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Lst>
  <p:sldSz cy="6858000" cx="12192000"/>
  <p:notesSz cx="6858000" cy="9144000"/>
  <p:embeddedFontLst>
    <p:embeddedFont>
      <p:font typeface="Roboto"/>
      <p:regular r:id="rId118"/>
      <p:bold r:id="rId119"/>
      <p:italic r:id="rId120"/>
      <p:boldItalic r:id="rId121"/>
    </p:embeddedFont>
    <p:embeddedFont>
      <p:font typeface="Constantia"/>
      <p:regular r:id="rId122"/>
      <p:bold r:id="rId123"/>
      <p:italic r:id="rId124"/>
      <p:boldItalic r:id="rId125"/>
    </p:embeddedFont>
    <p:embeddedFont>
      <p:font typeface="Quattrocento Sans"/>
      <p:regular r:id="rId126"/>
      <p:bold r:id="rId127"/>
      <p:italic r:id="rId128"/>
      <p:boldItalic r:id="rId129"/>
    </p:embeddedFont>
    <p:embeddedFont>
      <p:font typeface="Oswald"/>
      <p:regular r:id="rId130"/>
      <p:bold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32" roundtripDataSignature="AMtx7mjA1Q/kRXaw2o/OPyKXcTq7UhFG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31F59C6-8B95-42D5-88E6-995385FCC53D}">
  <a:tblStyle styleId="{E31F59C6-8B95-42D5-88E6-995385FCC53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76B5833-6767-46A9-9E66-ABFC4F1CD2BB}"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QuattrocentoSans-boldItalic.fntdata"/><Relationship Id="rId128" Type="http://schemas.openxmlformats.org/officeDocument/2006/relationships/font" Target="fonts/QuattrocentoSans-italic.fntdata"/><Relationship Id="rId127" Type="http://schemas.openxmlformats.org/officeDocument/2006/relationships/font" Target="fonts/QuattrocentoSans-bold.fntdata"/><Relationship Id="rId126" Type="http://schemas.openxmlformats.org/officeDocument/2006/relationships/font" Target="fonts/QuattrocentoSans-regular.fntdata"/><Relationship Id="rId26" Type="http://schemas.openxmlformats.org/officeDocument/2006/relationships/slide" Target="slides/slide20.xml"/><Relationship Id="rId121" Type="http://schemas.openxmlformats.org/officeDocument/2006/relationships/font" Target="fonts/Roboto-boldItalic.fntdata"/><Relationship Id="rId25" Type="http://schemas.openxmlformats.org/officeDocument/2006/relationships/slide" Target="slides/slide19.xml"/><Relationship Id="rId120" Type="http://schemas.openxmlformats.org/officeDocument/2006/relationships/font" Target="fonts/Roboto-italic.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Constantia-boldItalic.fntdata"/><Relationship Id="rId29" Type="http://schemas.openxmlformats.org/officeDocument/2006/relationships/slide" Target="slides/slide23.xml"/><Relationship Id="rId124" Type="http://schemas.openxmlformats.org/officeDocument/2006/relationships/font" Target="fonts/Constantia-italic.fntdata"/><Relationship Id="rId123" Type="http://schemas.openxmlformats.org/officeDocument/2006/relationships/font" Target="fonts/Constantia-bold.fntdata"/><Relationship Id="rId122" Type="http://schemas.openxmlformats.org/officeDocument/2006/relationships/font" Target="fonts/Constantia-regular.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regular.fntdata"/><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font" Target="fonts/Roboto-bold.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customschemas.google.com/relationships/presentationmetadata" Target="metadata"/><Relationship Id="rId131" Type="http://schemas.openxmlformats.org/officeDocument/2006/relationships/font" Target="fonts/Oswald-bold.fntdata"/><Relationship Id="rId130" Type="http://schemas.openxmlformats.org/officeDocument/2006/relationships/font" Target="fonts/Oswald-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979479b532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1" name="Google Shape;251;g3979479b532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3dfa7c6c861_0_1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6" name="Google Shape;1776;g3dfa7c6c861_0_1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3e630daea9a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1" name="Google Shape;1791;g3e630daea9a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g3d6791f7bd0_1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01" name="Google Shape;1801;g3d6791f7bd0_1_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g3da7955a0c7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3" name="Google Shape;1813;g3da7955a0c7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3da7955a0c7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6" name="Google Shape;1826;g3da7955a0c7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3da7955a0c7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8" name="Google Shape;1838;g3da7955a0c7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3df1f211250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2" name="Google Shape;1852;g3df1f211250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g3d99a5752ee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62" name="Google Shape;1862;g3d99a5752ee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3dc4d04e0c2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1" name="Google Shape;1871;g3dc4d04e0c2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3d6791f7bd0_1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2" name="Google Shape;1882;g3d6791f7bd0_1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d8dcfb854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0" name="Google Shape;260;g3d8dcfb854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3dc4d04e0c2_1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3" name="Google Shape;1893;g3dc4d04e0c2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3dc4d04e0c2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3" name="Google Shape;1903;g3dc4d04e0c2_1_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979f31276a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 name="Google Shape;273;g3979f31276a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8" name="Google Shape;308;p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97922d37e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g397922d37e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dac43804a4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3" name="Google Shape;383;g3dac43804a4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p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e0d083776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g3e0d083776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p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2" name="Google Shape;50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975f0d37a7_0_1434:notes"/>
          <p:cNvSpPr txBox="1"/>
          <p:nvPr>
            <p:ph idx="1" type="body"/>
          </p:nvPr>
        </p:nvSpPr>
        <p:spPr>
          <a:xfrm>
            <a:off x="2286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g3975f0d37a7_0_14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9" name="Google Shape;57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p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5" name="Google Shape;635;p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39785062024_3_20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1" name="Google Shape;651;g39785062024_3_20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dece2746cb_3_7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9" name="Google Shape;679;g3dece2746cb_3_7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1" name="Google Shape;701;p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97769007a2_0_33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3" name="Google Shape;733;g397769007a2_0_33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0d0837763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g3e0d0837763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8" name="Google Shape;75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0" name="Google Shape;77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39785062024_141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2" name="Google Shape;782;g39785062024_14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d6791f7bd0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5" name="Google Shape;795;g3d6791f7bd0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5" name="Google Shape;805;p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d99a5752ee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8" name="Google Shape;818;g3d99a5752ee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d99a5752ee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0" name="Google Shape;830;g3d99a5752ee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d99a5752ee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2" name="Google Shape;842;g3d99a5752ee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d6791f7bd0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4" name="Google Shape;854;g3d6791f7bd0_1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9aac447b7a_1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g39aac447b7a_1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4" name="Google Shape;864;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3" name="Google Shape;903;p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2" name="Google Shape;922;p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1" name="Google Shape;941;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d99a5752e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7" name="Google Shape;967;g3d99a5752ee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6" name="Google Shape;986;p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0" name="Google Shape;1000;p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3d99a5752ee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12" name="Google Shape;1012;g3d99a5752ee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979479b532_21_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1" name="Google Shape;1031;g3979479b532_21_2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d8dcfb8548_0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7" name="Google Shape;1047;g3d8dcfb8548_0_3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3e630daea9a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66" name="Google Shape;1066;g3e630daea9a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3d6791f7bd0_1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2" name="Google Shape;1082;g3d6791f7bd0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3d6791f7bd0_1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5" name="Google Shape;1105;g3d6791f7bd0_1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397922d37e1_0_10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5" name="Google Shape;1115;g397922d37e1_0_10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3dc4d04e0c2_1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1" name="Google Shape;1181;g3dc4d04e0c2_1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3d6791f7bd0_1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3" name="Google Shape;1193;g3d6791f7bd0_1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3d6791f7bd0_1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7" name="Google Shape;1207;g3d6791f7bd0_1_1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3d6791f7bd0_1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7" name="Google Shape;1217;g3d6791f7bd0_1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3d6791f7bd0_1_3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7" name="Google Shape;1227;g3d6791f7bd0_1_3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3d6791f7bd0_1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9" name="Google Shape;1239;g3d6791f7bd0_1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ece2746cb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g3dece2746cb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3d6791f7bd0_1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0" name="Google Shape;1250;g3d6791f7bd0_1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3d6791f7bd0_1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2" name="Google Shape;1262;g3d6791f7bd0_1_1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3d6791f7bd0_1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4" name="Google Shape;1274;g3d6791f7bd0_1_1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3d6791f7bd0_1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4" name="Google Shape;1284;g3d6791f7bd0_1_1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3d6791f7bd0_1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4" name="Google Shape;1294;g3d6791f7bd0_1_1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3d6791f7bd0_1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0" name="Google Shape;1330;g3d6791f7bd0_1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3979479b532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2" name="Google Shape;1342;g3979479b532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3d99a5752ee_0_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55" name="Google Shape;1355;g3d99a5752ee_0_3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7" name="Shape 1367"/>
        <p:cNvGrpSpPr/>
        <p:nvPr/>
      </p:nvGrpSpPr>
      <p:grpSpPr>
        <a:xfrm>
          <a:off x="0" y="0"/>
          <a:ext cx="0" cy="0"/>
          <a:chOff x="0" y="0"/>
          <a:chExt cx="0" cy="0"/>
        </a:xfrm>
      </p:grpSpPr>
      <p:sp>
        <p:nvSpPr>
          <p:cNvPr id="1368" name="Google Shape;1368;g3d6791f7bd0_1_1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9" name="Google Shape;1369;g3d6791f7bd0_1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0" name="Shape 1380"/>
        <p:cNvGrpSpPr/>
        <p:nvPr/>
      </p:nvGrpSpPr>
      <p:grpSpPr>
        <a:xfrm>
          <a:off x="0" y="0"/>
          <a:ext cx="0" cy="0"/>
          <a:chOff x="0" y="0"/>
          <a:chExt cx="0" cy="0"/>
        </a:xfrm>
      </p:grpSpPr>
      <p:sp>
        <p:nvSpPr>
          <p:cNvPr id="1381" name="Google Shape;1381;g3d6791f7bd0_1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2" name="Google Shape;1382;g3d6791f7bd0_1_1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e661aceb2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4" name="Google Shape;214;g3e661aceb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3d6791f7bd0_1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2" name="Google Shape;1392;g3d6791f7bd0_1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3d6791f7bd0_1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08" name="Google Shape;1408;g3d6791f7bd0_1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3d6791f7bd0_1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24" name="Google Shape;1424;g3d6791f7bd0_1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3d6791f7bd0_1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4" name="Google Shape;1434;g3d6791f7bd0_1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3d6791f7bd0_1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4" name="Google Shape;1444;g3d6791f7bd0_1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g3d6791f7bd0_1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7" name="Google Shape;1457;g3d6791f7bd0_1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8" name="Shape 1468"/>
        <p:cNvGrpSpPr/>
        <p:nvPr/>
      </p:nvGrpSpPr>
      <p:grpSpPr>
        <a:xfrm>
          <a:off x="0" y="0"/>
          <a:ext cx="0" cy="0"/>
          <a:chOff x="0" y="0"/>
          <a:chExt cx="0" cy="0"/>
        </a:xfrm>
      </p:grpSpPr>
      <p:sp>
        <p:nvSpPr>
          <p:cNvPr id="1469" name="Google Shape;1469;g3d6791f7bd0_1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0" name="Google Shape;1470;g3d6791f7bd0_1_2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g3dfa7c6c8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0" name="Google Shape;1480;g3dfa7c6c8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3dfa7c6c86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3dfa7c6c86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3dfa7c6c86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3dfa7c6c86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975f0d37a7_3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3975f0d37a7_3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3dfa7c6c861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7" name="Google Shape;1517;g3dfa7c6c861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3dfa7c6c861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3dfa7c6c861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3dfa7c6c861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3dfa7c6c861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3dfa7c6c861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7" name="Google Shape;1557;g3dfa7c6c861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3dfa7c6c861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3dfa7c6c861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3dfa7c6c861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3dfa7c6c861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3dfa7c6c861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3dfa7c6c861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3dfa7c6c861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3" name="Google Shape;1613;g3dfa7c6c861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3dfa7c6c861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0" name="Google Shape;1630;g3dfa7c6c861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3dfa7c6c861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2" name="Google Shape;1642;g3dfa7c6c861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979479b532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g3979479b532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3dfa7c6c861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5" name="Google Shape;1655;g3dfa7c6c861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3dfa7c6c861_0_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9" name="Google Shape;1669;g3dfa7c6c861_0_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g3dfa7c6c861_0_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2" name="Google Shape;1682;g3dfa7c6c861_0_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3" name="Shape 1693"/>
        <p:cNvGrpSpPr/>
        <p:nvPr/>
      </p:nvGrpSpPr>
      <p:grpSpPr>
        <a:xfrm>
          <a:off x="0" y="0"/>
          <a:ext cx="0" cy="0"/>
          <a:chOff x="0" y="0"/>
          <a:chExt cx="0" cy="0"/>
        </a:xfrm>
      </p:grpSpPr>
      <p:sp>
        <p:nvSpPr>
          <p:cNvPr id="1694" name="Google Shape;1694;g3dfa7c6c861_0_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5" name="Google Shape;1695;g3dfa7c6c861_0_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3dfa7c6c861_0_10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3dfa7c6c861_0_10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3dfa7c6c861_0_1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1" name="Google Shape;1721;g3dfa7c6c861_0_1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3dfa7c6c861_0_1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3dfa7c6c861_0_1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3dfa7c6c861_0_1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5" name="Google Shape;1745;g3dfa7c6c861_0_1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3" name="Shape 1753"/>
        <p:cNvGrpSpPr/>
        <p:nvPr/>
      </p:nvGrpSpPr>
      <p:grpSpPr>
        <a:xfrm>
          <a:off x="0" y="0"/>
          <a:ext cx="0" cy="0"/>
          <a:chOff x="0" y="0"/>
          <a:chExt cx="0" cy="0"/>
        </a:xfrm>
      </p:grpSpPr>
      <p:sp>
        <p:nvSpPr>
          <p:cNvPr id="1754" name="Google Shape;1754;g3dfa7c6c861_0_1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5" name="Google Shape;1755;g3dfa7c6c861_0_1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3dfa7c6c861_0_1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5" name="Google Shape;1765;g3dfa7c6c861_0_1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4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4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62" name="Shape 62"/>
        <p:cNvGrpSpPr/>
        <p:nvPr/>
      </p:nvGrpSpPr>
      <p:grpSpPr>
        <a:xfrm>
          <a:off x="0" y="0"/>
          <a:ext cx="0" cy="0"/>
          <a:chOff x="0" y="0"/>
          <a:chExt cx="0" cy="0"/>
        </a:xfrm>
      </p:grpSpPr>
      <p:sp>
        <p:nvSpPr>
          <p:cNvPr id="63" name="Google Shape;6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7" name="Shape 67"/>
        <p:cNvGrpSpPr/>
        <p:nvPr/>
      </p:nvGrpSpPr>
      <p:grpSpPr>
        <a:xfrm>
          <a:off x="0" y="0"/>
          <a:ext cx="0" cy="0"/>
          <a:chOff x="0" y="0"/>
          <a:chExt cx="0" cy="0"/>
        </a:xfrm>
      </p:grpSpPr>
      <p:sp>
        <p:nvSpPr>
          <p:cNvPr id="68" name="Google Shape;68;p4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4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74" name="Shape 74"/>
        <p:cNvGrpSpPr/>
        <p:nvPr/>
      </p:nvGrpSpPr>
      <p:grpSpPr>
        <a:xfrm>
          <a:off x="0" y="0"/>
          <a:ext cx="0" cy="0"/>
          <a:chOff x="0" y="0"/>
          <a:chExt cx="0" cy="0"/>
        </a:xfrm>
      </p:grpSpPr>
      <p:sp>
        <p:nvSpPr>
          <p:cNvPr id="75" name="Google Shape;75;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0"/>
          <p:cNvSpPr/>
          <p:nvPr>
            <p:ph idx="2" type="pic"/>
          </p:nvPr>
        </p:nvSpPr>
        <p:spPr>
          <a:xfrm>
            <a:off x="5183188" y="987425"/>
            <a:ext cx="6172200" cy="4873625"/>
          </a:xfrm>
          <a:prstGeom prst="rect">
            <a:avLst/>
          </a:prstGeom>
          <a:noFill/>
          <a:ln>
            <a:noFill/>
          </a:ln>
        </p:spPr>
      </p:sp>
      <p:sp>
        <p:nvSpPr>
          <p:cNvPr id="77" name="Google Shape;77;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81" name="Shape 81"/>
        <p:cNvGrpSpPr/>
        <p:nvPr/>
      </p:nvGrpSpPr>
      <p:grpSpPr>
        <a:xfrm>
          <a:off x="0" y="0"/>
          <a:ext cx="0" cy="0"/>
          <a:chOff x="0" y="0"/>
          <a:chExt cx="0" cy="0"/>
        </a:xfrm>
      </p:grpSpPr>
      <p:sp>
        <p:nvSpPr>
          <p:cNvPr id="82" name="Google Shape;82;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7" name="Shape 87"/>
        <p:cNvGrpSpPr/>
        <p:nvPr/>
      </p:nvGrpSpPr>
      <p:grpSpPr>
        <a:xfrm>
          <a:off x="0" y="0"/>
          <a:ext cx="0" cy="0"/>
          <a:chOff x="0" y="0"/>
          <a:chExt cx="0" cy="0"/>
        </a:xfrm>
      </p:grpSpPr>
      <p:sp>
        <p:nvSpPr>
          <p:cNvPr id="88" name="Google Shape;88;p5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5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93" name="Shape 93"/>
        <p:cNvGrpSpPr/>
        <p:nvPr/>
      </p:nvGrpSpPr>
      <p:grpSpPr>
        <a:xfrm>
          <a:off x="0" y="0"/>
          <a:ext cx="0" cy="0"/>
          <a:chOff x="0" y="0"/>
          <a:chExt cx="0" cy="0"/>
        </a:xfrm>
      </p:grpSpPr>
      <p:sp>
        <p:nvSpPr>
          <p:cNvPr id="94" name="Google Shape;94;g397769007a2_0_1008"/>
          <p:cNvSpPr txBox="1"/>
          <p:nvPr>
            <p:ph idx="1" type="body"/>
          </p:nvPr>
        </p:nvSpPr>
        <p:spPr>
          <a:xfrm>
            <a:off x="609600" y="1600200"/>
            <a:ext cx="10972800" cy="4511100"/>
          </a:xfrm>
          <a:prstGeom prst="rect">
            <a:avLst/>
          </a:prstGeom>
          <a:noFill/>
          <a:ln>
            <a:noFill/>
          </a:ln>
        </p:spPr>
        <p:txBody>
          <a:bodyPr anchorCtr="0" anchor="t" bIns="0" lIns="0" spcFirstLastPara="1" rIns="0" wrap="square" tIns="0">
            <a:normAutofit/>
          </a:bodyPr>
          <a:lstStyle>
            <a:lvl1pPr indent="-412750" lvl="0" marL="457200" algn="l">
              <a:lnSpc>
                <a:spcPct val="90000"/>
              </a:lnSpc>
              <a:spcBef>
                <a:spcPts val="0"/>
              </a:spcBef>
              <a:spcAft>
                <a:spcPts val="0"/>
              </a:spcAft>
              <a:buSzPts val="2900"/>
              <a:buChar char="•"/>
              <a:defRPr/>
            </a:lvl1pPr>
            <a:lvl2pPr indent="-381000" lvl="1" marL="914400" algn="l">
              <a:lnSpc>
                <a:spcPct val="90000"/>
              </a:lnSpc>
              <a:spcBef>
                <a:spcPts val="0"/>
              </a:spcBef>
              <a:spcAft>
                <a:spcPts val="0"/>
              </a:spcAft>
              <a:buSzPts val="2400"/>
              <a:buChar char="•"/>
              <a:defRPr/>
            </a:lvl2pPr>
            <a:lvl3pPr indent="-381000" lvl="2" marL="1371600" algn="l">
              <a:lnSpc>
                <a:spcPct val="90000"/>
              </a:lnSpc>
              <a:spcBef>
                <a:spcPts val="0"/>
              </a:spcBef>
              <a:spcAft>
                <a:spcPts val="0"/>
              </a:spcAft>
              <a:buSzPts val="2400"/>
              <a:buChar char="•"/>
              <a:defRPr/>
            </a:lvl3pPr>
            <a:lvl4pPr indent="-381000" lvl="3" marL="1828800" algn="l">
              <a:lnSpc>
                <a:spcPct val="90000"/>
              </a:lnSpc>
              <a:spcBef>
                <a:spcPts val="0"/>
              </a:spcBef>
              <a:spcAft>
                <a:spcPts val="0"/>
              </a:spcAft>
              <a:buSzPts val="2400"/>
              <a:buChar char="•"/>
              <a:defRPr/>
            </a:lvl4pPr>
            <a:lvl5pPr indent="-381000" lvl="4" marL="2286000" algn="l">
              <a:lnSpc>
                <a:spcPct val="90000"/>
              </a:lnSpc>
              <a:spcBef>
                <a:spcPts val="0"/>
              </a:spcBef>
              <a:spcAft>
                <a:spcPts val="0"/>
              </a:spcAft>
              <a:buSzPts val="2400"/>
              <a:buChar char="•"/>
              <a:defRPr/>
            </a:lvl5pPr>
            <a:lvl6pPr indent="-381000" lvl="5" marL="2743200" algn="l">
              <a:lnSpc>
                <a:spcPct val="90000"/>
              </a:lnSpc>
              <a:spcBef>
                <a:spcPts val="0"/>
              </a:spcBef>
              <a:spcAft>
                <a:spcPts val="0"/>
              </a:spcAft>
              <a:buClr>
                <a:schemeClr val="dk1"/>
              </a:buClr>
              <a:buSzPts val="2400"/>
              <a:buChar char="•"/>
              <a:defRPr/>
            </a:lvl6pPr>
            <a:lvl7pPr indent="-381000" lvl="6" marL="3200400" algn="l">
              <a:lnSpc>
                <a:spcPct val="90000"/>
              </a:lnSpc>
              <a:spcBef>
                <a:spcPts val="0"/>
              </a:spcBef>
              <a:spcAft>
                <a:spcPts val="0"/>
              </a:spcAft>
              <a:buClr>
                <a:schemeClr val="dk1"/>
              </a:buClr>
              <a:buSzPts val="2400"/>
              <a:buChar char="•"/>
              <a:defRPr/>
            </a:lvl7pPr>
            <a:lvl8pPr indent="-381000" lvl="7" marL="3657600" algn="l">
              <a:lnSpc>
                <a:spcPct val="90000"/>
              </a:lnSpc>
              <a:spcBef>
                <a:spcPts val="0"/>
              </a:spcBef>
              <a:spcAft>
                <a:spcPts val="0"/>
              </a:spcAft>
              <a:buClr>
                <a:schemeClr val="dk1"/>
              </a:buClr>
              <a:buSzPts val="2400"/>
              <a:buChar char="•"/>
              <a:defRPr/>
            </a:lvl8pPr>
            <a:lvl9pPr indent="-381000" lvl="8" marL="4114800" algn="l">
              <a:lnSpc>
                <a:spcPct val="90000"/>
              </a:lnSpc>
              <a:spcBef>
                <a:spcPts val="0"/>
              </a:spcBef>
              <a:spcAft>
                <a:spcPts val="0"/>
              </a:spcAft>
              <a:buClr>
                <a:schemeClr val="dk1"/>
              </a:buClr>
              <a:buSzPts val="2400"/>
              <a:buChar char="•"/>
              <a:defRPr/>
            </a:lvl9pPr>
          </a:lstStyle>
          <a:p/>
        </p:txBody>
      </p:sp>
      <p:sp>
        <p:nvSpPr>
          <p:cNvPr id="95" name="Google Shape;95;g397769007a2_0_1008"/>
          <p:cNvSpPr txBox="1"/>
          <p:nvPr>
            <p:ph type="title"/>
          </p:nvPr>
        </p:nvSpPr>
        <p:spPr>
          <a:xfrm>
            <a:off x="609600" y="277416"/>
            <a:ext cx="10972800" cy="697500"/>
          </a:xfrm>
          <a:prstGeom prst="rect">
            <a:avLst/>
          </a:prstGeom>
          <a:noFill/>
          <a:ln>
            <a:noFill/>
          </a:ln>
        </p:spPr>
        <p:txBody>
          <a:bodyPr anchorCtr="0" anchor="b" bIns="60925" lIns="0" spcFirstLastPara="1" rIns="0" wrap="square" tIns="60925">
            <a:spAutoFit/>
          </a:bodyPr>
          <a:lstStyle>
            <a:lvl1pPr lvl="0" algn="ctr">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g397769007a2_0_1008"/>
          <p:cNvSpPr txBox="1"/>
          <p:nvPr>
            <p:ph idx="12" type="sldNum"/>
          </p:nvPr>
        </p:nvSpPr>
        <p:spPr>
          <a:xfrm>
            <a:off x="711200" y="6431279"/>
            <a:ext cx="609600" cy="426900"/>
          </a:xfrm>
          <a:prstGeom prst="rect">
            <a:avLst/>
          </a:prstGeom>
          <a:solidFill>
            <a:schemeClr val="accent2"/>
          </a:solidFill>
          <a:ln>
            <a:noFill/>
          </a:ln>
        </p:spPr>
        <p:txBody>
          <a:bodyPr anchorCtr="0" anchor="ctr" bIns="60925" lIns="121900" spcFirstLastPara="1" rIns="121900" wrap="square" tIns="60925">
            <a:noAutofit/>
          </a:bodyPr>
          <a:lstStyle>
            <a:lvl1pPr indent="0" lvl="0"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s-ES"/>
              <a:t>‹#›</a:t>
            </a:fld>
            <a:endParaRPr/>
          </a:p>
        </p:txBody>
      </p:sp>
      <p:sp>
        <p:nvSpPr>
          <p:cNvPr id="97" name="Google Shape;97;g397769007a2_0_1008"/>
          <p:cNvSpPr txBox="1"/>
          <p:nvPr>
            <p:ph idx="2" type="body"/>
          </p:nvPr>
        </p:nvSpPr>
        <p:spPr>
          <a:xfrm>
            <a:off x="609600" y="1227667"/>
            <a:ext cx="10972800" cy="365700"/>
          </a:xfrm>
          <a:prstGeom prst="rect">
            <a:avLst/>
          </a:prstGeom>
          <a:solidFill>
            <a:schemeClr val="accent1"/>
          </a:solidFill>
          <a:ln>
            <a:noFill/>
          </a:ln>
        </p:spPr>
        <p:txBody>
          <a:bodyPr anchorCtr="0" anchor="ctr" bIns="0" lIns="0" spcFirstLastPara="1" rIns="0" wrap="square" tIns="0">
            <a:normAutofit/>
          </a:bodyPr>
          <a:lstStyle>
            <a:lvl1pPr indent="-228600" lvl="0" marL="457200" algn="ctr">
              <a:lnSpc>
                <a:spcPct val="90000"/>
              </a:lnSpc>
              <a:spcBef>
                <a:spcPts val="0"/>
              </a:spcBef>
              <a:spcAft>
                <a:spcPts val="0"/>
              </a:spcAft>
              <a:buSzPts val="2900"/>
              <a:buNone/>
              <a:defRPr>
                <a:solidFill>
                  <a:schemeClr val="lt1"/>
                </a:solidFill>
              </a:defRPr>
            </a:lvl1pPr>
            <a:lvl2pPr indent="-381000" lvl="1" marL="914400" algn="l">
              <a:lnSpc>
                <a:spcPct val="90000"/>
              </a:lnSpc>
              <a:spcBef>
                <a:spcPts val="0"/>
              </a:spcBef>
              <a:spcAft>
                <a:spcPts val="0"/>
              </a:spcAft>
              <a:buSzPts val="2400"/>
              <a:buChar char="•"/>
              <a:defRPr/>
            </a:lvl2pPr>
            <a:lvl3pPr indent="-381000" lvl="2" marL="1371600" algn="l">
              <a:lnSpc>
                <a:spcPct val="90000"/>
              </a:lnSpc>
              <a:spcBef>
                <a:spcPts val="0"/>
              </a:spcBef>
              <a:spcAft>
                <a:spcPts val="0"/>
              </a:spcAft>
              <a:buSzPts val="2400"/>
              <a:buChar char="•"/>
              <a:defRPr/>
            </a:lvl3pPr>
            <a:lvl4pPr indent="-381000" lvl="3" marL="1828800" algn="l">
              <a:lnSpc>
                <a:spcPct val="90000"/>
              </a:lnSpc>
              <a:spcBef>
                <a:spcPts val="0"/>
              </a:spcBef>
              <a:spcAft>
                <a:spcPts val="0"/>
              </a:spcAft>
              <a:buSzPts val="2400"/>
              <a:buChar char="•"/>
              <a:defRPr/>
            </a:lvl4pPr>
            <a:lvl5pPr indent="-381000" lvl="4" marL="2286000" algn="l">
              <a:lnSpc>
                <a:spcPct val="90000"/>
              </a:lnSpc>
              <a:spcBef>
                <a:spcPts val="0"/>
              </a:spcBef>
              <a:spcAft>
                <a:spcPts val="0"/>
              </a:spcAft>
              <a:buSzPts val="2400"/>
              <a:buChar char="•"/>
              <a:defRPr/>
            </a:lvl5pPr>
            <a:lvl6pPr indent="-381000" lvl="5" marL="2743200" algn="l">
              <a:lnSpc>
                <a:spcPct val="90000"/>
              </a:lnSpc>
              <a:spcBef>
                <a:spcPts val="0"/>
              </a:spcBef>
              <a:spcAft>
                <a:spcPts val="0"/>
              </a:spcAft>
              <a:buClr>
                <a:schemeClr val="dk1"/>
              </a:buClr>
              <a:buSzPts val="2400"/>
              <a:buChar char="•"/>
              <a:defRPr/>
            </a:lvl6pPr>
            <a:lvl7pPr indent="-381000" lvl="6" marL="3200400" algn="l">
              <a:lnSpc>
                <a:spcPct val="90000"/>
              </a:lnSpc>
              <a:spcBef>
                <a:spcPts val="0"/>
              </a:spcBef>
              <a:spcAft>
                <a:spcPts val="0"/>
              </a:spcAft>
              <a:buClr>
                <a:schemeClr val="dk1"/>
              </a:buClr>
              <a:buSzPts val="2400"/>
              <a:buChar char="•"/>
              <a:defRPr/>
            </a:lvl7pPr>
            <a:lvl8pPr indent="-381000" lvl="7" marL="3657600" algn="l">
              <a:lnSpc>
                <a:spcPct val="90000"/>
              </a:lnSpc>
              <a:spcBef>
                <a:spcPts val="0"/>
              </a:spcBef>
              <a:spcAft>
                <a:spcPts val="0"/>
              </a:spcAft>
              <a:buClr>
                <a:schemeClr val="dk1"/>
              </a:buClr>
              <a:buSzPts val="2400"/>
              <a:buChar char="•"/>
              <a:defRPr/>
            </a:lvl8pPr>
            <a:lvl9pPr indent="-381000" lvl="8" marL="4114800" algn="l">
              <a:lnSpc>
                <a:spcPct val="90000"/>
              </a:lnSpc>
              <a:spcBef>
                <a:spcPts val="0"/>
              </a:spcBef>
              <a:spcAft>
                <a:spcPts val="0"/>
              </a:spcAft>
              <a:buClr>
                <a:schemeClr val="dk1"/>
              </a:buClr>
              <a:buSzPts val="2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g3dfa7c6c861_0_54"/>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g3dfa7c6c861_0_54"/>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a:spcBef>
                <a:spcPts val="1000"/>
              </a:spcBef>
              <a:spcAft>
                <a:spcPts val="0"/>
              </a:spcAft>
              <a:buSzPts val="2800"/>
              <a:buChar char="•"/>
              <a:defRPr/>
            </a:lvl1pPr>
            <a:lvl2pPr indent="-381000" lvl="1" marL="914400">
              <a:spcBef>
                <a:spcPts val="500"/>
              </a:spcBef>
              <a:spcAft>
                <a:spcPts val="0"/>
              </a:spcAft>
              <a:buSzPts val="2400"/>
              <a:buChar char="•"/>
              <a:defRPr/>
            </a:lvl2pPr>
            <a:lvl3pPr indent="-355600" lvl="2" marL="1371600">
              <a:spcBef>
                <a:spcPts val="500"/>
              </a:spcBef>
              <a:spcAft>
                <a:spcPts val="0"/>
              </a:spcAft>
              <a:buSzPts val="2000"/>
              <a:buChar char="•"/>
              <a:defRPr/>
            </a:lvl3pPr>
            <a:lvl4pPr indent="-342900" lvl="3" marL="1828800">
              <a:spcBef>
                <a:spcPts val="500"/>
              </a:spcBef>
              <a:spcAft>
                <a:spcPts val="0"/>
              </a:spcAft>
              <a:buSzPts val="1800"/>
              <a:buChar char="•"/>
              <a:defRPr/>
            </a:lvl4pPr>
            <a:lvl5pPr indent="-342900" lvl="4" marL="2286000">
              <a:spcBef>
                <a:spcPts val="500"/>
              </a:spcBef>
              <a:spcAft>
                <a:spcPts val="0"/>
              </a:spcAft>
              <a:buSzPts val="1800"/>
              <a:buChar char="•"/>
              <a:defRPr/>
            </a:lvl5pPr>
            <a:lvl6pPr indent="-342900" lvl="5" marL="2743200">
              <a:spcBef>
                <a:spcPts val="500"/>
              </a:spcBef>
              <a:spcAft>
                <a:spcPts val="0"/>
              </a:spcAft>
              <a:buSzPts val="1800"/>
              <a:buChar char="•"/>
              <a:defRPr/>
            </a:lvl6pPr>
            <a:lvl7pPr indent="-342900" lvl="6" marL="3200400">
              <a:spcBef>
                <a:spcPts val="500"/>
              </a:spcBef>
              <a:spcAft>
                <a:spcPts val="0"/>
              </a:spcAft>
              <a:buSzPts val="1800"/>
              <a:buChar char="•"/>
              <a:defRPr/>
            </a:lvl7pPr>
            <a:lvl8pPr indent="-342900" lvl="7" marL="3657600">
              <a:spcBef>
                <a:spcPts val="500"/>
              </a:spcBef>
              <a:spcAft>
                <a:spcPts val="0"/>
              </a:spcAft>
              <a:buSzPts val="1800"/>
              <a:buChar char="•"/>
              <a:defRPr/>
            </a:lvl8pPr>
            <a:lvl9pPr indent="-342900" lvl="8" marL="4114800">
              <a:spcBef>
                <a:spcPts val="500"/>
              </a:spcBef>
              <a:spcAft>
                <a:spcPts val="0"/>
              </a:spcAft>
              <a:buSzPts val="1800"/>
              <a:buChar char="•"/>
              <a:defRPr/>
            </a:lvl9pPr>
          </a:lstStyle>
          <a:p/>
        </p:txBody>
      </p:sp>
      <p:sp>
        <p:nvSpPr>
          <p:cNvPr id="101" name="Google Shape;101;g3dfa7c6c861_0_54"/>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6" name="Shape 106"/>
        <p:cNvGrpSpPr/>
        <p:nvPr/>
      </p:nvGrpSpPr>
      <p:grpSpPr>
        <a:xfrm>
          <a:off x="0" y="0"/>
          <a:ext cx="0" cy="0"/>
          <a:chOff x="0" y="0"/>
          <a:chExt cx="0" cy="0"/>
        </a:xfrm>
      </p:grpSpPr>
      <p:sp>
        <p:nvSpPr>
          <p:cNvPr id="107" name="Google Shape;107;g3dfa7c6c861_0_994"/>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08" name="Google Shape;108;g3dfa7c6c861_0_994"/>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09" name="Google Shape;109;g3dfa7c6c861_0_99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0" name="Shape 110"/>
        <p:cNvGrpSpPr/>
        <p:nvPr/>
      </p:nvGrpSpPr>
      <p:grpSpPr>
        <a:xfrm>
          <a:off x="0" y="0"/>
          <a:ext cx="0" cy="0"/>
          <a:chOff x="0" y="0"/>
          <a:chExt cx="0" cy="0"/>
        </a:xfrm>
      </p:grpSpPr>
      <p:sp>
        <p:nvSpPr>
          <p:cNvPr id="111" name="Google Shape;111;g3dfa7c6c861_0_998"/>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12" name="Google Shape;112;g3dfa7c6c861_0_99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3" name="Shape 113"/>
        <p:cNvGrpSpPr/>
        <p:nvPr/>
      </p:nvGrpSpPr>
      <p:grpSpPr>
        <a:xfrm>
          <a:off x="0" y="0"/>
          <a:ext cx="0" cy="0"/>
          <a:chOff x="0" y="0"/>
          <a:chExt cx="0" cy="0"/>
        </a:xfrm>
      </p:grpSpPr>
      <p:sp>
        <p:nvSpPr>
          <p:cNvPr id="114" name="Google Shape;114;g3dfa7c6c861_0_1001"/>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15" name="Google Shape;115;g3dfa7c6c861_0_1001"/>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16" name="Google Shape;116;g3dfa7c6c861_0_100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7" name="Shape 117"/>
        <p:cNvGrpSpPr/>
        <p:nvPr/>
      </p:nvGrpSpPr>
      <p:grpSpPr>
        <a:xfrm>
          <a:off x="0" y="0"/>
          <a:ext cx="0" cy="0"/>
          <a:chOff x="0" y="0"/>
          <a:chExt cx="0" cy="0"/>
        </a:xfrm>
      </p:grpSpPr>
      <p:sp>
        <p:nvSpPr>
          <p:cNvPr id="118" name="Google Shape;118;g3dfa7c6c861_0_100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19" name="Google Shape;119;g3dfa7c6c861_0_1005"/>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20" name="Google Shape;120;g3dfa7c6c861_0_1005"/>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SzPts val="1900"/>
              <a:buChar char="●"/>
              <a:defRPr sz="19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21" name="Google Shape;121;g3dfa7c6c861_0_100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g3dfa7c6c861_0_1010"/>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24" name="Google Shape;124;g3dfa7c6c861_0_10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5" name="Shape 125"/>
        <p:cNvGrpSpPr/>
        <p:nvPr/>
      </p:nvGrpSpPr>
      <p:grpSpPr>
        <a:xfrm>
          <a:off x="0" y="0"/>
          <a:ext cx="0" cy="0"/>
          <a:chOff x="0" y="0"/>
          <a:chExt cx="0" cy="0"/>
        </a:xfrm>
      </p:grpSpPr>
      <p:sp>
        <p:nvSpPr>
          <p:cNvPr id="126" name="Google Shape;126;g3dfa7c6c861_0_1013"/>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127" name="Google Shape;127;g3dfa7c6c861_0_1013"/>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28" name="Google Shape;128;g3dfa7c6c861_0_101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9" name="Shape 129"/>
        <p:cNvGrpSpPr/>
        <p:nvPr/>
      </p:nvGrpSpPr>
      <p:grpSpPr>
        <a:xfrm>
          <a:off x="0" y="0"/>
          <a:ext cx="0" cy="0"/>
          <a:chOff x="0" y="0"/>
          <a:chExt cx="0" cy="0"/>
        </a:xfrm>
      </p:grpSpPr>
      <p:sp>
        <p:nvSpPr>
          <p:cNvPr id="130" name="Google Shape;130;g3dfa7c6c861_0_101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131" name="Google Shape;131;g3dfa7c6c861_0_10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2" name="Shape 132"/>
        <p:cNvGrpSpPr/>
        <p:nvPr/>
      </p:nvGrpSpPr>
      <p:grpSpPr>
        <a:xfrm>
          <a:off x="0" y="0"/>
          <a:ext cx="0" cy="0"/>
          <a:chOff x="0" y="0"/>
          <a:chExt cx="0" cy="0"/>
        </a:xfrm>
      </p:grpSpPr>
      <p:sp>
        <p:nvSpPr>
          <p:cNvPr id="133" name="Google Shape;133;g3dfa7c6c861_0_102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 name="Google Shape;134;g3dfa7c6c861_0_1020"/>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135" name="Google Shape;135;g3dfa7c6c861_0_1020"/>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6" name="Google Shape;136;g3dfa7c6c861_0_1020"/>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137" name="Google Shape;137;g3dfa7c6c861_0_10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8" name="Shape 138"/>
        <p:cNvGrpSpPr/>
        <p:nvPr/>
      </p:nvGrpSpPr>
      <p:grpSpPr>
        <a:xfrm>
          <a:off x="0" y="0"/>
          <a:ext cx="0" cy="0"/>
          <a:chOff x="0" y="0"/>
          <a:chExt cx="0" cy="0"/>
        </a:xfrm>
      </p:grpSpPr>
      <p:sp>
        <p:nvSpPr>
          <p:cNvPr id="139" name="Google Shape;139;g3dfa7c6c861_0_1026"/>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140" name="Google Shape;140;g3dfa7c6c861_0_102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1" name="Shape 141"/>
        <p:cNvGrpSpPr/>
        <p:nvPr/>
      </p:nvGrpSpPr>
      <p:grpSpPr>
        <a:xfrm>
          <a:off x="0" y="0"/>
          <a:ext cx="0" cy="0"/>
          <a:chOff x="0" y="0"/>
          <a:chExt cx="0" cy="0"/>
        </a:xfrm>
      </p:grpSpPr>
      <p:sp>
        <p:nvSpPr>
          <p:cNvPr id="142" name="Google Shape;142;g3dfa7c6c861_0_1029"/>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143" name="Google Shape;143;g3dfa7c6c861_0_1029"/>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144" name="Google Shape;144;g3dfa7c6c861_0_102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g3dfa7c6c861_0_103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23" name="Shape 23"/>
        <p:cNvGrpSpPr/>
        <p:nvPr/>
      </p:nvGrpSpPr>
      <p:grpSpPr>
        <a:xfrm>
          <a:off x="0" y="0"/>
          <a:ext cx="0" cy="0"/>
          <a:chOff x="0" y="0"/>
          <a:chExt cx="0" cy="0"/>
        </a:xfrm>
      </p:grpSpPr>
      <p:sp>
        <p:nvSpPr>
          <p:cNvPr id="24" name="Google Shape;24;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2">
  <p:cSld name="Título y objetos (g3975f0d37a7_59_0)">
    <p:spTree>
      <p:nvGrpSpPr>
        <p:cNvPr id="27" name="Shape 27"/>
        <p:cNvGrpSpPr/>
        <p:nvPr/>
      </p:nvGrpSpPr>
      <p:grpSpPr>
        <a:xfrm>
          <a:off x="0" y="0"/>
          <a:ext cx="0" cy="0"/>
          <a:chOff x="0" y="0"/>
          <a:chExt cx="0" cy="0"/>
        </a:xfrm>
      </p:grpSpPr>
      <p:sp>
        <p:nvSpPr>
          <p:cNvPr id="28" name="Google Shape;28;g3975f0d37a7_0_4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g3975f0d37a7_0_43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g3975f0d37a7_0_43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3975f0d37a7_0_43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3975f0d37a7_0_4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g3d71e4c01b7_17_0)">
  <p:cSld name="Generated (g3d71e4c01b7_17_0)">
    <p:spTree>
      <p:nvGrpSpPr>
        <p:cNvPr id="33" name="Shape 3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1">
  <p:cSld name="Título y objetos (g3d6c6de5996_23_0)">
    <p:spTree>
      <p:nvGrpSpPr>
        <p:cNvPr id="34" name="Shape 34"/>
        <p:cNvGrpSpPr/>
        <p:nvPr/>
      </p:nvGrpSpPr>
      <p:grpSpPr>
        <a:xfrm>
          <a:off x="0" y="0"/>
          <a:ext cx="0" cy="0"/>
          <a:chOff x="0" y="0"/>
          <a:chExt cx="0" cy="0"/>
        </a:xfrm>
      </p:grpSpPr>
      <p:sp>
        <p:nvSpPr>
          <p:cNvPr id="35" name="Google Shape;35;g3dece2746cb_0_6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g3dece2746cb_0_67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g3dece2746cb_0_6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g3dece2746cb_0_6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g3dece2746cb_0_6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40" name="Shape 40"/>
        <p:cNvGrpSpPr/>
        <p:nvPr/>
      </p:nvGrpSpPr>
      <p:grpSpPr>
        <a:xfrm>
          <a:off x="0" y="0"/>
          <a:ext cx="0" cy="0"/>
          <a:chOff x="0" y="0"/>
          <a:chExt cx="0" cy="0"/>
        </a:xfrm>
      </p:grpSpPr>
      <p:sp>
        <p:nvSpPr>
          <p:cNvPr id="41" name="Google Shape;41;p4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46" name="Shape 46"/>
        <p:cNvGrpSpPr/>
        <p:nvPr/>
      </p:nvGrpSpPr>
      <p:grpSpPr>
        <a:xfrm>
          <a:off x="0" y="0"/>
          <a:ext cx="0" cy="0"/>
          <a:chOff x="0" y="0"/>
          <a:chExt cx="0" cy="0"/>
        </a:xfrm>
      </p:grpSpPr>
      <p:sp>
        <p:nvSpPr>
          <p:cNvPr id="47" name="Google Shape;47;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4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53" name="Shape 53"/>
        <p:cNvGrpSpPr/>
        <p:nvPr/>
      </p:nvGrpSpPr>
      <p:grpSpPr>
        <a:xfrm>
          <a:off x="0" y="0"/>
          <a:ext cx="0" cy="0"/>
          <a:chOff x="0" y="0"/>
          <a:chExt cx="0" cy="0"/>
        </a:xfrm>
      </p:grpSpPr>
      <p:sp>
        <p:nvSpPr>
          <p:cNvPr id="54" name="Google Shape;54;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1.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2" name="Shape 102"/>
        <p:cNvGrpSpPr/>
        <p:nvPr/>
      </p:nvGrpSpPr>
      <p:grpSpPr>
        <a:xfrm>
          <a:off x="0" y="0"/>
          <a:ext cx="0" cy="0"/>
          <a:chOff x="0" y="0"/>
          <a:chExt cx="0" cy="0"/>
        </a:xfrm>
      </p:grpSpPr>
      <p:sp>
        <p:nvSpPr>
          <p:cNvPr id="103" name="Google Shape;103;g3dfa7c6c861_0_99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04" name="Google Shape;104;g3dfa7c6c861_0_99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05" name="Google Shape;105;g3dfa7c6c861_0_99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1.png"/></Relationships>
</file>

<file path=ppt/slides/_rels/slide100.xml.rels><?xml version="1.0" encoding="UTF-8" standalone="yes"?><Relationships xmlns="http://schemas.openxmlformats.org/package/2006/relationships"><Relationship Id="rId11" Type="http://schemas.openxmlformats.org/officeDocument/2006/relationships/image" Target="../media/image274.jpg"/><Relationship Id="rId10" Type="http://schemas.openxmlformats.org/officeDocument/2006/relationships/image" Target="../media/image306.jpg"/><Relationship Id="rId1" Type="http://schemas.openxmlformats.org/officeDocument/2006/relationships/slideLayout" Target="../slideLayouts/slideLayout19.xml"/><Relationship Id="rId2" Type="http://schemas.openxmlformats.org/officeDocument/2006/relationships/notesSlide" Target="../notesSlides/notesSlide100.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303.jpg"/><Relationship Id="rId5" Type="http://schemas.openxmlformats.org/officeDocument/2006/relationships/image" Target="../media/image12.jpg"/><Relationship Id="rId6" Type="http://schemas.openxmlformats.org/officeDocument/2006/relationships/image" Target="../media/image11.jpg"/><Relationship Id="rId7" Type="http://schemas.openxmlformats.org/officeDocument/2006/relationships/image" Target="../media/image304.jpg"/><Relationship Id="rId8" Type="http://schemas.openxmlformats.org/officeDocument/2006/relationships/image" Target="../media/image305.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276.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91.jpg"/><Relationship Id="rId7" Type="http://schemas.openxmlformats.org/officeDocument/2006/relationships/image" Target="../media/image285.jpg"/><Relationship Id="rId8" Type="http://schemas.openxmlformats.org/officeDocument/2006/relationships/image" Target="../media/image278.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302.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79.png"/><Relationship Id="rId7" Type="http://schemas.openxmlformats.org/officeDocument/2006/relationships/image" Target="../media/image307.png"/><Relationship Id="rId8" Type="http://schemas.openxmlformats.org/officeDocument/2006/relationships/image" Target="../media/image28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282.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81.png"/><Relationship Id="rId7" Type="http://schemas.openxmlformats.org/officeDocument/2006/relationships/image" Target="../media/image301.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284.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83.png"/><Relationship Id="rId7" Type="http://schemas.openxmlformats.org/officeDocument/2006/relationships/image" Target="../media/image286.jpg"/><Relationship Id="rId8" Type="http://schemas.openxmlformats.org/officeDocument/2006/relationships/image" Target="../media/image296.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273.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8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243.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95.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292.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9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2.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5.png"/><Relationship Id="rId7" Type="http://schemas.openxmlformats.org/officeDocument/2006/relationships/image" Target="../media/image3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267.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9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29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2.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4.png"/><Relationship Id="rId7"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0.png"/><Relationship Id="rId7" Type="http://schemas.openxmlformats.org/officeDocument/2006/relationships/image" Target="../media/image19.png"/><Relationship Id="rId8"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3.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50.jpg"/><Relationship Id="rId5" Type="http://schemas.openxmlformats.org/officeDocument/2006/relationships/image" Target="../media/image3.png"/><Relationship Id="rId6"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31.jpg"/><Relationship Id="rId5" Type="http://schemas.openxmlformats.org/officeDocument/2006/relationships/image" Target="../media/image9.png"/><Relationship Id="rId6" Type="http://schemas.openxmlformats.org/officeDocument/2006/relationships/image" Target="../media/image65.png"/><Relationship Id="rId7"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9.png"/></Relationships>
</file>

<file path=ppt/slides/_rels/slide24.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7.jpg"/><Relationship Id="rId9" Type="http://schemas.openxmlformats.org/officeDocument/2006/relationships/image" Target="../media/image36.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39.png"/><Relationship Id="rId8"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31.jpg"/><Relationship Id="rId5" Type="http://schemas.openxmlformats.org/officeDocument/2006/relationships/image" Target="../media/image9.png"/><Relationship Id="rId6" Type="http://schemas.openxmlformats.org/officeDocument/2006/relationships/image" Target="../media/image41.jpg"/><Relationship Id="rId7"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53.png"/></Relationships>
</file>

<file path=ppt/slides/_rels/slide27.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7.jpg"/><Relationship Id="rId4" Type="http://schemas.openxmlformats.org/officeDocument/2006/relationships/image" Target="../media/image3.png"/><Relationship Id="rId9" Type="http://schemas.openxmlformats.org/officeDocument/2006/relationships/image" Target="../media/image52.jpg"/><Relationship Id="rId5" Type="http://schemas.openxmlformats.org/officeDocument/2006/relationships/image" Target="../media/image9.png"/><Relationship Id="rId6" Type="http://schemas.openxmlformats.org/officeDocument/2006/relationships/image" Target="../media/image49.jpg"/><Relationship Id="rId7" Type="http://schemas.openxmlformats.org/officeDocument/2006/relationships/image" Target="../media/image97.png"/><Relationship Id="rId8"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6.png"/><Relationship Id="rId4" Type="http://schemas.openxmlformats.org/officeDocument/2006/relationships/image" Target="../media/image3.png"/><Relationship Id="rId5"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54.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55.png"/><Relationship Id="rId8" Type="http://schemas.openxmlformats.org/officeDocument/2006/relationships/image" Target="../media/image1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9.jpg"/><Relationship Id="rId4" Type="http://schemas.openxmlformats.org/officeDocument/2006/relationships/image" Target="../media/image10.png"/><Relationship Id="rId5" Type="http://schemas.openxmlformats.org/officeDocument/2006/relationships/image" Target="../media/image11.jpg"/><Relationship Id="rId6" Type="http://schemas.openxmlformats.org/officeDocument/2006/relationships/image" Target="../media/image56.png"/><Relationship Id="rId7"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9.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57.png"/><Relationship Id="rId7" Type="http://schemas.openxmlformats.org/officeDocument/2006/relationships/image" Target="../media/image74.png"/><Relationship Id="rId8"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2.jpg"/><Relationship Id="rId4" Type="http://schemas.openxmlformats.org/officeDocument/2006/relationships/image" Target="../media/image3.png"/><Relationship Id="rId9" Type="http://schemas.openxmlformats.org/officeDocument/2006/relationships/image" Target="../media/image66.png"/><Relationship Id="rId5" Type="http://schemas.openxmlformats.org/officeDocument/2006/relationships/image" Target="../media/image9.png"/><Relationship Id="rId6" Type="http://schemas.openxmlformats.org/officeDocument/2006/relationships/image" Target="../media/image58.jpg"/><Relationship Id="rId7" Type="http://schemas.openxmlformats.org/officeDocument/2006/relationships/image" Target="../media/image101.png"/><Relationship Id="rId8" Type="http://schemas.openxmlformats.org/officeDocument/2006/relationships/image" Target="../media/image73.jpg"/></Relationships>
</file>

<file path=ppt/slides/_rels/slide33.xml.rels><?xml version="1.0" encoding="UTF-8" standalone="yes"?><Relationships xmlns="http://schemas.openxmlformats.org/package/2006/relationships"><Relationship Id="rId10"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9.jpg"/><Relationship Id="rId4" Type="http://schemas.openxmlformats.org/officeDocument/2006/relationships/image" Target="../media/image3.png"/><Relationship Id="rId9" Type="http://schemas.openxmlformats.org/officeDocument/2006/relationships/image" Target="../media/image72.png"/><Relationship Id="rId5" Type="http://schemas.openxmlformats.org/officeDocument/2006/relationships/image" Target="../media/image9.png"/><Relationship Id="rId6" Type="http://schemas.openxmlformats.org/officeDocument/2006/relationships/image" Target="../media/image70.png"/><Relationship Id="rId7" Type="http://schemas.openxmlformats.org/officeDocument/2006/relationships/image" Target="../media/image85.png"/><Relationship Id="rId8"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png"/><Relationship Id="rId4" Type="http://schemas.openxmlformats.org/officeDocument/2006/relationships/image" Target="../media/image75.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94.jpg"/><Relationship Id="rId8" Type="http://schemas.openxmlformats.org/officeDocument/2006/relationships/image" Target="../media/image7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1.png"/><Relationship Id="rId4" Type="http://schemas.openxmlformats.org/officeDocument/2006/relationships/image" Target="../media/image71.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93.jpg"/><Relationship Id="rId8" Type="http://schemas.openxmlformats.org/officeDocument/2006/relationships/image" Target="../media/image9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1.png"/><Relationship Id="rId4" Type="http://schemas.openxmlformats.org/officeDocument/2006/relationships/image" Target="../media/image123.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78.png"/><Relationship Id="rId8"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1.png"/><Relationship Id="rId4" Type="http://schemas.openxmlformats.org/officeDocument/2006/relationships/image" Target="../media/image91.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04.png"/><Relationship Id="rId8" Type="http://schemas.openxmlformats.org/officeDocument/2006/relationships/image" Target="../media/image8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0.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88.jpg"/></Relationships>
</file>

<file path=ppt/slides/_rels/slide41.xml.rels><?xml version="1.0" encoding="UTF-8" standalone="yes"?><Relationships xmlns="http://schemas.openxmlformats.org/package/2006/relationships"><Relationship Id="rId10" Type="http://schemas.openxmlformats.org/officeDocument/2006/relationships/image" Target="../media/image102.jp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1.jpg"/><Relationship Id="rId4" Type="http://schemas.openxmlformats.org/officeDocument/2006/relationships/image" Target="../media/image3.png"/><Relationship Id="rId9" Type="http://schemas.openxmlformats.org/officeDocument/2006/relationships/hyperlink" Target="http://drive.google.com/file/d/1iD0kyIJIf4P60yrjSD_SSEtDVVRAliDj/view" TargetMode="External"/><Relationship Id="rId5" Type="http://schemas.openxmlformats.org/officeDocument/2006/relationships/image" Target="../media/image9.png"/><Relationship Id="rId6" Type="http://schemas.openxmlformats.org/officeDocument/2006/relationships/image" Target="../media/image87.png"/><Relationship Id="rId7" Type="http://schemas.openxmlformats.org/officeDocument/2006/relationships/image" Target="../media/image86.png"/><Relationship Id="rId8" Type="http://schemas.openxmlformats.org/officeDocument/2006/relationships/image" Target="../media/image8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2.jpg"/><Relationship Id="rId4" Type="http://schemas.openxmlformats.org/officeDocument/2006/relationships/image" Target="../media/image3.png"/><Relationship Id="rId9" Type="http://schemas.openxmlformats.org/officeDocument/2006/relationships/image" Target="../media/image99.jpg"/><Relationship Id="rId5" Type="http://schemas.openxmlformats.org/officeDocument/2006/relationships/image" Target="../media/image9.png"/><Relationship Id="rId6" Type="http://schemas.openxmlformats.org/officeDocument/2006/relationships/image" Target="../media/image98.jpg"/><Relationship Id="rId7" Type="http://schemas.openxmlformats.org/officeDocument/2006/relationships/image" Target="../media/image95.jpg"/><Relationship Id="rId8" Type="http://schemas.openxmlformats.org/officeDocument/2006/relationships/image" Target="../media/image9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14.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1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1.png"/><Relationship Id="rId4" Type="http://schemas.openxmlformats.org/officeDocument/2006/relationships/image" Target="../media/image115.jpg"/><Relationship Id="rId9" Type="http://schemas.openxmlformats.org/officeDocument/2006/relationships/image" Target="../media/image103.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00.jpg"/><Relationship Id="rId8" Type="http://schemas.openxmlformats.org/officeDocument/2006/relationships/image" Target="../media/image10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43.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09.jpg"/><Relationship Id="rId7" Type="http://schemas.openxmlformats.org/officeDocument/2006/relationships/image" Target="../media/image107.jpg"/><Relationship Id="rId8" Type="http://schemas.openxmlformats.org/officeDocument/2006/relationships/image" Target="../media/image14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56.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08.jpg"/><Relationship Id="rId7" Type="http://schemas.openxmlformats.org/officeDocument/2006/relationships/image" Target="../media/image10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33.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12.jpg"/><Relationship Id="rId7" Type="http://schemas.openxmlformats.org/officeDocument/2006/relationships/image" Target="../media/image121.jpg"/><Relationship Id="rId8" Type="http://schemas.openxmlformats.org/officeDocument/2006/relationships/image" Target="../media/image11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111.jpg"/><Relationship Id="rId9" Type="http://schemas.openxmlformats.org/officeDocument/2006/relationships/image" Target="../media/image118.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13.jpg"/><Relationship Id="rId8" Type="http://schemas.openxmlformats.org/officeDocument/2006/relationships/image" Target="../media/image12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1.png"/><Relationship Id="rId4" Type="http://schemas.openxmlformats.org/officeDocument/2006/relationships/image" Target="../media/image177.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17.jpg"/><Relationship Id="rId8" Type="http://schemas.openxmlformats.org/officeDocument/2006/relationships/image" Target="../media/image1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20.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19.jpg"/><Relationship Id="rId7" Type="http://schemas.openxmlformats.org/officeDocument/2006/relationships/image" Target="../media/image12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22.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6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36.jpg"/><Relationship Id="rId4" Type="http://schemas.openxmlformats.org/officeDocument/2006/relationships/image" Target="../media/image3.png"/><Relationship Id="rId5"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28.jpg"/><Relationship Id="rId4" Type="http://schemas.openxmlformats.org/officeDocument/2006/relationships/image" Target="../media/image3.png"/><Relationship Id="rId9" Type="http://schemas.openxmlformats.org/officeDocument/2006/relationships/image" Target="../media/image139.png"/><Relationship Id="rId5" Type="http://schemas.openxmlformats.org/officeDocument/2006/relationships/image" Target="../media/image9.png"/><Relationship Id="rId6" Type="http://schemas.openxmlformats.org/officeDocument/2006/relationships/image" Target="../media/image132.png"/><Relationship Id="rId7" Type="http://schemas.openxmlformats.org/officeDocument/2006/relationships/image" Target="../media/image130.png"/><Relationship Id="rId8" Type="http://schemas.openxmlformats.org/officeDocument/2006/relationships/image" Target="../media/image1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38.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34.png"/><Relationship Id="rId7" Type="http://schemas.openxmlformats.org/officeDocument/2006/relationships/image" Target="../media/image200.png"/><Relationship Id="rId8" Type="http://schemas.openxmlformats.org/officeDocument/2006/relationships/image" Target="../media/image1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31.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37.png"/><Relationship Id="rId7" Type="http://schemas.openxmlformats.org/officeDocument/2006/relationships/image" Target="../media/image1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35.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42.png"/><Relationship Id="rId7" Type="http://schemas.openxmlformats.org/officeDocument/2006/relationships/image" Target="../media/image1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44.jpg"/><Relationship Id="rId4" Type="http://schemas.openxmlformats.org/officeDocument/2006/relationships/image" Target="../media/image3.png"/><Relationship Id="rId9" Type="http://schemas.openxmlformats.org/officeDocument/2006/relationships/image" Target="../media/image189.png"/><Relationship Id="rId5" Type="http://schemas.openxmlformats.org/officeDocument/2006/relationships/image" Target="../media/image9.png"/><Relationship Id="rId6" Type="http://schemas.openxmlformats.org/officeDocument/2006/relationships/image" Target="../media/image148.png"/><Relationship Id="rId7" Type="http://schemas.openxmlformats.org/officeDocument/2006/relationships/image" Target="../media/image146.png"/><Relationship Id="rId8"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76.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74.png"/><Relationship Id="rId7" Type="http://schemas.openxmlformats.org/officeDocument/2006/relationships/image" Target="../media/image149.png"/><Relationship Id="rId8" Type="http://schemas.openxmlformats.org/officeDocument/2006/relationships/image" Target="../media/image1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hyperlink" Target="http://drive.google.com/file/d/1DYT9VvVklaBoBxUTFTfQhXiHuJvWGZHf/view" TargetMode="External"/><Relationship Id="rId7" Type="http://schemas.openxmlformats.org/officeDocument/2006/relationships/image" Target="../media/image2.jpg"/><Relationship Id="rId8"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60.jpg"/><Relationship Id="rId4" Type="http://schemas.openxmlformats.org/officeDocument/2006/relationships/image" Target="../media/image3.png"/><Relationship Id="rId9" Type="http://schemas.openxmlformats.org/officeDocument/2006/relationships/image" Target="../media/image153.png"/><Relationship Id="rId5" Type="http://schemas.openxmlformats.org/officeDocument/2006/relationships/image" Target="../media/image9.png"/><Relationship Id="rId6" Type="http://schemas.openxmlformats.org/officeDocument/2006/relationships/image" Target="../media/image152.png"/><Relationship Id="rId7" Type="http://schemas.openxmlformats.org/officeDocument/2006/relationships/image" Target="../media/image150.png"/><Relationship Id="rId8" Type="http://schemas.openxmlformats.org/officeDocument/2006/relationships/image" Target="../media/image1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54.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62.png"/><Relationship Id="rId7" Type="http://schemas.openxmlformats.org/officeDocument/2006/relationships/image" Target="../media/image165.png"/><Relationship Id="rId8" Type="http://schemas.openxmlformats.org/officeDocument/2006/relationships/image" Target="../media/image1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59.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57.png"/><Relationship Id="rId7" Type="http://schemas.openxmlformats.org/officeDocument/2006/relationships/image" Target="../media/image1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64.xml.rels><?xml version="1.0" encoding="UTF-8" standalone="yes"?><Relationships xmlns="http://schemas.openxmlformats.org/package/2006/relationships"><Relationship Id="rId11" Type="http://schemas.openxmlformats.org/officeDocument/2006/relationships/image" Target="../media/image170.jpg"/><Relationship Id="rId10" Type="http://schemas.openxmlformats.org/officeDocument/2006/relationships/image" Target="../media/image163.jpg"/><Relationship Id="rId13" Type="http://schemas.openxmlformats.org/officeDocument/2006/relationships/image" Target="../media/image168.jpg"/><Relationship Id="rId12" Type="http://schemas.openxmlformats.org/officeDocument/2006/relationships/image" Target="../media/image166.jpg"/><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4.png"/><Relationship Id="rId4" Type="http://schemas.openxmlformats.org/officeDocument/2006/relationships/image" Target="../media/image179.png"/><Relationship Id="rId9" Type="http://schemas.openxmlformats.org/officeDocument/2006/relationships/image" Target="../media/image167.png"/><Relationship Id="rId14" Type="http://schemas.openxmlformats.org/officeDocument/2006/relationships/image" Target="../media/image180.jp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64.jpg"/><Relationship Id="rId8" Type="http://schemas.openxmlformats.org/officeDocument/2006/relationships/image" Target="../media/image178.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75.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8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72.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64.jpg"/><Relationship Id="rId7" Type="http://schemas.openxmlformats.org/officeDocument/2006/relationships/image" Target="../media/image173.jpg"/><Relationship Id="rId8" Type="http://schemas.openxmlformats.org/officeDocument/2006/relationships/image" Target="../media/image18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01.png"/><Relationship Id="rId4" Type="http://schemas.openxmlformats.org/officeDocument/2006/relationships/image" Target="../media/image3.png"/><Relationship Id="rId9" Type="http://schemas.openxmlformats.org/officeDocument/2006/relationships/image" Target="../media/image187.jpg"/><Relationship Id="rId5" Type="http://schemas.openxmlformats.org/officeDocument/2006/relationships/image" Target="../media/image9.png"/><Relationship Id="rId6" Type="http://schemas.openxmlformats.org/officeDocument/2006/relationships/image" Target="../media/image164.jpg"/><Relationship Id="rId7" Type="http://schemas.openxmlformats.org/officeDocument/2006/relationships/image" Target="../media/image191.png"/><Relationship Id="rId8" Type="http://schemas.openxmlformats.org/officeDocument/2006/relationships/image" Target="../media/image20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82.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88.jpg"/><Relationship Id="rId7" Type="http://schemas.openxmlformats.org/officeDocument/2006/relationships/image" Target="../media/image19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34.png"/><Relationship Id="rId4" Type="http://schemas.openxmlformats.org/officeDocument/2006/relationships/image" Target="../media/image185.jpg"/><Relationship Id="rId5" Type="http://schemas.openxmlformats.org/officeDocument/2006/relationships/image" Target="../media/image3.png"/><Relationship Id="rId6"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4.png"/><Relationship Id="rId4" Type="http://schemas.openxmlformats.org/officeDocument/2006/relationships/image" Target="../media/image203.jpg"/><Relationship Id="rId5" Type="http://schemas.openxmlformats.org/officeDocument/2006/relationships/image" Target="../media/image3.png"/><Relationship Id="rId6" Type="http://schemas.openxmlformats.org/officeDocument/2006/relationships/image" Target="../media/image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84.jpg"/><Relationship Id="rId4" Type="http://schemas.openxmlformats.org/officeDocument/2006/relationships/image" Target="../media/image3.png"/><Relationship Id="rId5" Type="http://schemas.openxmlformats.org/officeDocument/2006/relationships/image" Target="../media/image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86.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06.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92.png"/><Relationship Id="rId7" Type="http://schemas.openxmlformats.org/officeDocument/2006/relationships/image" Target="../media/image205.png"/><Relationship Id="rId8" Type="http://schemas.openxmlformats.org/officeDocument/2006/relationships/image" Target="../media/image2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95.jpg"/><Relationship Id="rId4" Type="http://schemas.openxmlformats.org/officeDocument/2006/relationships/image" Target="../media/image3.png"/><Relationship Id="rId9" Type="http://schemas.openxmlformats.org/officeDocument/2006/relationships/image" Target="../media/image197.png"/><Relationship Id="rId5" Type="http://schemas.openxmlformats.org/officeDocument/2006/relationships/image" Target="../media/image9.png"/><Relationship Id="rId6" Type="http://schemas.openxmlformats.org/officeDocument/2006/relationships/image" Target="../media/image224.png"/><Relationship Id="rId7" Type="http://schemas.openxmlformats.org/officeDocument/2006/relationships/image" Target="../media/image193.png"/><Relationship Id="rId8" Type="http://schemas.openxmlformats.org/officeDocument/2006/relationships/image" Target="../media/image19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jpg"/><Relationship Id="rId4" Type="http://schemas.openxmlformats.org/officeDocument/2006/relationships/image" Target="../media/image10.png"/><Relationship Id="rId5" Type="http://schemas.openxmlformats.org/officeDocument/2006/relationships/image" Target="../media/image1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7.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16.jpg"/><Relationship Id="rId6" Type="http://schemas.openxmlformats.org/officeDocument/2006/relationships/image" Target="../media/image1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308.png"/><Relationship Id="rId4" Type="http://schemas.openxmlformats.org/officeDocument/2006/relationships/image" Target="../media/image10.png"/><Relationship Id="rId5" Type="http://schemas.openxmlformats.org/officeDocument/2006/relationships/image" Target="../media/image11.jpg"/></Relationships>
</file>

<file path=ppt/slides/_rels/slide79.xml.rels><?xml version="1.0" encoding="UTF-8" standalone="yes"?><Relationships xmlns="http://schemas.openxmlformats.org/package/2006/relationships"><Relationship Id="rId10" Type="http://schemas.openxmlformats.org/officeDocument/2006/relationships/image" Target="../media/image210.jpg"/><Relationship Id="rId1" Type="http://schemas.openxmlformats.org/officeDocument/2006/relationships/slideLayout" Target="../slideLayouts/slideLayout16.xml"/><Relationship Id="rId2" Type="http://schemas.openxmlformats.org/officeDocument/2006/relationships/notesSlide" Target="../notesSlides/notesSlide79.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09.jpg"/><Relationship Id="rId5" Type="http://schemas.openxmlformats.org/officeDocument/2006/relationships/image" Target="../media/image203.jpg"/><Relationship Id="rId6" Type="http://schemas.openxmlformats.org/officeDocument/2006/relationships/image" Target="../media/image11.jpg"/><Relationship Id="rId7" Type="http://schemas.openxmlformats.org/officeDocument/2006/relationships/image" Target="../media/image232.jpg"/><Relationship Id="rId8" Type="http://schemas.openxmlformats.org/officeDocument/2006/relationships/image" Target="../media/image2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jpg"/><Relationship Id="rId4" Type="http://schemas.openxmlformats.org/officeDocument/2006/relationships/image" Target="../media/image12.jpg"/><Relationship Id="rId5" Type="http://schemas.openxmlformats.org/officeDocument/2006/relationships/image" Target="../media/image9.png"/><Relationship Id="rId6" Type="http://schemas.openxmlformats.org/officeDocument/2006/relationships/image" Target="../media/image13.jpg"/><Relationship Id="rId7" Type="http://schemas.openxmlformats.org/officeDocument/2006/relationships/image" Target="../media/image3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0.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195.jpg"/><Relationship Id="rId6" Type="http://schemas.openxmlformats.org/officeDocument/2006/relationships/image" Target="../media/image11.jpg"/><Relationship Id="rId7" Type="http://schemas.openxmlformats.org/officeDocument/2006/relationships/image" Target="../media/image248.png"/></Relationships>
</file>

<file path=ppt/slides/_rels/slide81.xml.rels><?xml version="1.0" encoding="UTF-8" standalone="yes"?><Relationships xmlns="http://schemas.openxmlformats.org/package/2006/relationships"><Relationship Id="rId10" Type="http://schemas.openxmlformats.org/officeDocument/2006/relationships/image" Target="../media/image212.jpg"/><Relationship Id="rId1" Type="http://schemas.openxmlformats.org/officeDocument/2006/relationships/slideLayout" Target="../slideLayouts/slideLayout16.xml"/><Relationship Id="rId2" Type="http://schemas.openxmlformats.org/officeDocument/2006/relationships/notesSlide" Target="../notesSlides/notesSlide81.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60.jpg"/><Relationship Id="rId5" Type="http://schemas.openxmlformats.org/officeDocument/2006/relationships/image" Target="../media/image211.jpg"/><Relationship Id="rId6" Type="http://schemas.openxmlformats.org/officeDocument/2006/relationships/image" Target="../media/image11.jpg"/><Relationship Id="rId7" Type="http://schemas.openxmlformats.org/officeDocument/2006/relationships/image" Target="../media/image215.jpg"/><Relationship Id="rId8" Type="http://schemas.openxmlformats.org/officeDocument/2006/relationships/image" Target="../media/image21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14.jpg"/><Relationship Id="rId6" Type="http://schemas.openxmlformats.org/officeDocument/2006/relationships/image" Target="../media/image11.jpg"/><Relationship Id="rId7" Type="http://schemas.openxmlformats.org/officeDocument/2006/relationships/image" Target="../media/image223.jpg"/></Relationships>
</file>

<file path=ppt/slides/_rels/slide83.xml.rels><?xml version="1.0" encoding="UTF-8" standalone="yes"?><Relationships xmlns="http://schemas.openxmlformats.org/package/2006/relationships"><Relationship Id="rId10" Type="http://schemas.openxmlformats.org/officeDocument/2006/relationships/image" Target="../media/image236.jpg"/><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21.jpg"/><Relationship Id="rId5" Type="http://schemas.openxmlformats.org/officeDocument/2006/relationships/image" Target="../media/image226.png"/><Relationship Id="rId6" Type="http://schemas.openxmlformats.org/officeDocument/2006/relationships/image" Target="../media/image11.jpg"/><Relationship Id="rId7" Type="http://schemas.openxmlformats.org/officeDocument/2006/relationships/image" Target="../media/image234.jpg"/><Relationship Id="rId8" Type="http://schemas.openxmlformats.org/officeDocument/2006/relationships/image" Target="../media/image249.jpg"/></Relationships>
</file>

<file path=ppt/slides/_rels/slide84.xml.rels><?xml version="1.0" encoding="UTF-8" standalone="yes"?><Relationships xmlns="http://schemas.openxmlformats.org/package/2006/relationships"><Relationship Id="rId10" Type="http://schemas.openxmlformats.org/officeDocument/2006/relationships/image" Target="../media/image225.jpg"/><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47.jpg"/><Relationship Id="rId5" Type="http://schemas.openxmlformats.org/officeDocument/2006/relationships/image" Target="../media/image228.jpg"/><Relationship Id="rId6" Type="http://schemas.openxmlformats.org/officeDocument/2006/relationships/image" Target="../media/image11.jpg"/><Relationship Id="rId7" Type="http://schemas.openxmlformats.org/officeDocument/2006/relationships/image" Target="../media/image235.jpg"/><Relationship Id="rId8" Type="http://schemas.openxmlformats.org/officeDocument/2006/relationships/image" Target="../media/image222.jpg"/></Relationships>
</file>

<file path=ppt/slides/_rels/slide85.xml.rels><?xml version="1.0" encoding="UTF-8" standalone="yes"?><Relationships xmlns="http://schemas.openxmlformats.org/package/2006/relationships"><Relationship Id="rId11" Type="http://schemas.openxmlformats.org/officeDocument/2006/relationships/image" Target="../media/image230.jpg"/><Relationship Id="rId10" Type="http://schemas.openxmlformats.org/officeDocument/2006/relationships/image" Target="../media/image231.jpg"/><Relationship Id="rId1" Type="http://schemas.openxmlformats.org/officeDocument/2006/relationships/slideLayout" Target="../slideLayouts/slideLayout16.xml"/><Relationship Id="rId2" Type="http://schemas.openxmlformats.org/officeDocument/2006/relationships/notesSlide" Target="../notesSlides/notesSlide85.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37.jpg"/><Relationship Id="rId5" Type="http://schemas.openxmlformats.org/officeDocument/2006/relationships/image" Target="../media/image220.jpg"/><Relationship Id="rId6" Type="http://schemas.openxmlformats.org/officeDocument/2006/relationships/image" Target="../media/image11.jpg"/><Relationship Id="rId7" Type="http://schemas.openxmlformats.org/officeDocument/2006/relationships/image" Target="../media/image229.jpg"/><Relationship Id="rId8" Type="http://schemas.openxmlformats.org/officeDocument/2006/relationships/image" Target="../media/image25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309.png"/><Relationship Id="rId4" Type="http://schemas.openxmlformats.org/officeDocument/2006/relationships/image" Target="../media/image10.png"/><Relationship Id="rId5" Type="http://schemas.openxmlformats.org/officeDocument/2006/relationships/image" Target="../media/image11.jpg"/></Relationships>
</file>

<file path=ppt/slides/_rels/slide87.xml.rels><?xml version="1.0" encoding="UTF-8" standalone="yes"?><Relationships xmlns="http://schemas.openxmlformats.org/package/2006/relationships"><Relationship Id="rId11" Type="http://schemas.openxmlformats.org/officeDocument/2006/relationships/image" Target="../media/image294.jpg"/><Relationship Id="rId10" Type="http://schemas.openxmlformats.org/officeDocument/2006/relationships/image" Target="../media/image238.jpg"/><Relationship Id="rId1" Type="http://schemas.openxmlformats.org/officeDocument/2006/relationships/slideLayout" Target="../slideLayouts/slideLayout16.xml"/><Relationship Id="rId2" Type="http://schemas.openxmlformats.org/officeDocument/2006/relationships/notesSlide" Target="../notesSlides/notesSlide87.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68.png"/><Relationship Id="rId5" Type="http://schemas.openxmlformats.org/officeDocument/2006/relationships/image" Target="../media/image280.png"/><Relationship Id="rId6" Type="http://schemas.openxmlformats.org/officeDocument/2006/relationships/image" Target="../media/image11.jpg"/><Relationship Id="rId7" Type="http://schemas.openxmlformats.org/officeDocument/2006/relationships/image" Target="../media/image233.jpg"/><Relationship Id="rId8" Type="http://schemas.openxmlformats.org/officeDocument/2006/relationships/image" Target="../media/image25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8.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43.jpg"/><Relationship Id="rId6" Type="http://schemas.openxmlformats.org/officeDocument/2006/relationships/image" Target="../media/image11.jpg"/><Relationship Id="rId7" Type="http://schemas.openxmlformats.org/officeDocument/2006/relationships/image" Target="../media/image241.jpg"/><Relationship Id="rId8" Type="http://schemas.openxmlformats.org/officeDocument/2006/relationships/image" Target="../media/image23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40.jpg"/><Relationship Id="rId4" Type="http://schemas.openxmlformats.org/officeDocument/2006/relationships/image" Target="../media/image10.png"/><Relationship Id="rId5"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22.png"/></Relationships>
</file>

<file path=ppt/slides/_rels/slide90.xml.rels><?xml version="1.0" encoding="UTF-8" standalone="yes"?><Relationships xmlns="http://schemas.openxmlformats.org/package/2006/relationships"><Relationship Id="rId10" Type="http://schemas.openxmlformats.org/officeDocument/2006/relationships/image" Target="../media/image252.jpg"/><Relationship Id="rId1" Type="http://schemas.openxmlformats.org/officeDocument/2006/relationships/slideLayout" Target="../slideLayouts/slideLayout16.xml"/><Relationship Id="rId2" Type="http://schemas.openxmlformats.org/officeDocument/2006/relationships/notesSlide" Target="../notesSlides/notesSlide90.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44.jpg"/><Relationship Id="rId5" Type="http://schemas.openxmlformats.org/officeDocument/2006/relationships/image" Target="../media/image242.jpg"/><Relationship Id="rId6" Type="http://schemas.openxmlformats.org/officeDocument/2006/relationships/image" Target="../media/image11.jpg"/><Relationship Id="rId7" Type="http://schemas.openxmlformats.org/officeDocument/2006/relationships/image" Target="../media/image245.jpg"/><Relationship Id="rId8" Type="http://schemas.openxmlformats.org/officeDocument/2006/relationships/image" Target="../media/image24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1.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53.jpg"/><Relationship Id="rId5" Type="http://schemas.openxmlformats.org/officeDocument/2006/relationships/image" Target="../media/image6.png"/><Relationship Id="rId6" Type="http://schemas.openxmlformats.org/officeDocument/2006/relationships/image" Target="../media/image11.jpg"/><Relationship Id="rId7" Type="http://schemas.openxmlformats.org/officeDocument/2006/relationships/image" Target="../media/image250.jpg"/><Relationship Id="rId8" Type="http://schemas.openxmlformats.org/officeDocument/2006/relationships/image" Target="../media/image261.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2.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54.png"/><Relationship Id="rId6" Type="http://schemas.openxmlformats.org/officeDocument/2006/relationships/image" Target="../media/image11.jpg"/><Relationship Id="rId7" Type="http://schemas.openxmlformats.org/officeDocument/2006/relationships/image" Target="../media/image255.png"/><Relationship Id="rId8" Type="http://schemas.openxmlformats.org/officeDocument/2006/relationships/image" Target="../media/image275.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3.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122.png"/><Relationship Id="rId6" Type="http://schemas.openxmlformats.org/officeDocument/2006/relationships/image" Target="../media/image11.jpg"/><Relationship Id="rId7" Type="http://schemas.openxmlformats.org/officeDocument/2006/relationships/image" Target="../media/image271.png"/><Relationship Id="rId8" Type="http://schemas.openxmlformats.org/officeDocument/2006/relationships/image" Target="../media/image265.png"/></Relationships>
</file>

<file path=ppt/slides/_rels/slide94.xml.rels><?xml version="1.0" encoding="UTF-8" standalone="yes"?><Relationships xmlns="http://schemas.openxmlformats.org/package/2006/relationships"><Relationship Id="rId10" Type="http://schemas.openxmlformats.org/officeDocument/2006/relationships/image" Target="../media/image262.png"/><Relationship Id="rId1" Type="http://schemas.openxmlformats.org/officeDocument/2006/relationships/slideLayout" Target="../slideLayouts/slideLayout19.xml"/><Relationship Id="rId2" Type="http://schemas.openxmlformats.org/officeDocument/2006/relationships/notesSlide" Target="../notesSlides/notesSlide94.xml"/><Relationship Id="rId3" Type="http://schemas.openxmlformats.org/officeDocument/2006/relationships/image" Target="../media/image198.jpg"/><Relationship Id="rId4" Type="http://schemas.openxmlformats.org/officeDocument/2006/relationships/image" Target="../media/image3.png"/><Relationship Id="rId9" Type="http://schemas.openxmlformats.org/officeDocument/2006/relationships/image" Target="../media/image256.png"/><Relationship Id="rId5" Type="http://schemas.openxmlformats.org/officeDocument/2006/relationships/image" Target="../media/image62.jpg"/><Relationship Id="rId6" Type="http://schemas.openxmlformats.org/officeDocument/2006/relationships/image" Target="../media/image11.jpg"/><Relationship Id="rId7" Type="http://schemas.openxmlformats.org/officeDocument/2006/relationships/image" Target="../media/image266.jpg"/><Relationship Id="rId8" Type="http://schemas.openxmlformats.org/officeDocument/2006/relationships/image" Target="../media/image25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5.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67.jpg"/><Relationship Id="rId6" Type="http://schemas.openxmlformats.org/officeDocument/2006/relationships/image" Target="../media/image11.jpg"/><Relationship Id="rId7" Type="http://schemas.openxmlformats.org/officeDocument/2006/relationships/image" Target="../media/image27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6.xml"/><Relationship Id="rId3" Type="http://schemas.openxmlformats.org/officeDocument/2006/relationships/image" Target="../media/image293.jpg"/><Relationship Id="rId4" Type="http://schemas.openxmlformats.org/officeDocument/2006/relationships/image" Target="../media/image10.png"/><Relationship Id="rId5" Type="http://schemas.openxmlformats.org/officeDocument/2006/relationships/image" Target="../media/image1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7.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63.jpg"/><Relationship Id="rId6" Type="http://schemas.openxmlformats.org/officeDocument/2006/relationships/image" Target="../media/image11.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8.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73.jpg"/><Relationship Id="rId6" Type="http://schemas.openxmlformats.org/officeDocument/2006/relationships/image" Target="../media/image1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9.xml"/><Relationship Id="rId3" Type="http://schemas.openxmlformats.org/officeDocument/2006/relationships/image" Target="../media/image198.jpg"/><Relationship Id="rId4" Type="http://schemas.openxmlformats.org/officeDocument/2006/relationships/image" Target="../media/image3.png"/><Relationship Id="rId5" Type="http://schemas.openxmlformats.org/officeDocument/2006/relationships/image" Target="../media/image24.png"/><Relationship Id="rId6"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
          <p:cNvPicPr preferRelativeResize="0"/>
          <p:nvPr/>
        </p:nvPicPr>
        <p:blipFill rotWithShape="1">
          <a:blip r:embed="rId3">
            <a:alphaModFix amt="85000"/>
          </a:blip>
          <a:srcRect b="20668" l="0" r="3802" t="5573"/>
          <a:stretch/>
        </p:blipFill>
        <p:spPr>
          <a:xfrm>
            <a:off x="-1078885" y="0"/>
            <a:ext cx="13674971" cy="6858000"/>
          </a:xfrm>
          <a:prstGeom prst="rect">
            <a:avLst/>
          </a:prstGeom>
          <a:noFill/>
          <a:ln>
            <a:noFill/>
          </a:ln>
        </p:spPr>
      </p:pic>
      <p:pic>
        <p:nvPicPr>
          <p:cNvPr id="152" name="Google Shape;152;p1"/>
          <p:cNvPicPr preferRelativeResize="0"/>
          <p:nvPr/>
        </p:nvPicPr>
        <p:blipFill rotWithShape="1">
          <a:blip r:embed="rId4">
            <a:alphaModFix amt="70000"/>
          </a:blip>
          <a:srcRect b="0" l="0" r="0" t="0"/>
          <a:stretch/>
        </p:blipFill>
        <p:spPr>
          <a:xfrm>
            <a:off x="2127737" y="2086708"/>
            <a:ext cx="7936525" cy="4095832"/>
          </a:xfrm>
          <a:prstGeom prst="rect">
            <a:avLst/>
          </a:prstGeom>
          <a:noFill/>
          <a:ln>
            <a:noFill/>
          </a:ln>
        </p:spPr>
      </p:pic>
      <p:sp>
        <p:nvSpPr>
          <p:cNvPr id="153" name="Google Shape;153;p1"/>
          <p:cNvSpPr txBox="1"/>
          <p:nvPr>
            <p:ph type="ctrTitle"/>
          </p:nvPr>
        </p:nvSpPr>
        <p:spPr>
          <a:xfrm>
            <a:off x="2127737" y="2780072"/>
            <a:ext cx="7795846" cy="135455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HOSPITAL </a:t>
            </a:r>
            <a:br>
              <a:rPr lang="es-ES">
                <a:solidFill>
                  <a:srgbClr val="1F3864"/>
                </a:solidFill>
                <a:latin typeface="Quattrocento Sans"/>
                <a:ea typeface="Quattrocento Sans"/>
                <a:cs typeface="Quattrocento Sans"/>
                <a:sym typeface="Quattrocento Sans"/>
              </a:rPr>
            </a:br>
            <a:r>
              <a:rPr lang="es-ES">
                <a:solidFill>
                  <a:srgbClr val="1F3864"/>
                </a:solidFill>
                <a:latin typeface="Quattrocento Sans"/>
                <a:ea typeface="Quattrocento Sans"/>
                <a:cs typeface="Quattrocento Sans"/>
                <a:sym typeface="Quattrocento Sans"/>
              </a:rPr>
              <a:t>	PADRE HURTADO</a:t>
            </a:r>
            <a:endParaRPr>
              <a:solidFill>
                <a:srgbClr val="1F3864"/>
              </a:solidFill>
              <a:latin typeface="Quattrocento Sans"/>
              <a:ea typeface="Quattrocento Sans"/>
              <a:cs typeface="Quattrocento Sans"/>
              <a:sym typeface="Quattrocento Sans"/>
            </a:endParaRPr>
          </a:p>
        </p:txBody>
      </p:sp>
      <p:sp>
        <p:nvSpPr>
          <p:cNvPr id="154" name="Google Shape;154;p1"/>
          <p:cNvSpPr txBox="1"/>
          <p:nvPr>
            <p:ph idx="1" type="subTitle"/>
          </p:nvPr>
        </p:nvSpPr>
        <p:spPr>
          <a:xfrm>
            <a:off x="1521075" y="4500300"/>
            <a:ext cx="9144000" cy="990600"/>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rgbClr val="2F5496"/>
              </a:buClr>
              <a:buSzPts val="3000"/>
              <a:buNone/>
            </a:pPr>
            <a:r>
              <a:rPr lang="es-ES" sz="3600">
                <a:solidFill>
                  <a:srgbClr val="2F5496"/>
                </a:solidFill>
                <a:latin typeface="Quattrocento Sans"/>
                <a:ea typeface="Quattrocento Sans"/>
                <a:cs typeface="Quattrocento Sans"/>
                <a:sym typeface="Quattrocento Sans"/>
              </a:rPr>
              <a:t>CUENTA PÚBLICA </a:t>
            </a:r>
            <a:endParaRPr sz="3600">
              <a:solidFill>
                <a:srgbClr val="2F5496"/>
              </a:solidFill>
              <a:latin typeface="Quattrocento Sans"/>
              <a:ea typeface="Quattrocento Sans"/>
              <a:cs typeface="Quattrocento Sans"/>
              <a:sym typeface="Quattrocento Sans"/>
            </a:endParaRPr>
          </a:p>
          <a:p>
            <a:pPr indent="0" lvl="0" marL="0" rtl="0" algn="ctr">
              <a:lnSpc>
                <a:spcPct val="70000"/>
              </a:lnSpc>
              <a:spcBef>
                <a:spcPts val="0"/>
              </a:spcBef>
              <a:spcAft>
                <a:spcPts val="0"/>
              </a:spcAft>
              <a:buClr>
                <a:srgbClr val="2F5496"/>
              </a:buClr>
              <a:buSzPts val="3000"/>
              <a:buNone/>
            </a:pPr>
            <a:r>
              <a:rPr lang="es-ES" sz="3600">
                <a:solidFill>
                  <a:srgbClr val="2F5496"/>
                </a:solidFill>
                <a:latin typeface="Quattrocento Sans"/>
                <a:ea typeface="Quattrocento Sans"/>
                <a:cs typeface="Quattrocento Sans"/>
                <a:sym typeface="Quattrocento Sans"/>
              </a:rPr>
              <a:t>Gestión 2025</a:t>
            </a:r>
            <a:endParaRPr sz="3600">
              <a:solidFill>
                <a:srgbClr val="2F5496"/>
              </a:solidFill>
              <a:latin typeface="Quattrocento Sans"/>
              <a:ea typeface="Quattrocento Sans"/>
              <a:cs typeface="Quattrocento Sans"/>
              <a:sym typeface="Quattrocento Sans"/>
            </a:endParaRPr>
          </a:p>
        </p:txBody>
      </p:sp>
      <p:cxnSp>
        <p:nvCxnSpPr>
          <p:cNvPr id="155" name="Google Shape;155;p1"/>
          <p:cNvCxnSpPr/>
          <p:nvPr/>
        </p:nvCxnSpPr>
        <p:spPr>
          <a:xfrm>
            <a:off x="2473568" y="4340592"/>
            <a:ext cx="7238999" cy="0"/>
          </a:xfrm>
          <a:prstGeom prst="straightConnector1">
            <a:avLst/>
          </a:prstGeom>
          <a:noFill/>
          <a:ln cap="flat" cmpd="sng" w="57150">
            <a:solidFill>
              <a:schemeClr val="accent1"/>
            </a:solidFill>
            <a:prstDash val="solid"/>
            <a:miter lim="800000"/>
            <a:headEnd len="sm" w="sm" type="none"/>
            <a:tailEnd len="sm" w="sm" type="none"/>
          </a:ln>
        </p:spPr>
      </p:cxnSp>
      <p:cxnSp>
        <p:nvCxnSpPr>
          <p:cNvPr id="156" name="Google Shape;156;p1"/>
          <p:cNvCxnSpPr/>
          <p:nvPr/>
        </p:nvCxnSpPr>
        <p:spPr>
          <a:xfrm>
            <a:off x="2473568" y="5615355"/>
            <a:ext cx="7238999" cy="0"/>
          </a:xfrm>
          <a:prstGeom prst="straightConnector1">
            <a:avLst/>
          </a:prstGeom>
          <a:noFill/>
          <a:ln cap="flat" cmpd="sng" w="57150">
            <a:solidFill>
              <a:schemeClr val="accent1"/>
            </a:solidFill>
            <a:prstDash val="solid"/>
            <a:miter lim="800000"/>
            <a:headEnd len="sm" w="sm" type="none"/>
            <a:tailEnd len="sm" w="sm" type="none"/>
          </a:ln>
        </p:spPr>
      </p:cxnSp>
      <p:pic>
        <p:nvPicPr>
          <p:cNvPr id="157" name="Google Shape;157;p1"/>
          <p:cNvPicPr preferRelativeResize="0"/>
          <p:nvPr/>
        </p:nvPicPr>
        <p:blipFill rotWithShape="1">
          <a:blip r:embed="rId5">
            <a:alphaModFix/>
          </a:blip>
          <a:srcRect b="7988" l="0" r="0" t="4535"/>
          <a:stretch/>
        </p:blipFill>
        <p:spPr>
          <a:xfrm>
            <a:off x="5209676" y="82994"/>
            <a:ext cx="1097848" cy="9603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3979479b532_0_12"/>
          <p:cNvSpPr txBox="1"/>
          <p:nvPr>
            <p:ph type="title"/>
          </p:nvPr>
        </p:nvSpPr>
        <p:spPr>
          <a:xfrm>
            <a:off x="2269325" y="333675"/>
            <a:ext cx="88083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PLANIFICACIÓN ESTRATÉGICA</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2026 - 2030</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0000"/>
              <a:buFont typeface="Quattrocento Sans"/>
              <a:buNone/>
            </a:pPr>
            <a:r>
              <a:t/>
            </a:r>
            <a:endParaRPr sz="3600">
              <a:solidFill>
                <a:srgbClr val="1F3864"/>
              </a:solidFill>
              <a:latin typeface="Quattrocento Sans"/>
              <a:ea typeface="Quattrocento Sans"/>
              <a:cs typeface="Quattrocento Sans"/>
              <a:sym typeface="Quattrocento Sans"/>
            </a:endParaRPr>
          </a:p>
        </p:txBody>
      </p:sp>
      <p:pic>
        <p:nvPicPr>
          <p:cNvPr id="254" name="Google Shape;254;g3979479b532_0_12" title="ppt 26.png"/>
          <p:cNvPicPr preferRelativeResize="0"/>
          <p:nvPr/>
        </p:nvPicPr>
        <p:blipFill rotWithShape="1">
          <a:blip r:embed="rId3">
            <a:alphaModFix/>
          </a:blip>
          <a:srcRect b="456" l="0" r="0" t="456"/>
          <a:stretch/>
        </p:blipFill>
        <p:spPr>
          <a:xfrm>
            <a:off x="0" y="0"/>
            <a:ext cx="2028094" cy="6858000"/>
          </a:xfrm>
          <a:prstGeom prst="rect">
            <a:avLst/>
          </a:prstGeom>
          <a:noFill/>
          <a:ln>
            <a:noFill/>
          </a:ln>
        </p:spPr>
      </p:pic>
      <p:pic>
        <p:nvPicPr>
          <p:cNvPr id="255" name="Google Shape;255;g3979479b532_0_12"/>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256" name="Google Shape;256;g3979479b532_0_12"/>
          <p:cNvPicPr preferRelativeResize="0"/>
          <p:nvPr/>
        </p:nvPicPr>
        <p:blipFill rotWithShape="1">
          <a:blip r:embed="rId5">
            <a:alphaModFix/>
          </a:blip>
          <a:srcRect b="0" l="0" r="0" t="0"/>
          <a:stretch/>
        </p:blipFill>
        <p:spPr>
          <a:xfrm>
            <a:off x="492002" y="89490"/>
            <a:ext cx="1044087" cy="911364"/>
          </a:xfrm>
          <a:prstGeom prst="rect">
            <a:avLst/>
          </a:prstGeom>
          <a:noFill/>
          <a:ln>
            <a:noFill/>
          </a:ln>
        </p:spPr>
      </p:pic>
      <p:pic>
        <p:nvPicPr>
          <p:cNvPr id="257" name="Google Shape;257;g3979479b532_0_12" title="Valores 2026.png"/>
          <p:cNvPicPr preferRelativeResize="0"/>
          <p:nvPr/>
        </p:nvPicPr>
        <p:blipFill rotWithShape="1">
          <a:blip r:embed="rId6">
            <a:alphaModFix/>
          </a:blip>
          <a:srcRect b="0" l="7677" r="7677" t="0"/>
          <a:stretch/>
        </p:blipFill>
        <p:spPr>
          <a:xfrm>
            <a:off x="2489525" y="1659382"/>
            <a:ext cx="6843000" cy="4547400"/>
          </a:xfrm>
          <a:prstGeom prst="roundRect">
            <a:avLst>
              <a:gd fmla="val 4854" name="adj"/>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g3dfa7c6c861_0_1368"/>
          <p:cNvSpPr txBox="1"/>
          <p:nvPr>
            <p:ph type="title"/>
          </p:nvPr>
        </p:nvSpPr>
        <p:spPr>
          <a:xfrm>
            <a:off x="2299000" y="312100"/>
            <a:ext cx="9747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1300"/>
              <a:buNone/>
            </a:pPr>
            <a:r>
              <a:rPr b="1" lang="es-ES" sz="3600">
                <a:solidFill>
                  <a:srgbClr val="2F5496"/>
                </a:solidFill>
                <a:latin typeface="Quattrocento Sans"/>
                <a:ea typeface="Quattrocento Sans"/>
                <a:cs typeface="Quattrocento Sans"/>
                <a:sym typeface="Quattrocento Sans"/>
              </a:rPr>
              <a:t>VAMOS 2026</a:t>
            </a:r>
            <a:endParaRPr b="1" sz="3600">
              <a:solidFill>
                <a:srgbClr val="2F5496"/>
              </a:solidFill>
              <a:latin typeface="Quattrocento Sans"/>
              <a:ea typeface="Quattrocento Sans"/>
              <a:cs typeface="Quattrocento Sans"/>
              <a:sym typeface="Quattrocento Sans"/>
            </a:endParaRPr>
          </a:p>
        </p:txBody>
      </p:sp>
      <p:sp>
        <p:nvSpPr>
          <p:cNvPr id="1779" name="Google Shape;1779;g3dfa7c6c861_0_1368"/>
          <p:cNvSpPr txBox="1"/>
          <p:nvPr>
            <p:ph idx="1" type="body"/>
          </p:nvPr>
        </p:nvSpPr>
        <p:spPr>
          <a:xfrm>
            <a:off x="2342500" y="1536633"/>
            <a:ext cx="94341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1600"/>
              </a:spcAft>
              <a:buNone/>
            </a:pPr>
            <a:r>
              <a:t/>
            </a:r>
            <a:endParaRPr/>
          </a:p>
        </p:txBody>
      </p:sp>
      <p:pic>
        <p:nvPicPr>
          <p:cNvPr id="1780" name="Google Shape;1780;g3dfa7c6c861_0_1368"/>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781" name="Google Shape;1781;g3dfa7c6c861_0_1368"/>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782" name="Google Shape;1782;g3dfa7c6c861_0_1368" title="ppt 26.jpg"/>
          <p:cNvPicPr preferRelativeResize="0"/>
          <p:nvPr/>
        </p:nvPicPr>
        <p:blipFill rotWithShape="1">
          <a:blip r:embed="rId5">
            <a:alphaModFix/>
          </a:blip>
          <a:srcRect b="0" l="80" r="80" t="0"/>
          <a:stretch/>
        </p:blipFill>
        <p:spPr>
          <a:xfrm>
            <a:off x="-12" y="0"/>
            <a:ext cx="2028825" cy="6858000"/>
          </a:xfrm>
          <a:prstGeom prst="rect">
            <a:avLst/>
          </a:prstGeom>
          <a:noFill/>
          <a:ln>
            <a:noFill/>
          </a:ln>
        </p:spPr>
      </p:pic>
      <p:pic>
        <p:nvPicPr>
          <p:cNvPr id="1783" name="Google Shape;1783;g3dfa7c6c861_0_1368"/>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784" name="Google Shape;1784;g3dfa7c6c861_0_1368" title="0.2.jpg"/>
          <p:cNvPicPr preferRelativeResize="0"/>
          <p:nvPr/>
        </p:nvPicPr>
        <p:blipFill rotWithShape="1">
          <a:blip r:embed="rId7">
            <a:alphaModFix/>
          </a:blip>
          <a:srcRect b="0" l="2696" r="2696" t="0"/>
          <a:stretch/>
        </p:blipFill>
        <p:spPr>
          <a:xfrm>
            <a:off x="5373700" y="2804849"/>
            <a:ext cx="3460500" cy="2103900"/>
          </a:xfrm>
          <a:prstGeom prst="roundRect">
            <a:avLst>
              <a:gd fmla="val 9468" name="adj"/>
            </a:avLst>
          </a:prstGeom>
          <a:noFill/>
          <a:ln>
            <a:noFill/>
          </a:ln>
        </p:spPr>
      </p:pic>
      <p:pic>
        <p:nvPicPr>
          <p:cNvPr id="1785" name="Google Shape;1785;g3dfa7c6c861_0_1368" title="0.3.jpg"/>
          <p:cNvPicPr preferRelativeResize="0"/>
          <p:nvPr/>
        </p:nvPicPr>
        <p:blipFill rotWithShape="1">
          <a:blip r:embed="rId8">
            <a:alphaModFix/>
          </a:blip>
          <a:srcRect b="0" l="7469" r="7469" t="0"/>
          <a:stretch/>
        </p:blipFill>
        <p:spPr>
          <a:xfrm>
            <a:off x="2118867" y="1028667"/>
            <a:ext cx="3245100" cy="1972800"/>
          </a:xfrm>
          <a:prstGeom prst="roundRect">
            <a:avLst>
              <a:gd fmla="val 9468" name="adj"/>
            </a:avLst>
          </a:prstGeom>
          <a:noFill/>
          <a:ln>
            <a:noFill/>
          </a:ln>
        </p:spPr>
      </p:pic>
      <p:pic>
        <p:nvPicPr>
          <p:cNvPr id="1786" name="Google Shape;1786;g3dfa7c6c861_0_1368" title="0.7.jpg"/>
          <p:cNvPicPr preferRelativeResize="0"/>
          <p:nvPr/>
        </p:nvPicPr>
        <p:blipFill rotWithShape="1">
          <a:blip r:embed="rId9">
            <a:alphaModFix/>
          </a:blip>
          <a:srcRect b="0" l="7634" r="7634" t="0"/>
          <a:stretch/>
        </p:blipFill>
        <p:spPr>
          <a:xfrm>
            <a:off x="2193400" y="4824800"/>
            <a:ext cx="3310800" cy="1972800"/>
          </a:xfrm>
          <a:prstGeom prst="roundRect">
            <a:avLst>
              <a:gd fmla="val 9468" name="adj"/>
            </a:avLst>
          </a:prstGeom>
          <a:noFill/>
          <a:ln>
            <a:noFill/>
          </a:ln>
        </p:spPr>
      </p:pic>
      <p:pic>
        <p:nvPicPr>
          <p:cNvPr id="1787" name="Google Shape;1787;g3dfa7c6c861_0_1368" title="0.4.jpg"/>
          <p:cNvPicPr preferRelativeResize="0"/>
          <p:nvPr/>
        </p:nvPicPr>
        <p:blipFill rotWithShape="1">
          <a:blip r:embed="rId10">
            <a:alphaModFix/>
          </a:blip>
          <a:srcRect b="50753" l="0" r="0" t="8638"/>
          <a:stretch/>
        </p:blipFill>
        <p:spPr>
          <a:xfrm>
            <a:off x="8801367" y="4794179"/>
            <a:ext cx="3310800" cy="2012700"/>
          </a:xfrm>
          <a:prstGeom prst="roundRect">
            <a:avLst>
              <a:gd fmla="val 9468" name="adj"/>
            </a:avLst>
          </a:prstGeom>
          <a:noFill/>
          <a:ln>
            <a:noFill/>
          </a:ln>
        </p:spPr>
      </p:pic>
      <p:pic>
        <p:nvPicPr>
          <p:cNvPr id="1788" name="Google Shape;1788;g3dfa7c6c861_0_1368" title="0.5.jpg"/>
          <p:cNvPicPr preferRelativeResize="0"/>
          <p:nvPr/>
        </p:nvPicPr>
        <p:blipFill rotWithShape="1">
          <a:blip r:embed="rId11">
            <a:alphaModFix/>
          </a:blip>
          <a:srcRect b="9846" l="0" r="0" t="9846"/>
          <a:stretch/>
        </p:blipFill>
        <p:spPr>
          <a:xfrm>
            <a:off x="8834164" y="1075700"/>
            <a:ext cx="3245100" cy="1972800"/>
          </a:xfrm>
          <a:prstGeom prst="roundRect">
            <a:avLst>
              <a:gd fmla="val 9468" name="adj"/>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pic>
        <p:nvPicPr>
          <p:cNvPr id="1793" name="Google Shape;1793;g3e630daea9a_0_4"/>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1794" name="Google Shape;1794;g3e630daea9a_0_4"/>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1795" name="Google Shape;1795;g3e630daea9a_0_4"/>
          <p:cNvSpPr txBox="1"/>
          <p:nvPr>
            <p:ph type="ctrTitle"/>
          </p:nvPr>
        </p:nvSpPr>
        <p:spPr>
          <a:xfrm>
            <a:off x="2024600" y="2621575"/>
            <a:ext cx="8010900" cy="2095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rPr lang="es-ES" sz="5900">
                <a:solidFill>
                  <a:srgbClr val="1F3864"/>
                </a:solidFill>
                <a:latin typeface="Quattrocento Sans"/>
                <a:ea typeface="Quattrocento Sans"/>
                <a:cs typeface="Quattrocento Sans"/>
                <a:sym typeface="Quattrocento Sans"/>
              </a:rPr>
              <a:t>EXTENSIÓN E IMPACTO EN LA RED DE SALUD</a:t>
            </a:r>
            <a:endParaRPr sz="5900">
              <a:solidFill>
                <a:srgbClr val="1F3864"/>
              </a:solidFill>
              <a:latin typeface="Quattrocento Sans"/>
              <a:ea typeface="Quattrocento Sans"/>
              <a:cs typeface="Quattrocento Sans"/>
              <a:sym typeface="Quattrocento Sans"/>
            </a:endParaRPr>
          </a:p>
        </p:txBody>
      </p:sp>
      <p:cxnSp>
        <p:nvCxnSpPr>
          <p:cNvPr id="1796" name="Google Shape;1796;g3e630daea9a_0_4"/>
          <p:cNvCxnSpPr/>
          <p:nvPr/>
        </p:nvCxnSpPr>
        <p:spPr>
          <a:xfrm>
            <a:off x="2358118" y="5072353"/>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1797" name="Google Shape;1797;g3e630daea9a_0_4"/>
          <p:cNvCxnSpPr/>
          <p:nvPr/>
        </p:nvCxnSpPr>
        <p:spPr>
          <a:xfrm>
            <a:off x="2358118" y="2897534"/>
            <a:ext cx="7572300" cy="17700"/>
          </a:xfrm>
          <a:prstGeom prst="straightConnector1">
            <a:avLst/>
          </a:prstGeom>
          <a:noFill/>
          <a:ln cap="flat" cmpd="sng" w="57150">
            <a:solidFill>
              <a:schemeClr val="accent1"/>
            </a:solidFill>
            <a:prstDash val="solid"/>
            <a:miter lim="800000"/>
            <a:headEnd len="sm" w="sm" type="none"/>
            <a:tailEnd len="sm" w="sm" type="none"/>
          </a:ln>
        </p:spPr>
      </p:cxnSp>
      <p:pic>
        <p:nvPicPr>
          <p:cNvPr id="1798" name="Google Shape;1798;g3e630daea9a_0_4"/>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pic>
        <p:nvPicPr>
          <p:cNvPr id="1803" name="Google Shape;1803;g3d6791f7bd0_1_273" title="Imagen56.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804" name="Google Shape;1804;g3d6791f7bd0_1_273"/>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05" name="Google Shape;1805;g3d6791f7bd0_1_27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06" name="Google Shape;1806;g3d6791f7bd0_1_273"/>
          <p:cNvSpPr txBox="1"/>
          <p:nvPr/>
        </p:nvSpPr>
        <p:spPr>
          <a:xfrm>
            <a:off x="2287438" y="758575"/>
            <a:ext cx="6339600" cy="332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s-ES" sz="2700" u="none" cap="none" strike="noStrike">
                <a:solidFill>
                  <a:srgbClr val="2F5496"/>
                </a:solidFill>
                <a:latin typeface="Quattrocento Sans"/>
                <a:ea typeface="Quattrocento Sans"/>
                <a:cs typeface="Quattrocento Sans"/>
                <a:sym typeface="Quattrocento Sans"/>
              </a:rPr>
              <a:t>ESCUELA DE PACIENTES</a:t>
            </a:r>
            <a:endParaRPr sz="2700">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Impulsada por la Unidad de Endoscopía y el Dr. César Serrano, la escuela tiene como propósito entregar herramientas a través de la prevención y educación, con conocimientos sobre el Cáncer G</a:t>
            </a:r>
            <a:r>
              <a:rPr lang="es-ES" sz="1500">
                <a:solidFill>
                  <a:srgbClr val="2F5496"/>
                </a:solidFill>
                <a:latin typeface="Quattrocento Sans"/>
                <a:ea typeface="Quattrocento Sans"/>
                <a:cs typeface="Quattrocento Sans"/>
                <a:sym typeface="Quattrocento Sans"/>
              </a:rPr>
              <a:t>ástrico, el </a:t>
            </a:r>
            <a:r>
              <a:rPr b="0" i="0" lang="es-ES" sz="1500" u="none" cap="none" strike="noStrike">
                <a:solidFill>
                  <a:srgbClr val="2F5496"/>
                </a:solidFill>
                <a:latin typeface="Quattrocento Sans"/>
                <a:ea typeface="Quattrocento Sans"/>
                <a:cs typeface="Quattrocento Sans"/>
                <a:sym typeface="Quattrocento Sans"/>
              </a:rPr>
              <a:t>daño hepático, su evolución, el reconocimiento de signos de alerta y complicaciones.</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Ha realizado cursos online y 10 talleres presenciales en la APS, en La Granja, La Pintana y San Ramón. </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800"/>
              </a:spcBef>
              <a:spcAft>
                <a:spcPts val="0"/>
              </a:spcAft>
              <a:buClr>
                <a:srgbClr val="000000"/>
              </a:buClr>
              <a:buSzPts val="1500"/>
              <a:buFont typeface="Arial"/>
              <a:buNone/>
            </a:pPr>
            <a:r>
              <a:t/>
            </a:r>
            <a:endParaRPr sz="1500">
              <a:solidFill>
                <a:srgbClr val="2F5496"/>
              </a:solidFill>
              <a:latin typeface="Quattrocento Sans"/>
              <a:ea typeface="Quattrocento Sans"/>
              <a:cs typeface="Quattrocento Sans"/>
              <a:sym typeface="Quattrocento Sans"/>
            </a:endParaRPr>
          </a:p>
          <a:p>
            <a:pPr indent="0" lvl="0" marL="0" marR="0" rtl="0" algn="l">
              <a:lnSpc>
                <a:spcPct val="100000"/>
              </a:lnSpc>
              <a:spcBef>
                <a:spcPts val="800"/>
              </a:spcBef>
              <a:spcAft>
                <a:spcPts val="0"/>
              </a:spcAft>
              <a:buClr>
                <a:srgbClr val="000000"/>
              </a:buClr>
              <a:buSzPts val="1500"/>
              <a:buFont typeface="Arial"/>
              <a:buNone/>
            </a:pPr>
            <a:r>
              <a:rPr b="1" lang="es-ES" sz="1500">
                <a:solidFill>
                  <a:srgbClr val="2F5496"/>
                </a:solidFill>
                <a:latin typeface="Quattrocento Sans"/>
                <a:ea typeface="Quattrocento Sans"/>
                <a:cs typeface="Quattrocento Sans"/>
                <a:sym typeface="Quattrocento Sans"/>
              </a:rPr>
              <a:t>“</a:t>
            </a:r>
            <a:r>
              <a:rPr b="1" i="0" lang="es-ES" sz="1500" cap="none" strike="noStrike">
                <a:solidFill>
                  <a:srgbClr val="2F5496"/>
                </a:solidFill>
                <a:latin typeface="Quattrocento Sans"/>
                <a:ea typeface="Quattrocento Sans"/>
                <a:cs typeface="Quattrocento Sans"/>
                <a:sym typeface="Quattrocento Sans"/>
              </a:rPr>
              <a:t>Más allá del diagnóstico, la importancia de</a:t>
            </a:r>
            <a:r>
              <a:rPr b="1" lang="es-ES" sz="1500">
                <a:solidFill>
                  <a:srgbClr val="2F5496"/>
                </a:solidFill>
                <a:latin typeface="Quattrocento Sans"/>
                <a:ea typeface="Quattrocento Sans"/>
                <a:cs typeface="Quattrocento Sans"/>
                <a:sym typeface="Quattrocento Sans"/>
              </a:rPr>
              <a:t> concientizar para vivir mejor”</a:t>
            </a:r>
            <a:endParaRPr b="1" i="0" sz="1500"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807" name="Google Shape;1807;g3d6791f7bd0_1_273"/>
          <p:cNvSpPr txBox="1"/>
          <p:nvPr/>
        </p:nvSpPr>
        <p:spPr>
          <a:xfrm>
            <a:off x="2177000" y="231025"/>
            <a:ext cx="7288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IMPACTO EN LA RED DE SALUD</a:t>
            </a:r>
            <a:endParaRPr b="1" i="0" sz="2700" u="none" cap="none" strike="noStrike">
              <a:solidFill>
                <a:srgbClr val="2F5496"/>
              </a:solidFill>
              <a:latin typeface="Quattrocento Sans"/>
              <a:ea typeface="Quattrocento Sans"/>
              <a:cs typeface="Quattrocento Sans"/>
              <a:sym typeface="Quattrocento Sans"/>
            </a:endParaRPr>
          </a:p>
        </p:txBody>
      </p:sp>
      <p:pic>
        <p:nvPicPr>
          <p:cNvPr id="1808" name="Google Shape;1808;g3d6791f7bd0_1_273" title="WhatsApp Image 2026-05-04 at 9.58.22 AM.jpeg"/>
          <p:cNvPicPr preferRelativeResize="0"/>
          <p:nvPr/>
        </p:nvPicPr>
        <p:blipFill rotWithShape="1">
          <a:blip r:embed="rId6">
            <a:alphaModFix/>
          </a:blip>
          <a:srcRect b="8347" l="6971" r="12997" t="31561"/>
          <a:stretch/>
        </p:blipFill>
        <p:spPr>
          <a:xfrm>
            <a:off x="7576526" y="4133875"/>
            <a:ext cx="4339800" cy="2444100"/>
          </a:xfrm>
          <a:prstGeom prst="roundRect">
            <a:avLst>
              <a:gd fmla="val 8333" name="adj"/>
            </a:avLst>
          </a:prstGeom>
          <a:noFill/>
          <a:ln>
            <a:noFill/>
          </a:ln>
        </p:spPr>
      </p:pic>
      <p:pic>
        <p:nvPicPr>
          <p:cNvPr id="1809" name="Google Shape;1809;g3d6791f7bd0_1_273" title="0000000.jpg"/>
          <p:cNvPicPr preferRelativeResize="0"/>
          <p:nvPr/>
        </p:nvPicPr>
        <p:blipFill rotWithShape="1">
          <a:blip r:embed="rId7">
            <a:alphaModFix/>
          </a:blip>
          <a:srcRect b="0" l="0" r="0" t="15096"/>
          <a:stretch/>
        </p:blipFill>
        <p:spPr>
          <a:xfrm>
            <a:off x="2442325" y="4140350"/>
            <a:ext cx="4124700" cy="2444100"/>
          </a:xfrm>
          <a:prstGeom prst="roundRect">
            <a:avLst>
              <a:gd fmla="val 8333" name="adj"/>
            </a:avLst>
          </a:prstGeom>
          <a:noFill/>
          <a:ln>
            <a:noFill/>
          </a:ln>
        </p:spPr>
      </p:pic>
      <p:pic>
        <p:nvPicPr>
          <p:cNvPr id="1810" name="Google Shape;1810;g3d6791f7bd0_1_273" title="0.1.jpg"/>
          <p:cNvPicPr preferRelativeResize="0"/>
          <p:nvPr/>
        </p:nvPicPr>
        <p:blipFill rotWithShape="1">
          <a:blip r:embed="rId8">
            <a:alphaModFix/>
          </a:blip>
          <a:srcRect b="0" l="11180" r="11180" t="0"/>
          <a:stretch/>
        </p:blipFill>
        <p:spPr>
          <a:xfrm>
            <a:off x="9005125" y="1086025"/>
            <a:ext cx="2911200" cy="2720400"/>
          </a:xfrm>
          <a:prstGeom prst="roundRect">
            <a:avLst>
              <a:gd fmla="val 7271" name="adj"/>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pic>
        <p:nvPicPr>
          <p:cNvPr id="1815" name="Google Shape;1815;g3da7955a0c7_0_35" title="Imagen53.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816" name="Google Shape;1816;g3da7955a0c7_0_35"/>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17" name="Google Shape;1817;g3da7955a0c7_0_35"/>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18" name="Google Shape;1818;g3da7955a0c7_0_35"/>
          <p:cNvSpPr txBox="1"/>
          <p:nvPr/>
        </p:nvSpPr>
        <p:spPr>
          <a:xfrm>
            <a:off x="2229425" y="848750"/>
            <a:ext cx="6493200" cy="34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s-ES" sz="2700" u="none" cap="none" strike="noStrike">
                <a:solidFill>
                  <a:srgbClr val="2F5496"/>
                </a:solidFill>
                <a:latin typeface="Quattrocento Sans"/>
                <a:ea typeface="Quattrocento Sans"/>
                <a:cs typeface="Quattrocento Sans"/>
                <a:sym typeface="Quattrocento Sans"/>
              </a:rPr>
              <a:t>PAQUETIZACIÓN</a:t>
            </a:r>
            <a:endParaRPr b="0"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700"/>
              <a:buFont typeface="Arial"/>
              <a:buNone/>
            </a:pPr>
            <a:r>
              <a:rPr b="0" i="0" lang="es-ES" sz="2700" u="none" cap="none" strike="noStrike">
                <a:solidFill>
                  <a:srgbClr val="2F5496"/>
                </a:solidFill>
                <a:latin typeface="Quattrocento Sans"/>
                <a:ea typeface="Quattrocento Sans"/>
                <a:cs typeface="Quattrocento Sans"/>
                <a:sym typeface="Quattrocento Sans"/>
              </a:rPr>
              <a:t> </a:t>
            </a:r>
            <a:endParaRPr b="0" i="0" sz="2700" u="none" cap="none" strike="noStrike">
              <a:solidFill>
                <a:srgbClr val="2F5496"/>
              </a:solidFill>
              <a:latin typeface="Quattrocento Sans"/>
              <a:ea typeface="Quattrocento Sans"/>
              <a:cs typeface="Quattrocento Sans"/>
              <a:sym typeface="Quattrocento Sans"/>
            </a:endParaRPr>
          </a:p>
          <a:p>
            <a:pPr indent="0" lvl="0" marL="0" marR="0" rtl="0" algn="just">
              <a:lnSpc>
                <a:spcPct val="115000"/>
              </a:lnSpc>
              <a:spcBef>
                <a:spcPts val="0"/>
              </a:spcBef>
              <a:spcAft>
                <a:spcPts val="0"/>
              </a:spcAft>
              <a:buClr>
                <a:srgbClr val="000000"/>
              </a:buClr>
              <a:buSzPts val="1500"/>
              <a:buFont typeface="Arial"/>
              <a:buNone/>
            </a:pPr>
            <a:r>
              <a:rPr b="0" i="0" lang="es-ES" sz="1500" u="none" cap="none" strike="noStrike">
                <a:solidFill>
                  <a:srgbClr val="2F5496"/>
                </a:solidFill>
                <a:highlight>
                  <a:srgbClr val="FFFFFF"/>
                </a:highlight>
                <a:latin typeface="Quattrocento Sans"/>
                <a:ea typeface="Quattrocento Sans"/>
                <a:cs typeface="Quattrocento Sans"/>
                <a:sym typeface="Quattrocento Sans"/>
              </a:rPr>
              <a:t>En el marco de la estrategia nacional de los Centros Regionales de Resolución (CRR) del Ministerio de Salud, nuestro hospital ha implementado con éxito el modelo de paquetización quirúrgica. </a:t>
            </a:r>
            <a:r>
              <a:rPr lang="es-ES" sz="1500">
                <a:solidFill>
                  <a:srgbClr val="2F5496"/>
                </a:solidFill>
                <a:highlight>
                  <a:srgbClr val="FFFFFF"/>
                </a:highlight>
                <a:latin typeface="Quattrocento Sans"/>
                <a:ea typeface="Quattrocento Sans"/>
                <a:cs typeface="Quattrocento Sans"/>
                <a:sym typeface="Quattrocento Sans"/>
              </a:rPr>
              <a:t>I</a:t>
            </a:r>
            <a:r>
              <a:rPr b="0" i="0" lang="es-ES" sz="1500" u="none" cap="none" strike="noStrike">
                <a:solidFill>
                  <a:srgbClr val="2F5496"/>
                </a:solidFill>
                <a:highlight>
                  <a:srgbClr val="FFFFFF"/>
                </a:highlight>
                <a:latin typeface="Quattrocento Sans"/>
                <a:ea typeface="Quattrocento Sans"/>
                <a:cs typeface="Quattrocento Sans"/>
                <a:sym typeface="Quattrocento Sans"/>
              </a:rPr>
              <a:t>niciativa liderada por la Central de Insumos y Dispositivos Médicos HPH, permite una gestión más eficiente del pabellón ambulatorio: estandariza los insumos y fármacos utilizados en cada cirugía, asegurando un abastecimiento continuo, trazabilidad y control de los recursos clínicos. </a:t>
            </a:r>
            <a:endParaRPr b="0" i="0" sz="1500" u="none" cap="none" strike="noStrike">
              <a:solidFill>
                <a:srgbClr val="2F5496"/>
              </a:solidFill>
              <a:highlight>
                <a:srgbClr val="FFFFFF"/>
              </a:highlight>
              <a:latin typeface="Quattrocento Sans"/>
              <a:ea typeface="Quattrocento Sans"/>
              <a:cs typeface="Quattrocento Sans"/>
              <a:sym typeface="Quattrocento Sans"/>
            </a:endParaRPr>
          </a:p>
          <a:p>
            <a:pPr indent="0" lvl="0" marL="0" marR="0" rtl="0" algn="just">
              <a:lnSpc>
                <a:spcPct val="100000"/>
              </a:lnSpc>
              <a:spcBef>
                <a:spcPts val="800"/>
              </a:spcBef>
              <a:spcAft>
                <a:spcPts val="0"/>
              </a:spcAft>
              <a:buClr>
                <a:schemeClr val="dk1"/>
              </a:buClr>
              <a:buSzPts val="1100"/>
              <a:buFont typeface="Arial"/>
              <a:buNone/>
            </a:pPr>
            <a:r>
              <a:rPr b="0" i="0" lang="es-ES" sz="1500" u="none" cap="none" strike="noStrike">
                <a:solidFill>
                  <a:srgbClr val="2F5496"/>
                </a:solidFill>
                <a:highlight>
                  <a:srgbClr val="FFFFFF"/>
                </a:highlight>
                <a:latin typeface="Quattrocento Sans"/>
                <a:ea typeface="Quattrocento Sans"/>
                <a:cs typeface="Quattrocento Sans"/>
                <a:sym typeface="Quattrocento Sans"/>
              </a:rPr>
              <a:t>Con ello, se fortalecen los flujos de trabajo, se reducen los costos asociados y se garantiza una atención más oportuna y segura para los pacientes</a:t>
            </a:r>
            <a:r>
              <a:rPr b="0" i="0" lang="es-ES" sz="1450" u="none" cap="none" strike="noStrike">
                <a:solidFill>
                  <a:srgbClr val="2F5496"/>
                </a:solidFill>
                <a:highlight>
                  <a:srgbClr val="FFFFFF"/>
                </a:highlight>
                <a:latin typeface="Quattrocento Sans"/>
                <a:ea typeface="Quattrocento Sans"/>
                <a:cs typeface="Quattrocento Sans"/>
                <a:sym typeface="Quattrocento Sans"/>
              </a:rPr>
              <a:t>.</a:t>
            </a:r>
            <a:r>
              <a:rPr b="0" i="0" lang="es-ES" sz="1500" u="none" cap="none" strike="noStrike">
                <a:solidFill>
                  <a:srgbClr val="2F5496"/>
                </a:solidFill>
                <a:latin typeface="Quattrocento Sans"/>
                <a:ea typeface="Quattrocento Sans"/>
                <a:cs typeface="Quattrocento Sans"/>
                <a:sym typeface="Quattrocento Sans"/>
              </a:rPr>
              <a:t> </a:t>
            </a:r>
            <a:endParaRPr b="0" i="0" sz="3200" u="none" cap="none" strike="noStrike">
              <a:solidFill>
                <a:srgbClr val="2F5496"/>
              </a:solidFill>
              <a:latin typeface="Quattrocento Sans"/>
              <a:ea typeface="Quattrocento Sans"/>
              <a:cs typeface="Quattrocento Sans"/>
              <a:sym typeface="Quattrocento Sans"/>
            </a:endParaRPr>
          </a:p>
        </p:txBody>
      </p:sp>
      <p:sp>
        <p:nvSpPr>
          <p:cNvPr id="1819" name="Google Shape;1819;g3da7955a0c7_0_35"/>
          <p:cNvSpPr txBox="1"/>
          <p:nvPr/>
        </p:nvSpPr>
        <p:spPr>
          <a:xfrm>
            <a:off x="2177000" y="334000"/>
            <a:ext cx="7288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IMPACTO EN LA RED DE SALUD</a:t>
            </a:r>
            <a:endParaRPr b="1" i="0" sz="2700" u="none" cap="none" strike="noStrike">
              <a:solidFill>
                <a:srgbClr val="2F5496"/>
              </a:solidFill>
              <a:latin typeface="Quattrocento Sans"/>
              <a:ea typeface="Quattrocento Sans"/>
              <a:cs typeface="Quattrocento Sans"/>
              <a:sym typeface="Quattrocento Sans"/>
            </a:endParaRPr>
          </a:p>
        </p:txBody>
      </p:sp>
      <p:pic>
        <p:nvPicPr>
          <p:cNvPr id="1820" name="Google Shape;1820;g3da7955a0c7_0_35" title="Captura de pantalla 2026-04-28 111435.png"/>
          <p:cNvPicPr preferRelativeResize="0"/>
          <p:nvPr/>
        </p:nvPicPr>
        <p:blipFill rotWithShape="1">
          <a:blip r:embed="rId6">
            <a:alphaModFix/>
          </a:blip>
          <a:srcRect b="0" l="0" r="0" t="0"/>
          <a:stretch/>
        </p:blipFill>
        <p:spPr>
          <a:xfrm>
            <a:off x="2177000" y="4423700"/>
            <a:ext cx="3733800" cy="2200275"/>
          </a:xfrm>
          <a:prstGeom prst="rect">
            <a:avLst/>
          </a:prstGeom>
          <a:noFill/>
          <a:ln>
            <a:noFill/>
          </a:ln>
        </p:spPr>
      </p:pic>
      <p:pic>
        <p:nvPicPr>
          <p:cNvPr id="1821" name="Google Shape;1821;g3da7955a0c7_0_35" title="Gemini_Generated_Image_ltdt9kltdt9kltdt.png"/>
          <p:cNvPicPr preferRelativeResize="0"/>
          <p:nvPr/>
        </p:nvPicPr>
        <p:blipFill rotWithShape="1">
          <a:blip r:embed="rId7">
            <a:alphaModFix/>
          </a:blip>
          <a:srcRect b="0" l="0" r="0" t="0"/>
          <a:stretch/>
        </p:blipFill>
        <p:spPr>
          <a:xfrm>
            <a:off x="5910800" y="4695550"/>
            <a:ext cx="2894525" cy="1872676"/>
          </a:xfrm>
          <a:prstGeom prst="rect">
            <a:avLst/>
          </a:prstGeom>
          <a:noFill/>
          <a:ln>
            <a:noFill/>
          </a:ln>
        </p:spPr>
      </p:pic>
      <p:sp>
        <p:nvSpPr>
          <p:cNvPr id="1822" name="Google Shape;1822;g3da7955a0c7_0_35"/>
          <p:cNvSpPr txBox="1"/>
          <p:nvPr/>
        </p:nvSpPr>
        <p:spPr>
          <a:xfrm>
            <a:off x="8925850" y="5025875"/>
            <a:ext cx="1915800" cy="1212000"/>
          </a:xfrm>
          <a:prstGeom prst="rect">
            <a:avLst/>
          </a:prstGeom>
          <a:noFill/>
          <a:ln cap="flat" cmpd="sng" w="9525">
            <a:solidFill>
              <a:srgbClr val="46C6C9"/>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Contribuye a mejorar indicadores y la eficiencia de recursos</a:t>
            </a:r>
            <a:endParaRPr b="0" i="0" sz="2700" u="none" cap="none" strike="noStrike">
              <a:solidFill>
                <a:srgbClr val="2F5496"/>
              </a:solidFill>
              <a:latin typeface="Calibri"/>
              <a:ea typeface="Calibri"/>
              <a:cs typeface="Calibri"/>
              <a:sym typeface="Calibri"/>
            </a:endParaRPr>
          </a:p>
        </p:txBody>
      </p:sp>
      <p:pic>
        <p:nvPicPr>
          <p:cNvPr id="1823" name="Google Shape;1823;g3da7955a0c7_0_35" title="PRIMERA FISIATRA EN EL HOSPITAL (11).png"/>
          <p:cNvPicPr preferRelativeResize="0"/>
          <p:nvPr/>
        </p:nvPicPr>
        <p:blipFill rotWithShape="1">
          <a:blip r:embed="rId8">
            <a:alphaModFix/>
          </a:blip>
          <a:srcRect b="3280" l="0" r="0" t="3280"/>
          <a:stretch/>
        </p:blipFill>
        <p:spPr>
          <a:xfrm>
            <a:off x="8805425" y="1154725"/>
            <a:ext cx="3297900" cy="3081600"/>
          </a:xfrm>
          <a:prstGeom prst="roundRect">
            <a:avLst>
              <a:gd fmla="val 7271" name="adj"/>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pic>
        <p:nvPicPr>
          <p:cNvPr id="1828" name="Google Shape;1828;g3da7955a0c7_0_15" title="Imagen55.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829" name="Google Shape;1829;g3da7955a0c7_0_15"/>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30" name="Google Shape;1830;g3da7955a0c7_0_15"/>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31" name="Google Shape;1831;g3da7955a0c7_0_15"/>
          <p:cNvSpPr txBox="1"/>
          <p:nvPr/>
        </p:nvSpPr>
        <p:spPr>
          <a:xfrm>
            <a:off x="2234225" y="665875"/>
            <a:ext cx="6702900" cy="332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s-ES" sz="2700" u="none" cap="none" strike="noStrike">
                <a:solidFill>
                  <a:srgbClr val="2F5496"/>
                </a:solidFill>
                <a:latin typeface="Quattrocento Sans"/>
                <a:ea typeface="Quattrocento Sans"/>
                <a:cs typeface="Quattrocento Sans"/>
                <a:sym typeface="Quattrocento Sans"/>
              </a:rPr>
              <a:t>TRANSPORTE PEDIÁTRICO NEONATAL</a:t>
            </a:r>
            <a:endParaRPr b="0"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2F5496"/>
              </a:solidFill>
              <a:latin typeface="Quattrocento Sans"/>
              <a:ea typeface="Quattrocento Sans"/>
              <a:cs typeface="Quattrocento Sans"/>
              <a:sym typeface="Quattrocento Sans"/>
            </a:endParaRPr>
          </a:p>
          <a:p>
            <a:pPr indent="0" lvl="0" marL="0" marR="0" rtl="0" algn="just">
              <a:lnSpc>
                <a:spcPct val="100000"/>
              </a:lnSpc>
              <a:spcBef>
                <a:spcPts val="0"/>
              </a:spcBef>
              <a:spcAft>
                <a:spcPts val="0"/>
              </a:spcAft>
              <a:buClr>
                <a:srgbClr val="000000"/>
              </a:buClr>
              <a:buSzPts val="1500"/>
              <a:buFont typeface="Arial"/>
              <a:buNone/>
            </a:pPr>
            <a:r>
              <a:rPr b="0" i="0" lang="es-ES" sz="1500" u="none" cap="none" strike="noStrike">
                <a:solidFill>
                  <a:srgbClr val="2F5496"/>
                </a:solidFill>
                <a:highlight>
                  <a:srgbClr val="FFFFFF"/>
                </a:highlight>
                <a:latin typeface="Quattrocento Sans"/>
                <a:ea typeface="Quattrocento Sans"/>
                <a:cs typeface="Quattrocento Sans"/>
                <a:sym typeface="Quattrocento Sans"/>
              </a:rPr>
              <a:t>La Unidad de Paciente Crítico Pediátrico, en coordinación con la Unidad de Gestión de Camas y apoyo de Operaciones, crearon la propuesta de un sistema institucionalizado de transporte pediátrico neonatal, para traslados desde nuestro hospital hacia centros de mayor complejidad, con altos estándares clínicos y humanos. </a:t>
            </a:r>
            <a:endParaRPr b="0" i="0" sz="1500" u="none" cap="none" strike="noStrike">
              <a:solidFill>
                <a:srgbClr val="2F5496"/>
              </a:solidFill>
              <a:highlight>
                <a:srgbClr val="FFFFFF"/>
              </a:highlight>
              <a:latin typeface="Quattrocento Sans"/>
              <a:ea typeface="Quattrocento Sans"/>
              <a:cs typeface="Quattrocento Sans"/>
              <a:sym typeface="Quattrocento Sans"/>
            </a:endParaRPr>
          </a:p>
          <a:p>
            <a:pPr indent="0" lvl="0" marL="0" marR="0" rtl="0" algn="just">
              <a:lnSpc>
                <a:spcPct val="100000"/>
              </a:lnSpc>
              <a:spcBef>
                <a:spcPts val="0"/>
              </a:spcBef>
              <a:spcAft>
                <a:spcPts val="0"/>
              </a:spcAft>
              <a:buClr>
                <a:schemeClr val="dk1"/>
              </a:buClr>
              <a:buSzPts val="1100"/>
              <a:buFont typeface="Arial"/>
              <a:buNone/>
            </a:pPr>
            <a:r>
              <a:rPr b="0" i="0" lang="es-ES" sz="1500" u="none" cap="none" strike="noStrike">
                <a:solidFill>
                  <a:srgbClr val="2F5496"/>
                </a:solidFill>
                <a:highlight>
                  <a:srgbClr val="FFFFFF"/>
                </a:highlight>
                <a:latin typeface="Quattrocento Sans"/>
                <a:ea typeface="Quattrocento Sans"/>
                <a:cs typeface="Quattrocento Sans"/>
                <a:sym typeface="Quattrocento Sans"/>
              </a:rPr>
              <a:t>En general, los traslados especializados se realizan con servicios privados, generando altos costos y demoras que pueden poner en riesgo la vida de los pacientes. Esta propuesta asegura el uso eficiente de recursos, mayor autonomía hospitalaria y una atención centrada en el bienestar de las niñas, niños y adolescentes.</a:t>
            </a:r>
            <a:r>
              <a:rPr b="0" i="0" lang="es-ES" sz="1500" u="none" cap="none" strike="noStrike">
                <a:solidFill>
                  <a:srgbClr val="2F5496"/>
                </a:solidFill>
                <a:latin typeface="Quattrocento Sans"/>
                <a:ea typeface="Quattrocento Sans"/>
                <a:cs typeface="Quattrocento Sans"/>
                <a:sym typeface="Quattrocento Sans"/>
              </a:rPr>
              <a:t> </a:t>
            </a:r>
            <a:endParaRPr b="0" i="0" sz="1500" u="none" cap="none" strike="noStrike">
              <a:solidFill>
                <a:srgbClr val="2F5496"/>
              </a:solidFill>
              <a:latin typeface="Calibri"/>
              <a:ea typeface="Calibri"/>
              <a:cs typeface="Calibri"/>
              <a:sym typeface="Calibri"/>
            </a:endParaRPr>
          </a:p>
        </p:txBody>
      </p:sp>
      <p:sp>
        <p:nvSpPr>
          <p:cNvPr id="1832" name="Google Shape;1832;g3da7955a0c7_0_15"/>
          <p:cNvSpPr txBox="1"/>
          <p:nvPr/>
        </p:nvSpPr>
        <p:spPr>
          <a:xfrm>
            <a:off x="2234225" y="116888"/>
            <a:ext cx="7288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IMPACTO EN LA RED DE SALUD</a:t>
            </a:r>
            <a:endParaRPr b="1" i="0" sz="2700" u="none" cap="none" strike="noStrike">
              <a:solidFill>
                <a:srgbClr val="2F5496"/>
              </a:solidFill>
              <a:latin typeface="Quattrocento Sans"/>
              <a:ea typeface="Quattrocento Sans"/>
              <a:cs typeface="Quattrocento Sans"/>
              <a:sym typeface="Quattrocento Sans"/>
            </a:endParaRPr>
          </a:p>
        </p:txBody>
      </p:sp>
      <p:pic>
        <p:nvPicPr>
          <p:cNvPr id="1833" name="Google Shape;1833;g3da7955a0c7_0_15" title="Captura de pantalla 2026-04-28 113737.png"/>
          <p:cNvPicPr preferRelativeResize="0"/>
          <p:nvPr/>
        </p:nvPicPr>
        <p:blipFill rotWithShape="1">
          <a:blip r:embed="rId6">
            <a:alphaModFix/>
          </a:blip>
          <a:srcRect b="0" l="0" r="0" t="0"/>
          <a:stretch/>
        </p:blipFill>
        <p:spPr>
          <a:xfrm>
            <a:off x="9013350" y="1837775"/>
            <a:ext cx="2883600" cy="4884300"/>
          </a:xfrm>
          <a:prstGeom prst="roundRect">
            <a:avLst>
              <a:gd fmla="val 7271" name="adj"/>
            </a:avLst>
          </a:prstGeom>
          <a:noFill/>
          <a:ln>
            <a:noFill/>
          </a:ln>
        </p:spPr>
      </p:pic>
      <p:pic>
        <p:nvPicPr>
          <p:cNvPr id="1834" name="Google Shape;1834;g3da7955a0c7_0_15" title="foto entera.jpg"/>
          <p:cNvPicPr preferRelativeResize="0"/>
          <p:nvPr/>
        </p:nvPicPr>
        <p:blipFill rotWithShape="1">
          <a:blip r:embed="rId7">
            <a:alphaModFix/>
          </a:blip>
          <a:srcRect b="4979" l="13138" r="23021" t="10768"/>
          <a:stretch/>
        </p:blipFill>
        <p:spPr>
          <a:xfrm>
            <a:off x="6031875" y="3990475"/>
            <a:ext cx="2682900" cy="2731500"/>
          </a:xfrm>
          <a:prstGeom prst="roundRect">
            <a:avLst>
              <a:gd fmla="val 7271" name="adj"/>
            </a:avLst>
          </a:prstGeom>
          <a:noFill/>
          <a:ln>
            <a:noFill/>
          </a:ln>
        </p:spPr>
      </p:pic>
      <p:sp>
        <p:nvSpPr>
          <p:cNvPr id="1835" name="Google Shape;1835;g3da7955a0c7_0_15"/>
          <p:cNvSpPr txBox="1"/>
          <p:nvPr/>
        </p:nvSpPr>
        <p:spPr>
          <a:xfrm>
            <a:off x="2290800" y="5816850"/>
            <a:ext cx="3333600" cy="738900"/>
          </a:xfrm>
          <a:prstGeom prst="rect">
            <a:avLst/>
          </a:prstGeom>
          <a:noFill/>
          <a:ln cap="flat" cmpd="sng" w="19050">
            <a:solidFill>
              <a:srgbClr val="2F54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Inicio: junio 2025</a:t>
            </a:r>
            <a:endParaRPr b="0" i="0" sz="18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Total de traslados: 19 pacientes</a:t>
            </a:r>
            <a:endParaRPr b="0" i="0" sz="1800" u="none" cap="none" strike="noStrike">
              <a:solidFill>
                <a:srgbClr val="2F5496"/>
              </a:solidFill>
              <a:latin typeface="Quattrocento Sans"/>
              <a:ea typeface="Quattrocento Sans"/>
              <a:cs typeface="Quattrocento Sans"/>
              <a:sym typeface="Quattrocento Sans"/>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9" name="Shape 1839"/>
        <p:cNvGrpSpPr/>
        <p:nvPr/>
      </p:nvGrpSpPr>
      <p:grpSpPr>
        <a:xfrm>
          <a:off x="0" y="0"/>
          <a:ext cx="0" cy="0"/>
          <a:chOff x="0" y="0"/>
          <a:chExt cx="0" cy="0"/>
        </a:xfrm>
      </p:grpSpPr>
      <p:pic>
        <p:nvPicPr>
          <p:cNvPr id="1840" name="Google Shape;1840;g3da7955a0c7_0_25" title="ppppppp.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841" name="Google Shape;1841;g3da7955a0c7_0_25"/>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42" name="Google Shape;1842;g3da7955a0c7_0_25"/>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43" name="Google Shape;1843;g3da7955a0c7_0_25"/>
          <p:cNvSpPr txBox="1"/>
          <p:nvPr/>
        </p:nvSpPr>
        <p:spPr>
          <a:xfrm>
            <a:off x="2290125" y="758575"/>
            <a:ext cx="6593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s-ES" sz="2700" u="none" cap="none" strike="noStrike">
                <a:solidFill>
                  <a:srgbClr val="2F5496"/>
                </a:solidFill>
                <a:latin typeface="Quattrocento Sans"/>
                <a:ea typeface="Quattrocento Sans"/>
                <a:cs typeface="Quattrocento Sans"/>
                <a:sym typeface="Quattrocento Sans"/>
              </a:rPr>
              <a:t>MÉDICO ESPECIALISTA EN TU BARRIO</a:t>
            </a:r>
            <a:endParaRPr b="0" i="0" sz="2700" u="none" cap="none" strike="noStrike">
              <a:solidFill>
                <a:srgbClr val="2F5496"/>
              </a:solidFill>
              <a:latin typeface="Quattrocento Sans"/>
              <a:ea typeface="Quattrocento Sans"/>
              <a:cs typeface="Quattrocento Sans"/>
              <a:sym typeface="Quattrocento Sans"/>
            </a:endParaRPr>
          </a:p>
        </p:txBody>
      </p:sp>
      <p:sp>
        <p:nvSpPr>
          <p:cNvPr id="1844" name="Google Shape;1844;g3da7955a0c7_0_25"/>
          <p:cNvSpPr txBox="1"/>
          <p:nvPr/>
        </p:nvSpPr>
        <p:spPr>
          <a:xfrm>
            <a:off x="2290125" y="231025"/>
            <a:ext cx="72882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IMPACTO EN LA RED DE SALUD</a:t>
            </a:r>
            <a:endParaRPr b="1" i="0" sz="2700" u="none" cap="none" strike="noStrike">
              <a:solidFill>
                <a:srgbClr val="2F5496"/>
              </a:solidFill>
              <a:latin typeface="Quattrocento Sans"/>
              <a:ea typeface="Quattrocento Sans"/>
              <a:cs typeface="Quattrocento Sans"/>
              <a:sym typeface="Quattrocento Sans"/>
            </a:endParaRPr>
          </a:p>
        </p:txBody>
      </p:sp>
      <p:sp>
        <p:nvSpPr>
          <p:cNvPr id="1845" name="Google Shape;1845;g3da7955a0c7_0_25"/>
          <p:cNvSpPr txBox="1"/>
          <p:nvPr/>
        </p:nvSpPr>
        <p:spPr>
          <a:xfrm>
            <a:off x="6041575" y="1586175"/>
            <a:ext cx="5655600" cy="2262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En abril de 2025 se implementó una nueva  estrategia que lleva las atenciones médicas de especialidad del CR Ambulatorio hasta el Cesfam. Un trabajo conjunto con el Servicio de Salud Metropolitano Sur Oriente (SSMSO), y la Atención Primaria de Salud (APS) en el contexto del Consejo Integrado de la Red Asistencial de Salud (CIRA) junto a las comunas de San Ramón, La Pintana y La Granja.</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just">
              <a:lnSpc>
                <a:spcPct val="100000"/>
              </a:lnSpc>
              <a:spcBef>
                <a:spcPts val="0"/>
              </a:spcBef>
              <a:spcAft>
                <a:spcPts val="0"/>
              </a:spcAft>
              <a:buClr>
                <a:srgbClr val="000000"/>
              </a:buClr>
              <a:buSzPts val="1500"/>
              <a:buFont typeface="Arial"/>
              <a:buNone/>
            </a:pPr>
            <a:r>
              <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just">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ESTADÍSTICAS POR COMUNA 2025</a:t>
            </a:r>
            <a:endParaRPr b="0" i="0" sz="1500" u="none" cap="none" strike="noStrike">
              <a:solidFill>
                <a:srgbClr val="2F5496"/>
              </a:solidFill>
              <a:latin typeface="Quattrocento Sans"/>
              <a:ea typeface="Quattrocento Sans"/>
              <a:cs typeface="Quattrocento Sans"/>
              <a:sym typeface="Quattrocento Sans"/>
            </a:endParaRPr>
          </a:p>
        </p:txBody>
      </p:sp>
      <p:pic>
        <p:nvPicPr>
          <p:cNvPr id="1846" name="Google Shape;1846;g3da7955a0c7_0_25" title="estadisctica.png"/>
          <p:cNvPicPr preferRelativeResize="0"/>
          <p:nvPr/>
        </p:nvPicPr>
        <p:blipFill rotWithShape="1">
          <a:blip r:embed="rId6">
            <a:alphaModFix/>
          </a:blip>
          <a:srcRect b="0" l="0" r="0" t="0"/>
          <a:stretch/>
        </p:blipFill>
        <p:spPr>
          <a:xfrm>
            <a:off x="6041575" y="3848786"/>
            <a:ext cx="5446225" cy="2518614"/>
          </a:xfrm>
          <a:prstGeom prst="rect">
            <a:avLst/>
          </a:prstGeom>
          <a:noFill/>
          <a:ln>
            <a:noFill/>
          </a:ln>
        </p:spPr>
      </p:pic>
      <p:sp>
        <p:nvSpPr>
          <p:cNvPr id="1847" name="Google Shape;1847;g3da7955a0c7_0_25"/>
          <p:cNvSpPr txBox="1"/>
          <p:nvPr/>
        </p:nvSpPr>
        <p:spPr>
          <a:xfrm>
            <a:off x="2253425" y="6367400"/>
            <a:ext cx="6518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2F5496"/>
                </a:solidFill>
                <a:latin typeface="Quattrocento Sans"/>
                <a:ea typeface="Quattrocento Sans"/>
                <a:cs typeface="Quattrocento Sans"/>
                <a:sym typeface="Quattrocento Sans"/>
              </a:rPr>
              <a:t>Imágenes del lanzamiento de la iniciativa en San Ramón y La Pintana</a:t>
            </a:r>
            <a:endParaRPr b="0" i="0" sz="1200" u="none" cap="none" strike="noStrike">
              <a:solidFill>
                <a:srgbClr val="2F5496"/>
              </a:solidFill>
              <a:latin typeface="Quattrocento Sans"/>
              <a:ea typeface="Quattrocento Sans"/>
              <a:cs typeface="Quattrocento Sans"/>
              <a:sym typeface="Quattrocento Sans"/>
            </a:endParaRPr>
          </a:p>
        </p:txBody>
      </p:sp>
      <p:pic>
        <p:nvPicPr>
          <p:cNvPr id="1848" name="Google Shape;1848;g3da7955a0c7_0_25" title="0000.jpg"/>
          <p:cNvPicPr preferRelativeResize="0"/>
          <p:nvPr/>
        </p:nvPicPr>
        <p:blipFill rotWithShape="1">
          <a:blip r:embed="rId7">
            <a:alphaModFix/>
          </a:blip>
          <a:srcRect b="0" l="2919" r="2919" t="0"/>
          <a:stretch/>
        </p:blipFill>
        <p:spPr>
          <a:xfrm>
            <a:off x="2271825" y="1789775"/>
            <a:ext cx="3442500" cy="1992900"/>
          </a:xfrm>
          <a:prstGeom prst="roundRect">
            <a:avLst>
              <a:gd fmla="val 7271" name="adj"/>
            </a:avLst>
          </a:prstGeom>
          <a:noFill/>
          <a:ln>
            <a:noFill/>
          </a:ln>
        </p:spPr>
      </p:pic>
      <p:pic>
        <p:nvPicPr>
          <p:cNvPr id="1849" name="Google Shape;1849;g3da7955a0c7_0_25" title="000001.jpg"/>
          <p:cNvPicPr preferRelativeResize="0"/>
          <p:nvPr/>
        </p:nvPicPr>
        <p:blipFill rotWithShape="1">
          <a:blip r:embed="rId8">
            <a:alphaModFix/>
          </a:blip>
          <a:srcRect b="9992" l="10387" r="16519" t="1661"/>
          <a:stretch/>
        </p:blipFill>
        <p:spPr>
          <a:xfrm>
            <a:off x="2290125" y="3976800"/>
            <a:ext cx="3405900" cy="2262600"/>
          </a:xfrm>
          <a:prstGeom prst="roundRect">
            <a:avLst>
              <a:gd fmla="val 7271" name="adj"/>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pic>
        <p:nvPicPr>
          <p:cNvPr id="1854" name="Google Shape;1854;g3df1f211250_3_0"/>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1855" name="Google Shape;1855;g3df1f211250_3_0"/>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1856" name="Google Shape;1856;g3df1f211250_3_0"/>
          <p:cNvSpPr txBox="1"/>
          <p:nvPr>
            <p:ph type="ctrTitle"/>
          </p:nvPr>
        </p:nvSpPr>
        <p:spPr>
          <a:xfrm>
            <a:off x="1983988" y="3243550"/>
            <a:ext cx="8010900" cy="1354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DESAFÍOS</a:t>
            </a:r>
            <a:endParaRPr>
              <a:solidFill>
                <a:srgbClr val="1F3864"/>
              </a:solidFill>
              <a:latin typeface="Quattrocento Sans"/>
              <a:ea typeface="Quattrocento Sans"/>
              <a:cs typeface="Quattrocento Sans"/>
              <a:sym typeface="Quattrocento Sans"/>
            </a:endParaRPr>
          </a:p>
        </p:txBody>
      </p:sp>
      <p:cxnSp>
        <p:nvCxnSpPr>
          <p:cNvPr id="1857" name="Google Shape;1857;g3df1f211250_3_0"/>
          <p:cNvCxnSpPr/>
          <p:nvPr/>
        </p:nvCxnSpPr>
        <p:spPr>
          <a:xfrm>
            <a:off x="2410543" y="4998928"/>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1858" name="Google Shape;1858;g3df1f211250_3_0"/>
          <p:cNvCxnSpPr/>
          <p:nvPr/>
        </p:nvCxnSpPr>
        <p:spPr>
          <a:xfrm>
            <a:off x="2369943" y="3243559"/>
            <a:ext cx="7239000" cy="0"/>
          </a:xfrm>
          <a:prstGeom prst="straightConnector1">
            <a:avLst/>
          </a:prstGeom>
          <a:noFill/>
          <a:ln cap="flat" cmpd="sng" w="57150">
            <a:solidFill>
              <a:schemeClr val="accent1"/>
            </a:solidFill>
            <a:prstDash val="solid"/>
            <a:miter lim="800000"/>
            <a:headEnd len="sm" w="sm" type="none"/>
            <a:tailEnd len="sm" w="sm" type="none"/>
          </a:ln>
        </p:spPr>
      </p:cxnSp>
      <p:pic>
        <p:nvPicPr>
          <p:cNvPr id="1859" name="Google Shape;1859;g3df1f211250_3_0"/>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pic>
        <p:nvPicPr>
          <p:cNvPr id="1864" name="Google Shape;1864;g3d99a5752ee_0_133" title="ppppp.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865" name="Google Shape;1865;g3d99a5752ee_0_133"/>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66" name="Google Shape;1866;g3d99a5752ee_0_13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67" name="Google Shape;1867;g3d99a5752ee_0_133"/>
          <p:cNvSpPr txBox="1"/>
          <p:nvPr>
            <p:ph type="title"/>
          </p:nvPr>
        </p:nvSpPr>
        <p:spPr>
          <a:xfrm>
            <a:off x="2310700" y="346050"/>
            <a:ext cx="9423300" cy="683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18681"/>
              <a:buFont typeface="Quattrocento Sans"/>
              <a:buNone/>
            </a:pPr>
            <a:r>
              <a:rPr b="1" lang="es-ES" sz="3033">
                <a:solidFill>
                  <a:srgbClr val="2F5496"/>
                </a:solidFill>
                <a:latin typeface="Quattrocento Sans"/>
                <a:ea typeface="Quattrocento Sans"/>
                <a:cs typeface="Quattrocento Sans"/>
                <a:sym typeface="Quattrocento Sans"/>
              </a:rPr>
              <a:t>DESAFÍOS</a:t>
            </a:r>
            <a:endParaRPr b="1" sz="3033">
              <a:solidFill>
                <a:srgbClr val="2F5496"/>
              </a:solidFill>
              <a:latin typeface="Quattrocento Sans"/>
              <a:ea typeface="Quattrocento Sans"/>
              <a:cs typeface="Quattrocento Sans"/>
              <a:sym typeface="Quattrocento Sans"/>
            </a:endParaRPr>
          </a:p>
          <a:p>
            <a:pPr indent="-401999" lvl="0" marL="457200" rtl="0" algn="l">
              <a:lnSpc>
                <a:spcPct val="90000"/>
              </a:lnSpc>
              <a:spcBef>
                <a:spcPts val="0"/>
              </a:spcBef>
              <a:spcAft>
                <a:spcPts val="0"/>
              </a:spcAft>
              <a:buClr>
                <a:srgbClr val="2F5496"/>
              </a:buClr>
              <a:buSzPct val="100000"/>
              <a:buFont typeface="Quattrocento Sans"/>
              <a:buAutoNum type="arabicPeriod"/>
            </a:pPr>
            <a:r>
              <a:rPr b="1" lang="es-ES" sz="3033">
                <a:solidFill>
                  <a:srgbClr val="2F5496"/>
                </a:solidFill>
                <a:latin typeface="Quattrocento Sans"/>
                <a:ea typeface="Quattrocento Sans"/>
                <a:cs typeface="Quattrocento Sans"/>
                <a:sym typeface="Quattrocento Sans"/>
              </a:rPr>
              <a:t>Presupuesto</a:t>
            </a:r>
            <a:endParaRPr b="1" sz="3033">
              <a:solidFill>
                <a:srgbClr val="2F5496"/>
              </a:solidFill>
              <a:latin typeface="Quattrocento Sans"/>
              <a:ea typeface="Quattrocento Sans"/>
              <a:cs typeface="Quattrocento Sans"/>
              <a:sym typeface="Quattrocento Sans"/>
            </a:endParaRPr>
          </a:p>
        </p:txBody>
      </p:sp>
      <p:pic>
        <p:nvPicPr>
          <p:cNvPr id="1868" name="Google Shape;1868;g3d99a5752ee_0_133" title="Anexo1.png"/>
          <p:cNvPicPr preferRelativeResize="0"/>
          <p:nvPr/>
        </p:nvPicPr>
        <p:blipFill rotWithShape="1">
          <a:blip r:embed="rId6">
            <a:alphaModFix/>
          </a:blip>
          <a:srcRect b="0" l="0" r="0" t="0"/>
          <a:stretch/>
        </p:blipFill>
        <p:spPr>
          <a:xfrm>
            <a:off x="2156700" y="2050450"/>
            <a:ext cx="9857101" cy="261963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pic>
        <p:nvPicPr>
          <p:cNvPr id="1873" name="Google Shape;1873;g3dc4d04e0c2_1_5" title="82.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874" name="Google Shape;1874;g3dc4d04e0c2_1_5"/>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75" name="Google Shape;1875;g3dc4d04e0c2_1_5"/>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76" name="Google Shape;1876;g3dc4d04e0c2_1_5"/>
          <p:cNvSpPr txBox="1"/>
          <p:nvPr>
            <p:ph type="title"/>
          </p:nvPr>
        </p:nvSpPr>
        <p:spPr>
          <a:xfrm>
            <a:off x="2310700" y="346050"/>
            <a:ext cx="9423300" cy="471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DESAFÍOS</a:t>
            </a:r>
            <a:endParaRPr b="1" sz="2700">
              <a:solidFill>
                <a:srgbClr val="2F5496"/>
              </a:solidFill>
              <a:latin typeface="Quattrocento Sans"/>
              <a:ea typeface="Quattrocento Sans"/>
              <a:cs typeface="Quattrocento Sans"/>
              <a:sym typeface="Quattrocento Sans"/>
            </a:endParaRPr>
          </a:p>
        </p:txBody>
      </p:sp>
      <p:sp>
        <p:nvSpPr>
          <p:cNvPr id="1877" name="Google Shape;1877;g3dc4d04e0c2_1_5"/>
          <p:cNvSpPr txBox="1"/>
          <p:nvPr/>
        </p:nvSpPr>
        <p:spPr>
          <a:xfrm>
            <a:off x="2310688" y="3885775"/>
            <a:ext cx="4300200" cy="36711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2.	Brecha de Personal</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3. 	Planificación  Estratégica: desarrollo  de  proyectos</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4.	Desarrollo del Plan de Humanización de  acuerdo  a directrices del SSMSO</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5,	Nuevo modelo de atención Gineco-Obstétrico</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rPr lang="es-ES" sz="1500">
                <a:solidFill>
                  <a:srgbClr val="2F5496"/>
                </a:solidFill>
                <a:latin typeface="Quattrocento Sans"/>
                <a:ea typeface="Quattrocento Sans"/>
                <a:cs typeface="Quattrocento Sans"/>
                <a:sym typeface="Quattrocento Sans"/>
              </a:rPr>
              <a:t>6. Implementación Salas TEA y Gimnasio NANEAS</a:t>
            </a:r>
            <a:endParaRPr sz="1500">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800"/>
              </a:spcAft>
              <a:buClr>
                <a:srgbClr val="000000"/>
              </a:buClr>
              <a:buSzPts val="1400"/>
              <a:buFont typeface="Arial"/>
              <a:buNone/>
            </a:pPr>
            <a:r>
              <a:t/>
            </a:r>
            <a:endParaRPr b="0" i="0" sz="1400" u="none" cap="none" strike="noStrike">
              <a:solidFill>
                <a:srgbClr val="2F5496"/>
              </a:solidFill>
              <a:latin typeface="Quattrocento Sans"/>
              <a:ea typeface="Quattrocento Sans"/>
              <a:cs typeface="Quattrocento Sans"/>
              <a:sym typeface="Quattrocento Sans"/>
            </a:endParaRPr>
          </a:p>
        </p:txBody>
      </p:sp>
      <p:pic>
        <p:nvPicPr>
          <p:cNvPr id="1878" name="Google Shape;1878;g3dc4d04e0c2_1_5" title="panorámica hph 4.JPG"/>
          <p:cNvPicPr preferRelativeResize="0"/>
          <p:nvPr/>
        </p:nvPicPr>
        <p:blipFill rotWithShape="1">
          <a:blip r:embed="rId6">
            <a:alphaModFix/>
          </a:blip>
          <a:srcRect b="0" l="0" r="0" t="0"/>
          <a:stretch/>
        </p:blipFill>
        <p:spPr>
          <a:xfrm>
            <a:off x="4106500" y="817950"/>
            <a:ext cx="5161974" cy="2903651"/>
          </a:xfrm>
          <a:prstGeom prst="rect">
            <a:avLst/>
          </a:prstGeom>
          <a:noFill/>
          <a:ln>
            <a:noFill/>
          </a:ln>
        </p:spPr>
      </p:pic>
      <p:sp>
        <p:nvSpPr>
          <p:cNvPr id="1879" name="Google Shape;1879;g3dc4d04e0c2_1_5"/>
          <p:cNvSpPr txBox="1"/>
          <p:nvPr/>
        </p:nvSpPr>
        <p:spPr>
          <a:xfrm>
            <a:off x="6291825" y="3885775"/>
            <a:ext cx="5539200" cy="29502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500"/>
              <a:buFont typeface="Arial"/>
              <a:buNone/>
            </a:pPr>
            <a:r>
              <a:rPr lang="es-ES" sz="1500">
                <a:solidFill>
                  <a:srgbClr val="2F5496"/>
                </a:solidFill>
                <a:latin typeface="Quattrocento Sans"/>
                <a:ea typeface="Quattrocento Sans"/>
                <a:cs typeface="Quattrocento Sans"/>
                <a:sym typeface="Quattrocento Sans"/>
              </a:rPr>
              <a:t>7. Fortalecimiento informático, seguridad de la red y RCE</a:t>
            </a:r>
            <a:endParaRPr sz="1500">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0"/>
              </a:spcBef>
              <a:spcAft>
                <a:spcPts val="0"/>
              </a:spcAft>
              <a:buClr>
                <a:srgbClr val="000000"/>
              </a:buClr>
              <a:buSzPts val="1500"/>
              <a:buFont typeface="Arial"/>
              <a:buNone/>
            </a:pPr>
            <a:r>
              <a:rPr lang="es-ES" sz="1500">
                <a:solidFill>
                  <a:srgbClr val="2F5496"/>
                </a:solidFill>
                <a:latin typeface="Quattrocento Sans"/>
                <a:ea typeface="Quattrocento Sans"/>
                <a:cs typeface="Quattrocento Sans"/>
                <a:sym typeface="Quattrocento Sans"/>
              </a:rPr>
              <a:t>8</a:t>
            </a:r>
            <a:r>
              <a:rPr b="0" i="0" lang="es-ES" sz="1500" u="none" cap="none" strike="noStrike">
                <a:solidFill>
                  <a:srgbClr val="2F5496"/>
                </a:solidFill>
                <a:latin typeface="Quattrocento Sans"/>
                <a:ea typeface="Quattrocento Sans"/>
                <a:cs typeface="Quattrocento Sans"/>
                <a:sym typeface="Quattrocento Sans"/>
              </a:rPr>
              <a:t>.	Continuación y optimización estrategia CRR</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rPr lang="es-ES" sz="1500">
                <a:solidFill>
                  <a:srgbClr val="2F5496"/>
                </a:solidFill>
                <a:latin typeface="Quattrocento Sans"/>
                <a:ea typeface="Quattrocento Sans"/>
                <a:cs typeface="Quattrocento Sans"/>
                <a:sym typeface="Quattrocento Sans"/>
              </a:rPr>
              <a:t>9</a:t>
            </a:r>
            <a:r>
              <a:rPr b="0" i="0" lang="es-ES" sz="1500" u="none" cap="none" strike="noStrike">
                <a:solidFill>
                  <a:srgbClr val="2F5496"/>
                </a:solidFill>
                <a:latin typeface="Quattrocento Sans"/>
                <a:ea typeface="Quattrocento Sans"/>
                <a:cs typeface="Quattrocento Sans"/>
                <a:sym typeface="Quattrocento Sans"/>
              </a:rPr>
              <a:t>.	Desarrollo Unidad Oncológica</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rPr lang="es-ES" sz="1500">
                <a:solidFill>
                  <a:srgbClr val="2F5496"/>
                </a:solidFill>
                <a:latin typeface="Quattrocento Sans"/>
                <a:ea typeface="Quattrocento Sans"/>
                <a:cs typeface="Quattrocento Sans"/>
                <a:sym typeface="Quattrocento Sans"/>
              </a:rPr>
              <a:t>10</a:t>
            </a:r>
            <a:r>
              <a:rPr b="0" i="0" lang="es-ES" sz="1500" u="none" cap="none" strike="noStrike">
                <a:solidFill>
                  <a:srgbClr val="2F5496"/>
                </a:solidFill>
                <a:latin typeface="Quattrocento Sans"/>
                <a:ea typeface="Quattrocento Sans"/>
                <a:cs typeface="Quattrocento Sans"/>
                <a:sym typeface="Quattrocento Sans"/>
              </a:rPr>
              <a:t>.	Optimización de procesos y mejora de infraestructura en CRS avanzando a una eventual acreditación por JCI</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11.	 Mejora de  los  procesos de  control  interno en áreas administrativa, financiera e informática</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15000"/>
              </a:lnSpc>
              <a:spcBef>
                <a:spcPts val="800"/>
              </a:spcBef>
              <a:spcAft>
                <a:spcPts val="80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1</a:t>
            </a:r>
            <a:r>
              <a:rPr lang="es-ES" sz="1500">
                <a:solidFill>
                  <a:srgbClr val="2F5496"/>
                </a:solidFill>
                <a:latin typeface="Quattrocento Sans"/>
                <a:ea typeface="Quattrocento Sans"/>
                <a:cs typeface="Quattrocento Sans"/>
                <a:sym typeface="Quattrocento Sans"/>
              </a:rPr>
              <a:t>2</a:t>
            </a:r>
            <a:r>
              <a:rPr b="0" i="0" lang="es-ES" sz="1500" u="none" cap="none" strike="noStrike">
                <a:solidFill>
                  <a:srgbClr val="2F5496"/>
                </a:solidFill>
                <a:latin typeface="Quattrocento Sans"/>
                <a:ea typeface="Quattrocento Sans"/>
                <a:cs typeface="Quattrocento Sans"/>
                <a:sym typeface="Quattrocento Sans"/>
              </a:rPr>
              <a:t>.	 Concretar convenio de cooperación con Corporación  de  ayuda al HPH</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3" name="Shape 1883"/>
        <p:cNvGrpSpPr/>
        <p:nvPr/>
      </p:nvGrpSpPr>
      <p:grpSpPr>
        <a:xfrm>
          <a:off x="0" y="0"/>
          <a:ext cx="0" cy="0"/>
          <a:chOff x="0" y="0"/>
          <a:chExt cx="0" cy="0"/>
        </a:xfrm>
      </p:grpSpPr>
      <p:pic>
        <p:nvPicPr>
          <p:cNvPr id="1884" name="Google Shape;1884;g3d6791f7bd0_1_266" title="83.jpg"/>
          <p:cNvPicPr preferRelativeResize="0"/>
          <p:nvPr>
            <p:ph idx="1" type="body"/>
          </p:nvPr>
        </p:nvPicPr>
        <p:blipFill rotWithShape="1">
          <a:blip r:embed="rId3">
            <a:alphaModFix/>
          </a:blip>
          <a:srcRect b="0" l="475" r="475" t="0"/>
          <a:stretch/>
        </p:blipFill>
        <p:spPr>
          <a:xfrm>
            <a:off x="-1000" y="-69775"/>
            <a:ext cx="2030100" cy="6927900"/>
          </a:xfrm>
          <a:prstGeom prst="rect">
            <a:avLst/>
          </a:prstGeom>
          <a:noFill/>
          <a:ln>
            <a:noFill/>
          </a:ln>
        </p:spPr>
      </p:pic>
      <p:pic>
        <p:nvPicPr>
          <p:cNvPr id="1885" name="Google Shape;1885;g3d6791f7bd0_1_266"/>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86" name="Google Shape;1886;g3d6791f7bd0_1_266"/>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87" name="Google Shape;1887;g3d6791f7bd0_1_266"/>
          <p:cNvSpPr txBox="1"/>
          <p:nvPr>
            <p:ph type="title"/>
          </p:nvPr>
        </p:nvSpPr>
        <p:spPr>
          <a:xfrm>
            <a:off x="2321175" y="325075"/>
            <a:ext cx="10515600" cy="954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DESAFÍOS</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Infraestructura SSMSO- HPH</a:t>
            </a:r>
            <a:endParaRPr b="1" sz="2700">
              <a:solidFill>
                <a:srgbClr val="2F5496"/>
              </a:solidFill>
              <a:latin typeface="Quattrocento Sans"/>
              <a:ea typeface="Quattrocento Sans"/>
              <a:cs typeface="Quattrocento Sans"/>
              <a:sym typeface="Quattrocento Sans"/>
            </a:endParaRPr>
          </a:p>
        </p:txBody>
      </p:sp>
      <p:sp>
        <p:nvSpPr>
          <p:cNvPr id="1888" name="Google Shape;1888;g3d6791f7bd0_1_266"/>
          <p:cNvSpPr txBox="1"/>
          <p:nvPr/>
        </p:nvSpPr>
        <p:spPr>
          <a:xfrm>
            <a:off x="3173038" y="5120950"/>
            <a:ext cx="4051500" cy="2088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1.	 Farmacia Ambulatoria</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2.	Pabellón  de  Cirugía Menor</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3.	Proyecto de 24 camas medias</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8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4.	Séptimo  pabellón</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80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889" name="Google Shape;1889;g3d6791f7bd0_1_266" title="panorámica hph 3.JPG"/>
          <p:cNvPicPr preferRelativeResize="0"/>
          <p:nvPr/>
        </p:nvPicPr>
        <p:blipFill rotWithShape="1">
          <a:blip r:embed="rId6">
            <a:alphaModFix/>
          </a:blip>
          <a:srcRect b="0" l="0" r="0" t="0"/>
          <a:stretch/>
        </p:blipFill>
        <p:spPr>
          <a:xfrm>
            <a:off x="3833150" y="1467975"/>
            <a:ext cx="6084132" cy="3422324"/>
          </a:xfrm>
          <a:prstGeom prst="rect">
            <a:avLst/>
          </a:prstGeom>
          <a:noFill/>
          <a:ln>
            <a:noFill/>
          </a:ln>
        </p:spPr>
      </p:pic>
      <p:sp>
        <p:nvSpPr>
          <p:cNvPr id="1890" name="Google Shape;1890;g3d6791f7bd0_1_266"/>
          <p:cNvSpPr txBox="1"/>
          <p:nvPr/>
        </p:nvSpPr>
        <p:spPr>
          <a:xfrm>
            <a:off x="7020825" y="5239675"/>
            <a:ext cx="4481400" cy="115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5.	Vacunatorio</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80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6.	Concretar  respaldo eléctrico  del  HPH</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800"/>
              </a:spcBef>
              <a:spcAft>
                <a:spcPts val="80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7.	Centro de Atención Integral del Funcionario</a:t>
            </a:r>
            <a:endParaRPr b="0" i="0" sz="1500" u="none" cap="none" strike="noStrike">
              <a:solidFill>
                <a:srgbClr val="2F5496"/>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3d8dcfb8548_0_0"/>
          <p:cNvSpPr txBox="1"/>
          <p:nvPr>
            <p:ph type="title"/>
          </p:nvPr>
        </p:nvSpPr>
        <p:spPr>
          <a:xfrm>
            <a:off x="2259425" y="350325"/>
            <a:ext cx="8808300" cy="1252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6579"/>
              <a:buFont typeface="Quattrocento Sans"/>
              <a:buNone/>
            </a:pPr>
            <a:r>
              <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RESULTADO</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BALANCE SCORE CARD </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(CUADRO DE MANDO INTEGRAL)</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t/>
            </a:r>
            <a:endParaRPr sz="3040">
              <a:solidFill>
                <a:srgbClr val="1F3864"/>
              </a:solidFill>
              <a:latin typeface="Oswald"/>
              <a:ea typeface="Oswald"/>
              <a:cs typeface="Oswald"/>
              <a:sym typeface="Oswald"/>
            </a:endParaRPr>
          </a:p>
          <a:p>
            <a:pPr indent="0" lvl="0" marL="0" rtl="0" algn="l">
              <a:lnSpc>
                <a:spcPct val="90000"/>
              </a:lnSpc>
              <a:spcBef>
                <a:spcPts val="0"/>
              </a:spcBef>
              <a:spcAft>
                <a:spcPts val="0"/>
              </a:spcAft>
              <a:buClr>
                <a:srgbClr val="1F3864"/>
              </a:buClr>
              <a:buSzPct val="100000"/>
              <a:buFont typeface="Quattrocento Sans"/>
              <a:buNone/>
            </a:pPr>
            <a:r>
              <a:t/>
            </a:r>
            <a:endParaRPr sz="3600">
              <a:solidFill>
                <a:srgbClr val="1F3864"/>
              </a:solidFill>
              <a:latin typeface="Quattrocento Sans"/>
              <a:ea typeface="Quattrocento Sans"/>
              <a:cs typeface="Quattrocento Sans"/>
              <a:sym typeface="Quattrocento Sans"/>
            </a:endParaRPr>
          </a:p>
        </p:txBody>
      </p:sp>
      <p:pic>
        <p:nvPicPr>
          <p:cNvPr id="263" name="Google Shape;263;g3d8dcfb8548_0_0" title="ppt 28.jpg"/>
          <p:cNvPicPr preferRelativeResize="0"/>
          <p:nvPr/>
        </p:nvPicPr>
        <p:blipFill rotWithShape="1">
          <a:blip r:embed="rId3">
            <a:alphaModFix/>
          </a:blip>
          <a:srcRect b="0" l="20" r="20" t="0"/>
          <a:stretch/>
        </p:blipFill>
        <p:spPr>
          <a:xfrm>
            <a:off x="0" y="-32150"/>
            <a:ext cx="2028100" cy="6922300"/>
          </a:xfrm>
          <a:prstGeom prst="rect">
            <a:avLst/>
          </a:prstGeom>
          <a:noFill/>
          <a:ln>
            <a:noFill/>
          </a:ln>
        </p:spPr>
      </p:pic>
      <p:pic>
        <p:nvPicPr>
          <p:cNvPr id="264" name="Google Shape;264;g3d8dcfb8548_0_0"/>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265" name="Google Shape;265;g3d8dcfb8548_0_0"/>
          <p:cNvPicPr preferRelativeResize="0"/>
          <p:nvPr/>
        </p:nvPicPr>
        <p:blipFill rotWithShape="1">
          <a:blip r:embed="rId5">
            <a:alphaModFix/>
          </a:blip>
          <a:srcRect b="0" l="0" r="0" t="0"/>
          <a:stretch/>
        </p:blipFill>
        <p:spPr>
          <a:xfrm>
            <a:off x="492002" y="89490"/>
            <a:ext cx="1044087" cy="911364"/>
          </a:xfrm>
          <a:prstGeom prst="rect">
            <a:avLst/>
          </a:prstGeom>
          <a:noFill/>
          <a:ln>
            <a:noFill/>
          </a:ln>
        </p:spPr>
      </p:pic>
      <p:pic>
        <p:nvPicPr>
          <p:cNvPr id="266" name="Google Shape;266;g3d8dcfb8548_0_0" title="Captura de pantalla 2026-04-23 095501.png"/>
          <p:cNvPicPr preferRelativeResize="0"/>
          <p:nvPr/>
        </p:nvPicPr>
        <p:blipFill rotWithShape="1">
          <a:blip r:embed="rId6">
            <a:alphaModFix/>
          </a:blip>
          <a:srcRect b="0" l="0" r="0" t="0"/>
          <a:stretch/>
        </p:blipFill>
        <p:spPr>
          <a:xfrm>
            <a:off x="2416600" y="1495425"/>
            <a:ext cx="4784175" cy="5362575"/>
          </a:xfrm>
          <a:prstGeom prst="rect">
            <a:avLst/>
          </a:prstGeom>
          <a:noFill/>
          <a:ln>
            <a:noFill/>
          </a:ln>
        </p:spPr>
      </p:pic>
      <p:sp>
        <p:nvSpPr>
          <p:cNvPr id="267" name="Google Shape;267;g3d8dcfb8548_0_0"/>
          <p:cNvSpPr txBox="1"/>
          <p:nvPr/>
        </p:nvSpPr>
        <p:spPr>
          <a:xfrm>
            <a:off x="7466200" y="2686450"/>
            <a:ext cx="3743700" cy="554100"/>
          </a:xfrm>
          <a:prstGeom prst="rect">
            <a:avLst/>
          </a:prstGeom>
          <a:noFill/>
          <a:ln cap="flat" cmpd="sng" w="19050">
            <a:solidFill>
              <a:srgbClr val="C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rgbClr val="2F5496"/>
                </a:solidFill>
                <a:latin typeface="Quattrocento Sans"/>
                <a:ea typeface="Quattrocento Sans"/>
                <a:cs typeface="Quattrocento Sans"/>
                <a:sym typeface="Quattrocento Sans"/>
              </a:rPr>
              <a:t>CUMPLIMIENTO 81%</a:t>
            </a:r>
            <a:endParaRPr b="1" i="0" sz="2400" u="none" cap="none" strike="noStrike">
              <a:solidFill>
                <a:srgbClr val="2F5496"/>
              </a:solidFill>
              <a:latin typeface="Quattrocento Sans"/>
              <a:ea typeface="Quattrocento Sans"/>
              <a:cs typeface="Quattrocento Sans"/>
              <a:sym typeface="Quattrocento Sans"/>
            </a:endParaRPr>
          </a:p>
        </p:txBody>
      </p:sp>
      <p:sp>
        <p:nvSpPr>
          <p:cNvPr id="268" name="Google Shape;268;g3d8dcfb8548_0_0"/>
          <p:cNvSpPr txBox="1"/>
          <p:nvPr/>
        </p:nvSpPr>
        <p:spPr>
          <a:xfrm>
            <a:off x="7466200" y="3567113"/>
            <a:ext cx="43098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ESTRATEGIAS:</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Sustentabilidad Financiera</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Eficiencia Operacional</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Gestión Asistencial en Red</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Calidad de la Atención</a:t>
            </a:r>
            <a:endParaRPr b="0" i="0" sz="1500" u="none" cap="none" strike="noStrike">
              <a:solidFill>
                <a:srgbClr val="2F5496"/>
              </a:solidFill>
              <a:latin typeface="Quattrocento Sans"/>
              <a:ea typeface="Quattrocento Sans"/>
              <a:cs typeface="Quattrocento Sans"/>
              <a:sym typeface="Quattrocento Sans"/>
            </a:endParaRPr>
          </a:p>
        </p:txBody>
      </p:sp>
      <p:sp>
        <p:nvSpPr>
          <p:cNvPr id="269" name="Google Shape;269;g3d8dcfb8548_0_0"/>
          <p:cNvSpPr txBox="1"/>
          <p:nvPr/>
        </p:nvSpPr>
        <p:spPr>
          <a:xfrm>
            <a:off x="7466200" y="5103900"/>
            <a:ext cx="42099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PERSPECTIVAS:</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Financiera</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Aprendizaje y Desarrollo</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Procesos Internos</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Usuarios</a:t>
            </a:r>
            <a:endParaRPr b="0" i="0" sz="1500" u="none" cap="none" strike="noStrike">
              <a:solidFill>
                <a:srgbClr val="2F5496"/>
              </a:solidFill>
              <a:latin typeface="Quattrocento Sans"/>
              <a:ea typeface="Quattrocento Sans"/>
              <a:cs typeface="Quattrocento Sans"/>
              <a:sym typeface="Quattrocento Sans"/>
            </a:endParaRPr>
          </a:p>
        </p:txBody>
      </p:sp>
      <p:pic>
        <p:nvPicPr>
          <p:cNvPr id="270" name="Google Shape;270;g3d8dcfb8548_0_0" title="ae6dce64-a0bc-4e39-a64e-b0e0fc34162f.png"/>
          <p:cNvPicPr preferRelativeResize="0"/>
          <p:nvPr/>
        </p:nvPicPr>
        <p:blipFill rotWithShape="1">
          <a:blip r:embed="rId7">
            <a:alphaModFix/>
          </a:blip>
          <a:srcRect b="0" l="0" r="0" t="0"/>
          <a:stretch/>
        </p:blipFill>
        <p:spPr>
          <a:xfrm>
            <a:off x="9383123" y="871950"/>
            <a:ext cx="2028099" cy="188057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pic>
        <p:nvPicPr>
          <p:cNvPr id="1895" name="Google Shape;1895;g3dc4d04e0c2_1_19" title="ppt 0.jpg"/>
          <p:cNvPicPr preferRelativeResize="0"/>
          <p:nvPr>
            <p:ph idx="1" type="body"/>
          </p:nvPr>
        </p:nvPicPr>
        <p:blipFill rotWithShape="1">
          <a:blip r:embed="rId3">
            <a:alphaModFix/>
          </a:blip>
          <a:srcRect b="10" l="0" r="0" t="10"/>
          <a:stretch/>
        </p:blipFill>
        <p:spPr>
          <a:xfrm>
            <a:off x="-1000" y="-69775"/>
            <a:ext cx="2030100" cy="6927900"/>
          </a:xfrm>
          <a:prstGeom prst="rect">
            <a:avLst/>
          </a:prstGeom>
          <a:noFill/>
          <a:ln>
            <a:noFill/>
          </a:ln>
        </p:spPr>
      </p:pic>
      <p:pic>
        <p:nvPicPr>
          <p:cNvPr id="1896" name="Google Shape;1896;g3dc4d04e0c2_1_19"/>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897" name="Google Shape;1897;g3dc4d04e0c2_1_19"/>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898" name="Google Shape;1898;g3dc4d04e0c2_1_19"/>
          <p:cNvSpPr txBox="1"/>
          <p:nvPr>
            <p:ph type="title"/>
          </p:nvPr>
        </p:nvSpPr>
        <p:spPr>
          <a:xfrm>
            <a:off x="2321175" y="325075"/>
            <a:ext cx="10515600" cy="954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18681"/>
              <a:buFont typeface="Quattrocento Sans"/>
              <a:buNone/>
            </a:pPr>
            <a:r>
              <a:rPr b="1" lang="es-ES" sz="3033">
                <a:solidFill>
                  <a:srgbClr val="2F5496"/>
                </a:solidFill>
                <a:latin typeface="Quattrocento Sans"/>
                <a:ea typeface="Quattrocento Sans"/>
                <a:cs typeface="Quattrocento Sans"/>
                <a:sym typeface="Quattrocento Sans"/>
              </a:rPr>
              <a:t>DESAFÍOS</a:t>
            </a:r>
            <a:endParaRPr b="1" sz="3033">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18681"/>
              <a:buFont typeface="Quattrocento Sans"/>
              <a:buNone/>
            </a:pPr>
            <a:r>
              <a:rPr b="1" lang="es-ES" sz="3033">
                <a:solidFill>
                  <a:srgbClr val="2F5496"/>
                </a:solidFill>
                <a:latin typeface="Quattrocento Sans"/>
                <a:ea typeface="Quattrocento Sans"/>
                <a:cs typeface="Quattrocento Sans"/>
                <a:sym typeface="Quattrocento Sans"/>
              </a:rPr>
              <a:t>Ministerio de Salud</a:t>
            </a:r>
            <a:endParaRPr b="1" sz="3033">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33333"/>
              <a:buFont typeface="Quattrocento Sans"/>
              <a:buNone/>
            </a:pPr>
            <a:r>
              <a:t/>
            </a:r>
            <a:endParaRPr b="1" sz="2700">
              <a:solidFill>
                <a:srgbClr val="2F5496"/>
              </a:solidFill>
              <a:latin typeface="Quattrocento Sans"/>
              <a:ea typeface="Quattrocento Sans"/>
              <a:cs typeface="Quattrocento Sans"/>
              <a:sym typeface="Quattrocento Sans"/>
            </a:endParaRPr>
          </a:p>
        </p:txBody>
      </p:sp>
      <p:sp>
        <p:nvSpPr>
          <p:cNvPr id="1899" name="Google Shape;1899;g3dc4d04e0c2_1_19"/>
          <p:cNvSpPr txBox="1"/>
          <p:nvPr/>
        </p:nvSpPr>
        <p:spPr>
          <a:xfrm>
            <a:off x="2321175" y="1132275"/>
            <a:ext cx="4901100" cy="2293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rgbClr val="2F5496"/>
                </a:solidFill>
                <a:latin typeface="Quattrocento Sans"/>
                <a:ea typeface="Quattrocento Sans"/>
                <a:cs typeface="Quattrocento Sans"/>
                <a:sym typeface="Quattrocento Sans"/>
              </a:rPr>
              <a:t> </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80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1.	Normalización HPH</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2.	Ampliación UPC Adulto y Resonador</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3.	Construcción UHCIP Infanto-Adolescente	</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4.	Sala Cuna</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5.	Angiógrafo</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900" name="Google Shape;1900;g3dc4d04e0c2_1_19" title="panorámica hph 2.JPG"/>
          <p:cNvPicPr preferRelativeResize="0"/>
          <p:nvPr/>
        </p:nvPicPr>
        <p:blipFill rotWithShape="1">
          <a:blip r:embed="rId6">
            <a:alphaModFix/>
          </a:blip>
          <a:srcRect b="0" l="0" r="0" t="0"/>
          <a:stretch/>
        </p:blipFill>
        <p:spPr>
          <a:xfrm>
            <a:off x="4820950" y="2643475"/>
            <a:ext cx="6835348" cy="38448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4" name="Shape 1904"/>
        <p:cNvGrpSpPr/>
        <p:nvPr/>
      </p:nvGrpSpPr>
      <p:grpSpPr>
        <a:xfrm>
          <a:off x="0" y="0"/>
          <a:ext cx="0" cy="0"/>
          <a:chOff x="0" y="0"/>
          <a:chExt cx="0" cy="0"/>
        </a:xfrm>
      </p:grpSpPr>
      <p:pic>
        <p:nvPicPr>
          <p:cNvPr id="1905" name="Google Shape;1905;g3dc4d04e0c2_1_62"/>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1906" name="Google Shape;1906;g3dc4d04e0c2_1_62"/>
          <p:cNvPicPr preferRelativeResize="0"/>
          <p:nvPr/>
        </p:nvPicPr>
        <p:blipFill rotWithShape="1">
          <a:blip r:embed="rId4">
            <a:alphaModFix amt="70000"/>
          </a:blip>
          <a:srcRect b="0" l="0" r="0" t="0"/>
          <a:stretch/>
        </p:blipFill>
        <p:spPr>
          <a:xfrm>
            <a:off x="2127738" y="2233575"/>
            <a:ext cx="7936525" cy="4146800"/>
          </a:xfrm>
          <a:prstGeom prst="rect">
            <a:avLst/>
          </a:prstGeom>
          <a:noFill/>
          <a:ln>
            <a:noFill/>
          </a:ln>
        </p:spPr>
      </p:pic>
      <p:pic>
        <p:nvPicPr>
          <p:cNvPr id="1907" name="Google Shape;1907;g3dc4d04e0c2_1_62" title="qr encuesta.png"/>
          <p:cNvPicPr preferRelativeResize="0"/>
          <p:nvPr/>
        </p:nvPicPr>
        <p:blipFill rotWithShape="1">
          <a:blip r:embed="rId5">
            <a:alphaModFix/>
          </a:blip>
          <a:srcRect b="0" l="0" r="0" t="0"/>
          <a:stretch/>
        </p:blipFill>
        <p:spPr>
          <a:xfrm>
            <a:off x="4687050" y="3301225"/>
            <a:ext cx="2602525" cy="2602525"/>
          </a:xfrm>
          <a:prstGeom prst="rect">
            <a:avLst/>
          </a:prstGeom>
          <a:noFill/>
          <a:ln>
            <a:noFill/>
          </a:ln>
        </p:spPr>
      </p:pic>
      <p:sp>
        <p:nvSpPr>
          <p:cNvPr id="1908" name="Google Shape;1908;g3dc4d04e0c2_1_62"/>
          <p:cNvSpPr txBox="1"/>
          <p:nvPr/>
        </p:nvSpPr>
        <p:spPr>
          <a:xfrm>
            <a:off x="2242188" y="2506225"/>
            <a:ext cx="7707600" cy="655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2060"/>
              </a:buClr>
              <a:buSzPts val="3600"/>
              <a:buFont typeface="Quattrocento Sans"/>
              <a:buNone/>
            </a:pPr>
            <a:r>
              <a:rPr b="1" i="0" lang="es-ES" sz="3400" u="none" cap="none" strike="noStrike">
                <a:solidFill>
                  <a:srgbClr val="2F5496"/>
                </a:solidFill>
                <a:latin typeface="Quattrocento Sans"/>
                <a:ea typeface="Quattrocento Sans"/>
                <a:cs typeface="Quattrocento Sans"/>
                <a:sym typeface="Quattrocento Sans"/>
              </a:rPr>
              <a:t>RECUERDA RESPONDER LA ENCUESTA</a:t>
            </a:r>
            <a:endParaRPr b="0" i="0" sz="35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3979f31276a_0_79"/>
          <p:cNvSpPr txBox="1"/>
          <p:nvPr>
            <p:ph type="title"/>
          </p:nvPr>
        </p:nvSpPr>
        <p:spPr>
          <a:xfrm>
            <a:off x="2227250" y="218100"/>
            <a:ext cx="8808300" cy="132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b="1" lang="es-ES" sz="2700">
                <a:solidFill>
                  <a:srgbClr val="2F5496"/>
                </a:solidFill>
                <a:latin typeface="Quattrocento Sans"/>
                <a:ea typeface="Quattrocento Sans"/>
                <a:cs typeface="Quattrocento Sans"/>
                <a:sym typeface="Quattrocento Sans"/>
              </a:rPr>
              <a:t>CONDONACIÓN DE LA DEUDA</a:t>
            </a:r>
            <a:endParaRPr b="1" sz="2700">
              <a:solidFill>
                <a:srgbClr val="2F5496"/>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Clr>
                <a:schemeClr val="dk1"/>
              </a:buClr>
              <a:buSzPts val="1100"/>
              <a:buFont typeface="Arial"/>
              <a:buNone/>
            </a:pPr>
            <a:r>
              <a:rPr b="1" lang="es-ES" sz="2700">
                <a:solidFill>
                  <a:srgbClr val="2F5496"/>
                </a:solidFill>
                <a:latin typeface="Quattrocento Sans"/>
                <a:ea typeface="Quattrocento Sans"/>
                <a:cs typeface="Quattrocento Sans"/>
                <a:sym typeface="Quattrocento Sans"/>
              </a:rPr>
              <a:t>LEY DE REAJUSTE 2026 (Art. 32) </a:t>
            </a:r>
            <a:endParaRPr b="1" sz="2700">
              <a:solidFill>
                <a:srgbClr val="2F5496"/>
              </a:solidFill>
              <a:latin typeface="Quattrocento Sans"/>
              <a:ea typeface="Quattrocento Sans"/>
              <a:cs typeface="Quattrocento Sans"/>
              <a:sym typeface="Quattrocento Sans"/>
            </a:endParaRPr>
          </a:p>
        </p:txBody>
      </p:sp>
      <p:pic>
        <p:nvPicPr>
          <p:cNvPr id="276" name="Google Shape;276;g3979f31276a_0_79" title="ppt 28.jpg"/>
          <p:cNvPicPr preferRelativeResize="0"/>
          <p:nvPr/>
        </p:nvPicPr>
        <p:blipFill rotWithShape="1">
          <a:blip r:embed="rId3">
            <a:alphaModFix/>
          </a:blip>
          <a:srcRect b="0" l="20" r="20" t="0"/>
          <a:stretch/>
        </p:blipFill>
        <p:spPr>
          <a:xfrm>
            <a:off x="0" y="0"/>
            <a:ext cx="2028094" cy="6858000"/>
          </a:xfrm>
          <a:prstGeom prst="rect">
            <a:avLst/>
          </a:prstGeom>
          <a:noFill/>
          <a:ln>
            <a:noFill/>
          </a:ln>
        </p:spPr>
      </p:pic>
      <p:pic>
        <p:nvPicPr>
          <p:cNvPr id="277" name="Google Shape;277;g3979f31276a_0_79"/>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278" name="Google Shape;278;g3979f31276a_0_79"/>
          <p:cNvPicPr preferRelativeResize="0"/>
          <p:nvPr/>
        </p:nvPicPr>
        <p:blipFill rotWithShape="1">
          <a:blip r:embed="rId5">
            <a:alphaModFix/>
          </a:blip>
          <a:srcRect b="0" l="0" r="0" t="0"/>
          <a:stretch/>
        </p:blipFill>
        <p:spPr>
          <a:xfrm>
            <a:off x="492002" y="89490"/>
            <a:ext cx="1044087" cy="911364"/>
          </a:xfrm>
          <a:prstGeom prst="rect">
            <a:avLst/>
          </a:prstGeom>
          <a:noFill/>
          <a:ln>
            <a:noFill/>
          </a:ln>
        </p:spPr>
      </p:pic>
      <p:sp>
        <p:nvSpPr>
          <p:cNvPr id="279" name="Google Shape;279;g3979f31276a_0_79"/>
          <p:cNvSpPr txBox="1"/>
          <p:nvPr/>
        </p:nvSpPr>
        <p:spPr>
          <a:xfrm>
            <a:off x="7770325" y="3012588"/>
            <a:ext cx="43098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F3864"/>
              </a:solidFill>
              <a:latin typeface="Quattrocento Sans"/>
              <a:ea typeface="Quattrocento Sans"/>
              <a:cs typeface="Quattrocento Sans"/>
              <a:sym typeface="Quattrocento Sans"/>
            </a:endParaRPr>
          </a:p>
        </p:txBody>
      </p:sp>
      <p:sp>
        <p:nvSpPr>
          <p:cNvPr id="280" name="Google Shape;280;g3979f31276a_0_79"/>
          <p:cNvSpPr txBox="1"/>
          <p:nvPr/>
        </p:nvSpPr>
        <p:spPr>
          <a:xfrm>
            <a:off x="7820275" y="4719125"/>
            <a:ext cx="42099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F3864"/>
              </a:solidFill>
              <a:latin typeface="Quattrocento Sans"/>
              <a:ea typeface="Quattrocento Sans"/>
              <a:cs typeface="Quattrocento Sans"/>
              <a:sym typeface="Quattrocento Sans"/>
            </a:endParaRPr>
          </a:p>
        </p:txBody>
      </p:sp>
      <p:sp>
        <p:nvSpPr>
          <p:cNvPr id="281" name="Google Shape;281;g3979f31276a_0_79"/>
          <p:cNvSpPr txBox="1"/>
          <p:nvPr/>
        </p:nvSpPr>
        <p:spPr>
          <a:xfrm>
            <a:off x="2368150" y="19288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3979f31276a_0_79"/>
          <p:cNvSpPr txBox="1"/>
          <p:nvPr/>
        </p:nvSpPr>
        <p:spPr>
          <a:xfrm>
            <a:off x="7362863" y="1290825"/>
            <a:ext cx="39759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Confirma oficialmente que no existe deuda para nuestros funcionarios y funcionarias.</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Se reconocen como correctamente pagadas las remuneraciones recibidas entre octubre de 2022 y marzo de 2024.</a:t>
            </a:r>
            <a:endParaRPr b="0" i="0" sz="1500" u="none" cap="none" strike="noStrike">
              <a:solidFill>
                <a:srgbClr val="2F5496"/>
              </a:solidFill>
              <a:latin typeface="Quattrocento Sans"/>
              <a:ea typeface="Quattrocento Sans"/>
              <a:cs typeface="Quattrocento Sans"/>
              <a:sym typeface="Quattrocento Sans"/>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2F5496"/>
              </a:buClr>
              <a:buSzPts val="1500"/>
              <a:buFont typeface="Quattrocento Sans"/>
              <a:buChar char="❖"/>
            </a:pPr>
            <a:r>
              <a:rPr b="0" i="0" lang="es-ES" sz="1500" u="none" cap="none" strike="noStrike">
                <a:solidFill>
                  <a:srgbClr val="2F5496"/>
                </a:solidFill>
                <a:latin typeface="Quattrocento Sans"/>
                <a:ea typeface="Quattrocento Sans"/>
                <a:cs typeface="Quattrocento Sans"/>
                <a:sym typeface="Quattrocento Sans"/>
              </a:rPr>
              <a:t>Beneficia a todos los estamentos: auxiliares, administrativos, técnicos, profesionales y médicos.</a:t>
            </a:r>
            <a:endParaRPr b="0" i="0" sz="1500" u="none" cap="none" strike="noStrike">
              <a:solidFill>
                <a:srgbClr val="2F5496"/>
              </a:solidFill>
              <a:latin typeface="Quattrocento Sans"/>
              <a:ea typeface="Quattrocento Sans"/>
              <a:cs typeface="Quattrocento Sans"/>
              <a:sym typeface="Quattrocento Sans"/>
            </a:endParaRPr>
          </a:p>
        </p:txBody>
      </p:sp>
      <p:pic>
        <p:nvPicPr>
          <p:cNvPr id="283" name="Google Shape;283;g3979f31276a_0_79" title="Captura de pantalla 2026-04-23 144541.png"/>
          <p:cNvPicPr preferRelativeResize="0"/>
          <p:nvPr/>
        </p:nvPicPr>
        <p:blipFill rotWithShape="1">
          <a:blip r:embed="rId6">
            <a:alphaModFix/>
          </a:blip>
          <a:srcRect b="49802" l="0" r="0" t="0"/>
          <a:stretch/>
        </p:blipFill>
        <p:spPr>
          <a:xfrm>
            <a:off x="2136700" y="2245450"/>
            <a:ext cx="5117576" cy="2555426"/>
          </a:xfrm>
          <a:prstGeom prst="rect">
            <a:avLst/>
          </a:prstGeom>
          <a:noFill/>
          <a:ln>
            <a:noFill/>
          </a:ln>
        </p:spPr>
      </p:pic>
      <p:pic>
        <p:nvPicPr>
          <p:cNvPr id="284" name="Google Shape;284;g3979f31276a_0_79" title="hhpphh.jpeg"/>
          <p:cNvPicPr preferRelativeResize="0"/>
          <p:nvPr/>
        </p:nvPicPr>
        <p:blipFill rotWithShape="1">
          <a:blip r:embed="rId7">
            <a:alphaModFix/>
          </a:blip>
          <a:srcRect b="4857" l="0" r="0" t="4857"/>
          <a:stretch/>
        </p:blipFill>
        <p:spPr>
          <a:xfrm>
            <a:off x="7254263" y="3850876"/>
            <a:ext cx="4583700" cy="2760300"/>
          </a:xfrm>
          <a:prstGeom prst="roundRect">
            <a:avLst>
              <a:gd fmla="val 4854" name="adj"/>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7"/>
          <p:cNvPicPr preferRelativeResize="0"/>
          <p:nvPr/>
        </p:nvPicPr>
        <p:blipFill rotWithShape="1">
          <a:blip r:embed="rId3">
            <a:alphaModFix amt="85000"/>
          </a:blip>
          <a:srcRect b="20668" l="0" r="3802" t="5573"/>
          <a:stretch/>
        </p:blipFill>
        <p:spPr>
          <a:xfrm>
            <a:off x="-1078885" y="0"/>
            <a:ext cx="13674971" cy="6858000"/>
          </a:xfrm>
          <a:prstGeom prst="rect">
            <a:avLst/>
          </a:prstGeom>
          <a:noFill/>
          <a:ln>
            <a:noFill/>
          </a:ln>
        </p:spPr>
      </p:pic>
      <p:pic>
        <p:nvPicPr>
          <p:cNvPr id="290" name="Google Shape;290;p7"/>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291" name="Google Shape;291;p7"/>
          <p:cNvSpPr txBox="1"/>
          <p:nvPr>
            <p:ph type="ctrTitle"/>
          </p:nvPr>
        </p:nvSpPr>
        <p:spPr>
          <a:xfrm>
            <a:off x="2168229" y="3288003"/>
            <a:ext cx="7795846" cy="135455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NUESTRA RED</a:t>
            </a:r>
            <a:endParaRPr>
              <a:solidFill>
                <a:srgbClr val="1F3864"/>
              </a:solidFill>
              <a:latin typeface="Quattrocento Sans"/>
              <a:ea typeface="Quattrocento Sans"/>
              <a:cs typeface="Quattrocento Sans"/>
              <a:sym typeface="Quattrocento Sans"/>
            </a:endParaRPr>
          </a:p>
        </p:txBody>
      </p:sp>
      <p:cxnSp>
        <p:nvCxnSpPr>
          <p:cNvPr id="292" name="Google Shape;292;p7"/>
          <p:cNvCxnSpPr/>
          <p:nvPr/>
        </p:nvCxnSpPr>
        <p:spPr>
          <a:xfrm>
            <a:off x="2473568" y="5036628"/>
            <a:ext cx="7238999" cy="0"/>
          </a:xfrm>
          <a:prstGeom prst="straightConnector1">
            <a:avLst/>
          </a:prstGeom>
          <a:noFill/>
          <a:ln cap="flat" cmpd="sng" w="57150">
            <a:solidFill>
              <a:schemeClr val="accent1"/>
            </a:solidFill>
            <a:prstDash val="solid"/>
            <a:miter lim="800000"/>
            <a:headEnd len="sm" w="sm" type="none"/>
            <a:tailEnd len="sm" w="sm" type="none"/>
          </a:ln>
        </p:spPr>
      </p:cxnSp>
      <p:cxnSp>
        <p:nvCxnSpPr>
          <p:cNvPr id="293" name="Google Shape;293;p7"/>
          <p:cNvCxnSpPr/>
          <p:nvPr/>
        </p:nvCxnSpPr>
        <p:spPr>
          <a:xfrm>
            <a:off x="2473568" y="3158759"/>
            <a:ext cx="7238999" cy="0"/>
          </a:xfrm>
          <a:prstGeom prst="straightConnector1">
            <a:avLst/>
          </a:prstGeom>
          <a:noFill/>
          <a:ln cap="flat" cmpd="sng" w="57150">
            <a:solidFill>
              <a:schemeClr val="accent1"/>
            </a:solidFill>
            <a:prstDash val="solid"/>
            <a:miter lim="800000"/>
            <a:headEnd len="sm" w="sm" type="none"/>
            <a:tailEnd len="sm" w="sm" type="none"/>
          </a:ln>
        </p:spPr>
      </p:cxnSp>
      <p:pic>
        <p:nvPicPr>
          <p:cNvPr id="294" name="Google Shape;294;p7"/>
          <p:cNvPicPr preferRelativeResize="0"/>
          <p:nvPr/>
        </p:nvPicPr>
        <p:blipFill rotWithShape="1">
          <a:blip r:embed="rId5">
            <a:alphaModFix/>
          </a:blip>
          <a:srcRect b="7988" l="0" r="0" t="4535"/>
          <a:stretch/>
        </p:blipFill>
        <p:spPr>
          <a:xfrm>
            <a:off x="5209676" y="82994"/>
            <a:ext cx="1097848" cy="9603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8" title="ppt 30.png"/>
          <p:cNvPicPr preferRelativeResize="0"/>
          <p:nvPr/>
        </p:nvPicPr>
        <p:blipFill rotWithShape="1">
          <a:blip r:embed="rId3">
            <a:alphaModFix/>
          </a:blip>
          <a:srcRect b="40" l="0" r="0" t="30"/>
          <a:stretch/>
        </p:blipFill>
        <p:spPr>
          <a:xfrm>
            <a:off x="0" y="0"/>
            <a:ext cx="2029968" cy="6876344"/>
          </a:xfrm>
          <a:prstGeom prst="rect">
            <a:avLst/>
          </a:prstGeom>
          <a:noFill/>
          <a:ln>
            <a:noFill/>
          </a:ln>
        </p:spPr>
      </p:pic>
      <p:pic>
        <p:nvPicPr>
          <p:cNvPr id="300" name="Google Shape;300;p8"/>
          <p:cNvPicPr preferRelativeResize="0"/>
          <p:nvPr/>
        </p:nvPicPr>
        <p:blipFill rotWithShape="1">
          <a:blip r:embed="rId4">
            <a:alphaModFix/>
          </a:blip>
          <a:srcRect b="0" l="0" r="0" t="0"/>
          <a:stretch/>
        </p:blipFill>
        <p:spPr>
          <a:xfrm>
            <a:off x="10106108" y="75493"/>
            <a:ext cx="1724927" cy="683086"/>
          </a:xfrm>
          <a:prstGeom prst="rect">
            <a:avLst/>
          </a:prstGeom>
          <a:noFill/>
          <a:ln>
            <a:noFill/>
          </a:ln>
        </p:spPr>
      </p:pic>
      <p:pic>
        <p:nvPicPr>
          <p:cNvPr id="301" name="Google Shape;301;p8"/>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302" name="Google Shape;302;p8"/>
          <p:cNvSpPr txBox="1"/>
          <p:nvPr/>
        </p:nvSpPr>
        <p:spPr>
          <a:xfrm>
            <a:off x="2321175" y="335975"/>
            <a:ext cx="10515600" cy="10080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2060"/>
              </a:buClr>
              <a:buSzPts val="3600"/>
              <a:buFont typeface="Quattrocento Sans"/>
              <a:buNone/>
            </a:pPr>
            <a:r>
              <a:rPr b="1" i="0" lang="es-ES" sz="2700" u="none" cap="none" strike="noStrike">
                <a:solidFill>
                  <a:srgbClr val="2F5496"/>
                </a:solidFill>
                <a:latin typeface="Quattrocento Sans"/>
                <a:ea typeface="Quattrocento Sans"/>
                <a:cs typeface="Quattrocento Sans"/>
                <a:sym typeface="Quattrocento Sans"/>
              </a:rPr>
              <a:t>ASÍ SE COMPONE NUESTRA RED </a:t>
            </a:r>
            <a:endParaRPr b="1" i="0" sz="2700" u="none" cap="none" strike="noStrike">
              <a:solidFill>
                <a:srgbClr val="2F5496"/>
              </a:solidFill>
              <a:latin typeface="Quattrocento Sans"/>
              <a:ea typeface="Quattrocento Sans"/>
              <a:cs typeface="Quattrocento Sans"/>
              <a:sym typeface="Quattrocento Sans"/>
            </a:endParaRPr>
          </a:p>
        </p:txBody>
      </p:sp>
      <p:pic>
        <p:nvPicPr>
          <p:cNvPr id="303" name="Google Shape;303;p8"/>
          <p:cNvPicPr preferRelativeResize="0"/>
          <p:nvPr>
            <p:ph idx="1" type="body"/>
          </p:nvPr>
        </p:nvPicPr>
        <p:blipFill rotWithShape="1">
          <a:blip r:embed="rId6">
            <a:alphaModFix/>
          </a:blip>
          <a:srcRect b="-335" l="1770" r="5945" t="10631"/>
          <a:stretch/>
        </p:blipFill>
        <p:spPr>
          <a:xfrm>
            <a:off x="2321175" y="1465300"/>
            <a:ext cx="9642600" cy="5273100"/>
          </a:xfrm>
          <a:prstGeom prst="rect">
            <a:avLst/>
          </a:prstGeom>
          <a:noFill/>
          <a:ln cap="flat" cmpd="sng" w="9525">
            <a:solidFill>
              <a:schemeClr val="lt1"/>
            </a:solidFill>
            <a:prstDash val="solid"/>
            <a:round/>
            <a:headEnd len="sm" w="sm" type="none"/>
            <a:tailEnd len="sm" w="sm" type="none"/>
          </a:ln>
        </p:spPr>
      </p:pic>
      <p:pic>
        <p:nvPicPr>
          <p:cNvPr id="304" name="Google Shape;304;p8" title="Captura de pantalla 2026-04-21 103216.png"/>
          <p:cNvPicPr preferRelativeResize="0"/>
          <p:nvPr/>
        </p:nvPicPr>
        <p:blipFill rotWithShape="1">
          <a:blip r:embed="rId7">
            <a:alphaModFix/>
          </a:blip>
          <a:srcRect b="0" l="0" r="0" t="0"/>
          <a:stretch/>
        </p:blipFill>
        <p:spPr>
          <a:xfrm>
            <a:off x="5298024" y="5271350"/>
            <a:ext cx="662850" cy="598700"/>
          </a:xfrm>
          <a:prstGeom prst="rect">
            <a:avLst/>
          </a:prstGeom>
          <a:noFill/>
          <a:ln>
            <a:noFill/>
          </a:ln>
        </p:spPr>
      </p:pic>
      <p:pic>
        <p:nvPicPr>
          <p:cNvPr id="305" name="Google Shape;305;p8"/>
          <p:cNvPicPr preferRelativeResize="0"/>
          <p:nvPr/>
        </p:nvPicPr>
        <p:blipFill rotWithShape="1">
          <a:blip r:embed="rId8">
            <a:alphaModFix/>
          </a:blip>
          <a:srcRect b="6690" l="4007" r="3031" t="11524"/>
          <a:stretch/>
        </p:blipFill>
        <p:spPr>
          <a:xfrm>
            <a:off x="7447250" y="5088325"/>
            <a:ext cx="2029975" cy="723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9" title="ppt 31.png"/>
          <p:cNvPicPr preferRelativeResize="0"/>
          <p:nvPr/>
        </p:nvPicPr>
        <p:blipFill rotWithShape="1">
          <a:blip r:embed="rId3">
            <a:alphaModFix/>
          </a:blip>
          <a:srcRect b="30" l="0" r="0" t="30"/>
          <a:stretch/>
        </p:blipFill>
        <p:spPr>
          <a:xfrm>
            <a:off x="0" y="0"/>
            <a:ext cx="2030100" cy="6858000"/>
          </a:xfrm>
          <a:prstGeom prst="rect">
            <a:avLst/>
          </a:prstGeom>
          <a:noFill/>
          <a:ln>
            <a:noFill/>
          </a:ln>
        </p:spPr>
      </p:pic>
      <p:pic>
        <p:nvPicPr>
          <p:cNvPr id="311" name="Google Shape;311;p9"/>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312" name="Google Shape;312;p9"/>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grpSp>
        <p:nvGrpSpPr>
          <p:cNvPr id="313" name="Google Shape;313;p9"/>
          <p:cNvGrpSpPr/>
          <p:nvPr/>
        </p:nvGrpSpPr>
        <p:grpSpPr>
          <a:xfrm>
            <a:off x="2397212" y="1397800"/>
            <a:ext cx="5623248" cy="1524000"/>
            <a:chOff x="2055264" y="1397800"/>
            <a:chExt cx="6695937" cy="1524000"/>
          </a:xfrm>
        </p:grpSpPr>
        <p:sp>
          <p:nvSpPr>
            <p:cNvPr id="314" name="Google Shape;314;p9"/>
            <p:cNvSpPr/>
            <p:nvPr/>
          </p:nvSpPr>
          <p:spPr>
            <a:xfrm>
              <a:off x="2072901" y="1397800"/>
              <a:ext cx="6678300" cy="1524000"/>
            </a:xfrm>
            <a:prstGeom prst="roundRect">
              <a:avLst>
                <a:gd fmla="val 15830" name="adj"/>
              </a:avLst>
            </a:prstGeom>
            <a:solidFill>
              <a:srgbClr val="C9DAF8"/>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9"/>
            <p:cNvSpPr txBox="1"/>
            <p:nvPr/>
          </p:nvSpPr>
          <p:spPr>
            <a:xfrm>
              <a:off x="2055264" y="1397800"/>
              <a:ext cx="6455100" cy="1524000"/>
            </a:xfrm>
            <a:prstGeom prst="rect">
              <a:avLst/>
            </a:prstGeom>
            <a:noFill/>
            <a:ln>
              <a:noFill/>
            </a:ln>
          </p:spPr>
          <p:txBody>
            <a:bodyPr anchorCtr="0" anchor="ctr" bIns="190500" lIns="190500" spcFirstLastPara="1" rIns="190500" wrap="square" tIns="190500">
              <a:noAutofit/>
            </a:bodyPr>
            <a:lstStyle/>
            <a:p>
              <a:pPr indent="0" lvl="0" marL="0" marR="0" rtl="0" algn="l">
                <a:lnSpc>
                  <a:spcPct val="100000"/>
                </a:lnSpc>
                <a:spcBef>
                  <a:spcPts val="0"/>
                </a:spcBef>
                <a:spcAft>
                  <a:spcPts val="0"/>
                </a:spcAft>
                <a:buClr>
                  <a:srgbClr val="000000"/>
                </a:buClr>
                <a:buSzPts val="2150"/>
                <a:buFont typeface="Arial"/>
                <a:buNone/>
              </a:pPr>
              <a:r>
                <a:rPr b="1" i="0" lang="es-ES" sz="2150" u="none" cap="none" strike="noStrike">
                  <a:solidFill>
                    <a:srgbClr val="2F5496"/>
                  </a:solidFill>
                  <a:latin typeface="Quattrocento Sans"/>
                  <a:ea typeface="Quattrocento Sans"/>
                  <a:cs typeface="Quattrocento Sans"/>
                  <a:sym typeface="Quattrocento Sans"/>
                </a:rPr>
                <a:t>La Pintana</a:t>
              </a:r>
              <a:endParaRPr b="1" i="0" sz="2150" u="none" cap="none" strike="noStrike">
                <a:solidFill>
                  <a:srgbClr val="2F5496"/>
                </a:solidFill>
                <a:latin typeface="Quattrocento Sans"/>
                <a:ea typeface="Quattrocento Sans"/>
                <a:cs typeface="Quattrocento Sans"/>
                <a:sym typeface="Quattrocento Sans"/>
              </a:endParaRPr>
            </a:p>
            <a:p>
              <a:pPr indent="-324961" lvl="0" marL="457200" marR="0" rtl="0" algn="l">
                <a:lnSpc>
                  <a:spcPct val="100000"/>
                </a:lnSpc>
                <a:spcBef>
                  <a:spcPts val="750"/>
                </a:spcBef>
                <a:spcAft>
                  <a:spcPts val="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6 Centro de Salud Familiar (CESFAM)</a:t>
              </a:r>
              <a:endParaRPr b="0" i="0" sz="1518" u="none" cap="none" strike="noStrike">
                <a:solidFill>
                  <a:srgbClr val="1E3A8A"/>
                </a:solidFill>
                <a:latin typeface="Quattrocento Sans"/>
                <a:ea typeface="Quattrocento Sans"/>
                <a:cs typeface="Quattrocento Sans"/>
                <a:sym typeface="Quattrocento Sans"/>
              </a:endParaRPr>
            </a:p>
            <a:p>
              <a:pPr indent="-324961" lvl="0" marL="457200" marR="0" rtl="0" algn="l">
                <a:lnSpc>
                  <a:spcPct val="100000"/>
                </a:lnSpc>
                <a:spcBef>
                  <a:spcPts val="150"/>
                </a:spcBef>
                <a:spcAft>
                  <a:spcPts val="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1 Centro Comunitario de Rehabilitación (CCR)</a:t>
              </a:r>
              <a:endParaRPr b="0" i="0" sz="1518" u="none" cap="none" strike="noStrike">
                <a:solidFill>
                  <a:srgbClr val="1E3A8A"/>
                </a:solidFill>
                <a:latin typeface="Quattrocento Sans"/>
                <a:ea typeface="Quattrocento Sans"/>
                <a:cs typeface="Quattrocento Sans"/>
                <a:sym typeface="Quattrocento Sans"/>
              </a:endParaRPr>
            </a:p>
            <a:p>
              <a:pPr indent="-324961" lvl="0" marL="457200" marR="0" rtl="0" algn="l">
                <a:lnSpc>
                  <a:spcPct val="100000"/>
                </a:lnSpc>
                <a:spcBef>
                  <a:spcPts val="150"/>
                </a:spcBef>
                <a:spcAft>
                  <a:spcPts val="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1 Unidad de Atención Oftalmológica Primaria (UAPO)</a:t>
              </a:r>
              <a:endParaRPr b="0" i="0" sz="1518" u="none" cap="none" strike="noStrike">
                <a:solidFill>
                  <a:srgbClr val="1E3A8A"/>
                </a:solidFill>
                <a:latin typeface="Quattrocento Sans"/>
                <a:ea typeface="Quattrocento Sans"/>
                <a:cs typeface="Quattrocento Sans"/>
                <a:sym typeface="Quattrocento Sans"/>
              </a:endParaRPr>
            </a:p>
            <a:p>
              <a:pPr indent="-324961" lvl="0" marL="457200" marR="0" rtl="0" algn="l">
                <a:lnSpc>
                  <a:spcPct val="100000"/>
                </a:lnSpc>
                <a:spcBef>
                  <a:spcPts val="150"/>
                </a:spcBef>
                <a:spcAft>
                  <a:spcPts val="15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1 Centro Comunitario de Salud Mental (COSAM)</a:t>
              </a:r>
              <a:endParaRPr b="0" i="0" sz="1518" u="none" cap="none" strike="noStrike">
                <a:solidFill>
                  <a:srgbClr val="1E3A8A"/>
                </a:solidFill>
                <a:latin typeface="Quattrocento Sans"/>
                <a:ea typeface="Quattrocento Sans"/>
                <a:cs typeface="Quattrocento Sans"/>
                <a:sym typeface="Quattrocento Sans"/>
              </a:endParaRPr>
            </a:p>
          </p:txBody>
        </p:sp>
      </p:grpSp>
      <p:grpSp>
        <p:nvGrpSpPr>
          <p:cNvPr id="316" name="Google Shape;316;p9"/>
          <p:cNvGrpSpPr/>
          <p:nvPr/>
        </p:nvGrpSpPr>
        <p:grpSpPr>
          <a:xfrm>
            <a:off x="2397203" y="3080150"/>
            <a:ext cx="5796117" cy="1714500"/>
            <a:chOff x="2677534" y="3080150"/>
            <a:chExt cx="4890000" cy="1714500"/>
          </a:xfrm>
        </p:grpSpPr>
        <p:sp>
          <p:nvSpPr>
            <p:cNvPr id="317" name="Google Shape;317;p9"/>
            <p:cNvSpPr/>
            <p:nvPr/>
          </p:nvSpPr>
          <p:spPr>
            <a:xfrm>
              <a:off x="2689936" y="3080150"/>
              <a:ext cx="4731600" cy="1714500"/>
            </a:xfrm>
            <a:prstGeom prst="roundRect">
              <a:avLst>
                <a:gd fmla="val 8333" name="adj"/>
              </a:avLst>
            </a:prstGeom>
            <a:solidFill>
              <a:srgbClr val="CFE2F3"/>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9"/>
            <p:cNvSpPr txBox="1"/>
            <p:nvPr/>
          </p:nvSpPr>
          <p:spPr>
            <a:xfrm>
              <a:off x="2677534" y="3080150"/>
              <a:ext cx="4890000" cy="1714500"/>
            </a:xfrm>
            <a:prstGeom prst="rect">
              <a:avLst/>
            </a:prstGeom>
            <a:noFill/>
            <a:ln>
              <a:noFill/>
            </a:ln>
          </p:spPr>
          <p:txBody>
            <a:bodyPr anchorCtr="0" anchor="ctr" bIns="190500" lIns="190500" spcFirstLastPara="1" rIns="190500" wrap="square" tIns="190500">
              <a:no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rgbClr val="2F5496"/>
                  </a:solidFill>
                  <a:latin typeface="Quattrocento Sans"/>
                  <a:ea typeface="Quattrocento Sans"/>
                  <a:cs typeface="Quattrocento Sans"/>
                  <a:sym typeface="Quattrocento Sans"/>
                </a:rPr>
                <a:t>La Granja</a:t>
              </a:r>
              <a:endParaRPr b="1" i="0" sz="2000" u="none" cap="none" strike="noStrike">
                <a:solidFill>
                  <a:srgbClr val="2F5496"/>
                </a:solidFill>
                <a:latin typeface="Quattrocento Sans"/>
                <a:ea typeface="Quattrocento Sans"/>
                <a:cs typeface="Quattrocento Sans"/>
                <a:sym typeface="Quattrocento Sans"/>
              </a:endParaRPr>
            </a:p>
            <a:p>
              <a:pPr indent="-323850" lvl="0" marL="457200" marR="0" rtl="0" algn="l">
                <a:lnSpc>
                  <a:spcPct val="100000"/>
                </a:lnSpc>
                <a:spcBef>
                  <a:spcPts val="75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4 Centro de Salud Familiar (CESFAM)</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00000"/>
                </a:lnSpc>
                <a:spcBef>
                  <a:spcPts val="15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4 Centro Comunitario de Salud Familiar (CECOSF)</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00000"/>
                </a:lnSpc>
                <a:spcBef>
                  <a:spcPts val="15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1 Unidad de Atención Oftalmológica Primaria (UAPO)</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00000"/>
                </a:lnSpc>
                <a:spcBef>
                  <a:spcPts val="15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1 Centro Comunitario de Salud Mental (COSAM)</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00000"/>
                </a:lnSpc>
                <a:spcBef>
                  <a:spcPts val="150"/>
                </a:spcBef>
                <a:spcAft>
                  <a:spcPts val="15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1 Centro Comunitario de Rehabilitación (CCR)</a:t>
              </a:r>
              <a:endParaRPr b="0" i="0" sz="1500" u="none" cap="none" strike="noStrike">
                <a:solidFill>
                  <a:srgbClr val="1E3A8A"/>
                </a:solidFill>
                <a:latin typeface="Quattrocento Sans"/>
                <a:ea typeface="Quattrocento Sans"/>
                <a:cs typeface="Quattrocento Sans"/>
                <a:sym typeface="Quattrocento Sans"/>
              </a:endParaRPr>
            </a:p>
          </p:txBody>
        </p:sp>
      </p:grpSp>
      <p:grpSp>
        <p:nvGrpSpPr>
          <p:cNvPr id="319" name="Google Shape;319;p9"/>
          <p:cNvGrpSpPr/>
          <p:nvPr/>
        </p:nvGrpSpPr>
        <p:grpSpPr>
          <a:xfrm>
            <a:off x="2397200" y="4953000"/>
            <a:ext cx="6003833" cy="1714500"/>
            <a:chOff x="2661470" y="4953000"/>
            <a:chExt cx="5120103" cy="1714500"/>
          </a:xfrm>
        </p:grpSpPr>
        <p:sp>
          <p:nvSpPr>
            <p:cNvPr id="320" name="Google Shape;320;p9"/>
            <p:cNvSpPr/>
            <p:nvPr/>
          </p:nvSpPr>
          <p:spPr>
            <a:xfrm>
              <a:off x="2661470" y="4953000"/>
              <a:ext cx="4836900" cy="1714500"/>
            </a:xfrm>
            <a:prstGeom prst="roundRect">
              <a:avLst>
                <a:gd fmla="val 8333" name="adj"/>
              </a:avLst>
            </a:prstGeom>
            <a:solidFill>
              <a:srgbClr val="A4C2F4"/>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9"/>
            <p:cNvSpPr txBox="1"/>
            <p:nvPr/>
          </p:nvSpPr>
          <p:spPr>
            <a:xfrm>
              <a:off x="2661473" y="4953000"/>
              <a:ext cx="5120100" cy="1714500"/>
            </a:xfrm>
            <a:prstGeom prst="rect">
              <a:avLst/>
            </a:prstGeom>
            <a:noFill/>
            <a:ln>
              <a:noFill/>
            </a:ln>
          </p:spPr>
          <p:txBody>
            <a:bodyPr anchorCtr="0" anchor="ctr" bIns="190500" lIns="190500" spcFirstLastPara="1" rIns="190500" wrap="square" tIns="190500">
              <a:noAutofit/>
            </a:bodyPr>
            <a:lstStyle/>
            <a:p>
              <a:pPr indent="0" lvl="0" marL="0" marR="0" rtl="0" algn="l">
                <a:lnSpc>
                  <a:spcPct val="100000"/>
                </a:lnSpc>
                <a:spcBef>
                  <a:spcPts val="0"/>
                </a:spcBef>
                <a:spcAft>
                  <a:spcPts val="0"/>
                </a:spcAft>
                <a:buClr>
                  <a:srgbClr val="000000"/>
                </a:buClr>
                <a:buSzPts val="2050"/>
                <a:buFont typeface="Arial"/>
                <a:buNone/>
              </a:pPr>
              <a:r>
                <a:rPr b="1" i="0" lang="es-ES" sz="2050" u="none" cap="none" strike="noStrike">
                  <a:solidFill>
                    <a:srgbClr val="2F5496"/>
                  </a:solidFill>
                  <a:latin typeface="Quattrocento Sans"/>
                  <a:ea typeface="Quattrocento Sans"/>
                  <a:cs typeface="Quattrocento Sans"/>
                  <a:sym typeface="Quattrocento Sans"/>
                </a:rPr>
                <a:t>San Ramón</a:t>
              </a:r>
              <a:endParaRPr b="1" i="0" sz="2050" u="none" cap="none" strike="noStrike">
                <a:solidFill>
                  <a:srgbClr val="2F5496"/>
                </a:solidFill>
                <a:latin typeface="Quattrocento Sans"/>
                <a:ea typeface="Quattrocento Sans"/>
                <a:cs typeface="Quattrocento Sans"/>
                <a:sym typeface="Quattrocento Sans"/>
              </a:endParaRPr>
            </a:p>
            <a:p>
              <a:pPr indent="-324961" lvl="0" marL="457200" marR="0" rtl="0" algn="l">
                <a:lnSpc>
                  <a:spcPct val="100000"/>
                </a:lnSpc>
                <a:spcBef>
                  <a:spcPts val="750"/>
                </a:spcBef>
                <a:spcAft>
                  <a:spcPts val="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3 Centro de Salud Familiar (CESFAM)</a:t>
              </a:r>
              <a:endParaRPr b="0" i="0" sz="1518" u="none" cap="none" strike="noStrike">
                <a:solidFill>
                  <a:srgbClr val="1E3A8A"/>
                </a:solidFill>
                <a:latin typeface="Quattrocento Sans"/>
                <a:ea typeface="Quattrocento Sans"/>
                <a:cs typeface="Quattrocento Sans"/>
                <a:sym typeface="Quattrocento Sans"/>
              </a:endParaRPr>
            </a:p>
            <a:p>
              <a:pPr indent="-324961" lvl="0" marL="457200" marR="0" rtl="0" algn="l">
                <a:lnSpc>
                  <a:spcPct val="100000"/>
                </a:lnSpc>
                <a:spcBef>
                  <a:spcPts val="150"/>
                </a:spcBef>
                <a:spcAft>
                  <a:spcPts val="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1 Centro Comunitario de Salud Familiar (CECOSF)</a:t>
              </a:r>
              <a:endParaRPr b="0" i="0" sz="1518" u="none" cap="none" strike="noStrike">
                <a:solidFill>
                  <a:srgbClr val="1E3A8A"/>
                </a:solidFill>
                <a:latin typeface="Quattrocento Sans"/>
                <a:ea typeface="Quattrocento Sans"/>
                <a:cs typeface="Quattrocento Sans"/>
                <a:sym typeface="Quattrocento Sans"/>
              </a:endParaRPr>
            </a:p>
            <a:p>
              <a:pPr indent="-324961" lvl="0" marL="457200" marR="0" rtl="0" algn="l">
                <a:lnSpc>
                  <a:spcPct val="100000"/>
                </a:lnSpc>
                <a:spcBef>
                  <a:spcPts val="150"/>
                </a:spcBef>
                <a:spcAft>
                  <a:spcPts val="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1 Unidad de Atención Oftalmológica Primaria (UAPO)</a:t>
              </a:r>
              <a:endParaRPr b="0" i="0" sz="1518" u="none" cap="none" strike="noStrike">
                <a:solidFill>
                  <a:srgbClr val="1E3A8A"/>
                </a:solidFill>
                <a:latin typeface="Quattrocento Sans"/>
                <a:ea typeface="Quattrocento Sans"/>
                <a:cs typeface="Quattrocento Sans"/>
                <a:sym typeface="Quattrocento Sans"/>
              </a:endParaRPr>
            </a:p>
            <a:p>
              <a:pPr indent="-324961" lvl="0" marL="457200" marR="0" rtl="0" algn="l">
                <a:lnSpc>
                  <a:spcPct val="100000"/>
                </a:lnSpc>
                <a:spcBef>
                  <a:spcPts val="150"/>
                </a:spcBef>
                <a:spcAft>
                  <a:spcPts val="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1 Centro Comunitario de Salud Mental (COSAM)</a:t>
              </a:r>
              <a:endParaRPr b="0" i="0" sz="1518" u="none" cap="none" strike="noStrike">
                <a:solidFill>
                  <a:srgbClr val="1E3A8A"/>
                </a:solidFill>
                <a:latin typeface="Quattrocento Sans"/>
                <a:ea typeface="Quattrocento Sans"/>
                <a:cs typeface="Quattrocento Sans"/>
                <a:sym typeface="Quattrocento Sans"/>
              </a:endParaRPr>
            </a:p>
            <a:p>
              <a:pPr indent="-324961" lvl="0" marL="457200" marR="0" rtl="0" algn="l">
                <a:lnSpc>
                  <a:spcPct val="100000"/>
                </a:lnSpc>
                <a:spcBef>
                  <a:spcPts val="150"/>
                </a:spcBef>
                <a:spcAft>
                  <a:spcPts val="150"/>
                </a:spcAft>
                <a:buClr>
                  <a:srgbClr val="1E3A8A"/>
                </a:buClr>
                <a:buSzPts val="1518"/>
                <a:buFont typeface="Quattrocento Sans"/>
                <a:buChar char="●"/>
              </a:pPr>
              <a:r>
                <a:rPr b="0" i="0" lang="es-ES" sz="1518" u="none" cap="none" strike="noStrike">
                  <a:solidFill>
                    <a:srgbClr val="1E3A8A"/>
                  </a:solidFill>
                  <a:latin typeface="Quattrocento Sans"/>
                  <a:ea typeface="Quattrocento Sans"/>
                  <a:cs typeface="Quattrocento Sans"/>
                  <a:sym typeface="Quattrocento Sans"/>
                </a:rPr>
                <a:t>1 Centro Comunitario de Rehabilitación (CCR)</a:t>
              </a:r>
              <a:endParaRPr b="0" i="0" sz="1518" u="none" cap="none" strike="noStrike">
                <a:solidFill>
                  <a:srgbClr val="1E3A8A"/>
                </a:solidFill>
                <a:latin typeface="Quattrocento Sans"/>
                <a:ea typeface="Quattrocento Sans"/>
                <a:cs typeface="Quattrocento Sans"/>
                <a:sym typeface="Quattrocento Sans"/>
              </a:endParaRPr>
            </a:p>
          </p:txBody>
        </p:sp>
      </p:grpSp>
      <p:grpSp>
        <p:nvGrpSpPr>
          <p:cNvPr id="322" name="Google Shape;322;p9"/>
          <p:cNvGrpSpPr/>
          <p:nvPr/>
        </p:nvGrpSpPr>
        <p:grpSpPr>
          <a:xfrm>
            <a:off x="8981857" y="1601496"/>
            <a:ext cx="2656601" cy="5066233"/>
            <a:chOff x="8953500" y="1333500"/>
            <a:chExt cx="2913898" cy="5334000"/>
          </a:xfrm>
        </p:grpSpPr>
        <p:sp>
          <p:nvSpPr>
            <p:cNvPr id="323" name="Google Shape;323;p9"/>
            <p:cNvSpPr/>
            <p:nvPr/>
          </p:nvSpPr>
          <p:spPr>
            <a:xfrm>
              <a:off x="8953500" y="1333500"/>
              <a:ext cx="2857500" cy="5334000"/>
            </a:xfrm>
            <a:prstGeom prst="roundRect">
              <a:avLst>
                <a:gd fmla="val 6666" name="adj"/>
              </a:avLst>
            </a:prstGeom>
            <a:solidFill>
              <a:srgbClr val="FFFFFF"/>
            </a:solidFill>
            <a:ln cap="flat" cmpd="sng" w="17350">
              <a:solidFill>
                <a:srgbClr val="3B82F6"/>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4" name="Google Shape;324;p9" title="Captura de pantalla 2026-04-17 092212.png"/>
            <p:cNvPicPr preferRelativeResize="0"/>
            <p:nvPr/>
          </p:nvPicPr>
          <p:blipFill rotWithShape="1">
            <a:blip r:embed="rId6">
              <a:alphaModFix/>
            </a:blip>
            <a:srcRect b="0" l="357" r="348" t="0"/>
            <a:stretch/>
          </p:blipFill>
          <p:spPr>
            <a:xfrm>
              <a:off x="8953503" y="1333508"/>
              <a:ext cx="2857500" cy="2991900"/>
            </a:xfrm>
            <a:prstGeom prst="roundRect">
              <a:avLst>
                <a:gd fmla="val 6666" name="adj"/>
              </a:avLst>
            </a:prstGeom>
            <a:noFill/>
            <a:ln>
              <a:noFill/>
            </a:ln>
          </p:spPr>
        </p:pic>
        <p:sp>
          <p:nvSpPr>
            <p:cNvPr id="325" name="Google Shape;325;p9"/>
            <p:cNvSpPr txBox="1"/>
            <p:nvPr/>
          </p:nvSpPr>
          <p:spPr>
            <a:xfrm>
              <a:off x="9009898" y="4419627"/>
              <a:ext cx="2857500" cy="2196900"/>
            </a:xfrm>
            <a:prstGeom prst="rect">
              <a:avLst/>
            </a:prstGeom>
            <a:noFill/>
            <a:ln>
              <a:noFill/>
            </a:ln>
          </p:spPr>
          <p:txBody>
            <a:bodyPr anchorCtr="0" anchor="ctr" bIns="173650" lIns="173650" spcFirstLastPara="1" rIns="173650" wrap="square" tIns="17365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INCORPORACIÓN A LA RED</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547"/>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 Centro de Salud Familiar (CESFAM) </a:t>
              </a:r>
              <a:r>
                <a:rPr b="1" i="0" lang="es-ES" sz="1500" u="none" cap="none" strike="noStrike">
                  <a:solidFill>
                    <a:srgbClr val="2F5496"/>
                  </a:solidFill>
                  <a:latin typeface="Quattrocento Sans"/>
                  <a:ea typeface="Quattrocento Sans"/>
                  <a:cs typeface="Quattrocento Sans"/>
                  <a:sym typeface="Quattrocento Sans"/>
                </a:rPr>
                <a:t>Padre Esteban Gumucio</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29 MIL USUARIOS Y USUARIAS</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1 de enero 2026</a:t>
              </a:r>
              <a:endParaRPr b="1" i="0" sz="1500" u="none" cap="none" strike="noStrike">
                <a:solidFill>
                  <a:srgbClr val="2F5496"/>
                </a:solidFill>
                <a:latin typeface="Quattrocento Sans"/>
                <a:ea typeface="Quattrocento Sans"/>
                <a:cs typeface="Quattrocento Sans"/>
                <a:sym typeface="Quattrocento Sans"/>
              </a:endParaRPr>
            </a:p>
          </p:txBody>
        </p:sp>
      </p:grpSp>
      <p:sp>
        <p:nvSpPr>
          <p:cNvPr id="326" name="Google Shape;326;p9"/>
          <p:cNvSpPr txBox="1"/>
          <p:nvPr>
            <p:ph type="title"/>
          </p:nvPr>
        </p:nvSpPr>
        <p:spPr>
          <a:xfrm>
            <a:off x="2486100" y="348850"/>
            <a:ext cx="7620000" cy="762000"/>
          </a:xfrm>
          <a:prstGeom prst="rect">
            <a:avLst/>
          </a:prstGeom>
          <a:solidFill>
            <a:srgbClr val="000000">
              <a:alpha val="0"/>
            </a:srgbClr>
          </a:solidFill>
          <a:ln>
            <a:noFill/>
          </a:ln>
        </p:spPr>
        <p:txBody>
          <a:bodyPr anchorCtr="0" anchor="ctr" bIns="0" lIns="190500" spcFirstLastPara="1" rIns="0" wrap="square" tIns="0">
            <a:norm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SUBRED SANTA ROSA</a:t>
            </a:r>
            <a:endParaRPr b="1" sz="2700">
              <a:solidFill>
                <a:srgbClr val="2F5496"/>
              </a:solidFill>
              <a:latin typeface="Quattrocento Sans"/>
              <a:ea typeface="Quattrocento Sans"/>
              <a:cs typeface="Quattrocento Sans"/>
              <a:sym typeface="Quattrocen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10"/>
          <p:cNvPicPr preferRelativeResize="0"/>
          <p:nvPr/>
        </p:nvPicPr>
        <p:blipFill rotWithShape="1">
          <a:blip r:embed="rId3">
            <a:alphaModFix amt="85000"/>
          </a:blip>
          <a:srcRect b="20668" l="0" r="3802" t="5573"/>
          <a:stretch/>
        </p:blipFill>
        <p:spPr>
          <a:xfrm>
            <a:off x="-1078885" y="0"/>
            <a:ext cx="13674971" cy="6858000"/>
          </a:xfrm>
          <a:prstGeom prst="rect">
            <a:avLst/>
          </a:prstGeom>
          <a:noFill/>
          <a:ln>
            <a:noFill/>
          </a:ln>
        </p:spPr>
      </p:pic>
      <p:pic>
        <p:nvPicPr>
          <p:cNvPr id="332" name="Google Shape;332;p10"/>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333" name="Google Shape;333;p10"/>
          <p:cNvSpPr txBox="1"/>
          <p:nvPr>
            <p:ph type="ctrTitle"/>
          </p:nvPr>
        </p:nvSpPr>
        <p:spPr>
          <a:xfrm>
            <a:off x="2168229" y="3288003"/>
            <a:ext cx="7795846" cy="135455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NUESTRA POBLACIÓN</a:t>
            </a:r>
            <a:endParaRPr>
              <a:solidFill>
                <a:srgbClr val="1F3864"/>
              </a:solidFill>
              <a:latin typeface="Quattrocento Sans"/>
              <a:ea typeface="Quattrocento Sans"/>
              <a:cs typeface="Quattrocento Sans"/>
              <a:sym typeface="Quattrocento Sans"/>
            </a:endParaRPr>
          </a:p>
        </p:txBody>
      </p:sp>
      <p:cxnSp>
        <p:nvCxnSpPr>
          <p:cNvPr id="334" name="Google Shape;334;p10"/>
          <p:cNvCxnSpPr/>
          <p:nvPr/>
        </p:nvCxnSpPr>
        <p:spPr>
          <a:xfrm>
            <a:off x="2473568" y="5036628"/>
            <a:ext cx="7238999" cy="0"/>
          </a:xfrm>
          <a:prstGeom prst="straightConnector1">
            <a:avLst/>
          </a:prstGeom>
          <a:noFill/>
          <a:ln cap="flat" cmpd="sng" w="57150">
            <a:solidFill>
              <a:schemeClr val="accent1"/>
            </a:solidFill>
            <a:prstDash val="solid"/>
            <a:miter lim="800000"/>
            <a:headEnd len="sm" w="sm" type="none"/>
            <a:tailEnd len="sm" w="sm" type="none"/>
          </a:ln>
        </p:spPr>
      </p:cxnSp>
      <p:cxnSp>
        <p:nvCxnSpPr>
          <p:cNvPr id="335" name="Google Shape;335;p10"/>
          <p:cNvCxnSpPr/>
          <p:nvPr/>
        </p:nvCxnSpPr>
        <p:spPr>
          <a:xfrm>
            <a:off x="2473568" y="3158759"/>
            <a:ext cx="7238999" cy="0"/>
          </a:xfrm>
          <a:prstGeom prst="straightConnector1">
            <a:avLst/>
          </a:prstGeom>
          <a:noFill/>
          <a:ln cap="flat" cmpd="sng" w="57150">
            <a:solidFill>
              <a:schemeClr val="accent1"/>
            </a:solidFill>
            <a:prstDash val="solid"/>
            <a:miter lim="800000"/>
            <a:headEnd len="sm" w="sm" type="none"/>
            <a:tailEnd len="sm" w="sm" type="none"/>
          </a:ln>
        </p:spPr>
      </p:cxnSp>
      <p:pic>
        <p:nvPicPr>
          <p:cNvPr id="336" name="Google Shape;336;p10"/>
          <p:cNvPicPr preferRelativeResize="0"/>
          <p:nvPr/>
        </p:nvPicPr>
        <p:blipFill rotWithShape="1">
          <a:blip r:embed="rId5">
            <a:alphaModFix/>
          </a:blip>
          <a:srcRect b="7988" l="0" r="0" t="4535"/>
          <a:stretch/>
        </p:blipFill>
        <p:spPr>
          <a:xfrm>
            <a:off x="5209676" y="82994"/>
            <a:ext cx="1097848" cy="9603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g397922d37e1_0_0"/>
          <p:cNvPicPr preferRelativeResize="0"/>
          <p:nvPr/>
        </p:nvPicPr>
        <p:blipFill rotWithShape="1">
          <a:blip r:embed="rId3">
            <a:alphaModFix/>
          </a:blip>
          <a:srcRect b="0" l="0" r="0" t="0"/>
          <a:stretch/>
        </p:blipFill>
        <p:spPr>
          <a:xfrm>
            <a:off x="10106108" y="75493"/>
            <a:ext cx="1724929" cy="683086"/>
          </a:xfrm>
          <a:prstGeom prst="rect">
            <a:avLst/>
          </a:prstGeom>
          <a:noFill/>
          <a:ln>
            <a:noFill/>
          </a:ln>
        </p:spPr>
      </p:pic>
      <p:pic>
        <p:nvPicPr>
          <p:cNvPr id="342" name="Google Shape;342;g397922d37e1_0_0" title="ppt 32.png"/>
          <p:cNvPicPr preferRelativeResize="0"/>
          <p:nvPr/>
        </p:nvPicPr>
        <p:blipFill rotWithShape="1">
          <a:blip r:embed="rId4">
            <a:alphaModFix/>
          </a:blip>
          <a:srcRect b="30" l="0" r="0" t="30"/>
          <a:stretch/>
        </p:blipFill>
        <p:spPr>
          <a:xfrm>
            <a:off x="0" y="0"/>
            <a:ext cx="2029968" cy="6858000"/>
          </a:xfrm>
          <a:prstGeom prst="rect">
            <a:avLst/>
          </a:prstGeom>
          <a:noFill/>
          <a:ln>
            <a:noFill/>
          </a:ln>
        </p:spPr>
      </p:pic>
      <p:pic>
        <p:nvPicPr>
          <p:cNvPr id="343" name="Google Shape;343;g397922d37e1_0_0"/>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344" name="Google Shape;344;g397922d37e1_0_0"/>
          <p:cNvSpPr txBox="1"/>
          <p:nvPr>
            <p:ph type="title"/>
          </p:nvPr>
        </p:nvSpPr>
        <p:spPr>
          <a:xfrm>
            <a:off x="2235750" y="499100"/>
            <a:ext cx="7720500" cy="700200"/>
          </a:xfrm>
          <a:prstGeom prst="rect">
            <a:avLst/>
          </a:prstGeom>
          <a:solidFill>
            <a:srgbClr val="000000">
              <a:alpha val="0"/>
            </a:srgbClr>
          </a:solidFill>
          <a:ln>
            <a:noFill/>
          </a:ln>
        </p:spPr>
        <p:txBody>
          <a:bodyPr anchorCtr="0" anchor="ctr" bIns="47625" lIns="95250" spcFirstLastPara="1" rIns="95250" wrap="square" tIns="47625">
            <a:normAutofit fontScale="90000"/>
          </a:bodyPr>
          <a:lstStyle/>
          <a:p>
            <a:pPr indent="0" lvl="0" marL="0" rtl="0" algn="l">
              <a:lnSpc>
                <a:spcPct val="90000"/>
              </a:lnSpc>
              <a:spcBef>
                <a:spcPts val="0"/>
              </a:spcBef>
              <a:spcAft>
                <a:spcPts val="0"/>
              </a:spcAft>
              <a:buSzPct val="74074"/>
              <a:buNone/>
            </a:pPr>
            <a:r>
              <a:rPr b="1" lang="es-ES" sz="2700">
                <a:solidFill>
                  <a:srgbClr val="2F5496"/>
                </a:solidFill>
                <a:latin typeface="Quattrocento Sans"/>
                <a:ea typeface="Quattrocento Sans"/>
                <a:cs typeface="Quattrocento Sans"/>
                <a:sym typeface="Quattrocento Sans"/>
              </a:rPr>
              <a:t>POBLACIÓN TOTAL POR COMUNA </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SzPct val="74074"/>
              <a:buNone/>
            </a:pPr>
            <a:r>
              <a:t/>
            </a:r>
            <a:endParaRPr b="1" sz="2700">
              <a:solidFill>
                <a:srgbClr val="2F5496"/>
              </a:solidFill>
              <a:latin typeface="Quattrocento Sans"/>
              <a:ea typeface="Quattrocento Sans"/>
              <a:cs typeface="Quattrocento Sans"/>
              <a:sym typeface="Quattrocento Sans"/>
            </a:endParaRPr>
          </a:p>
        </p:txBody>
      </p:sp>
      <p:sp>
        <p:nvSpPr>
          <p:cNvPr id="345" name="Google Shape;345;g397922d37e1_0_0"/>
          <p:cNvSpPr/>
          <p:nvPr/>
        </p:nvSpPr>
        <p:spPr>
          <a:xfrm>
            <a:off x="2381250" y="1819275"/>
            <a:ext cx="9334500" cy="2220600"/>
          </a:xfrm>
          <a:prstGeom prst="roundRect">
            <a:avLst>
              <a:gd fmla="val 535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397922d37e1_0_0"/>
          <p:cNvSpPr/>
          <p:nvPr/>
        </p:nvSpPr>
        <p:spPr>
          <a:xfrm>
            <a:off x="2381250" y="1807113"/>
            <a:ext cx="9334500" cy="476400"/>
          </a:xfrm>
          <a:prstGeom prst="roundRect">
            <a:avLst>
              <a:gd fmla="val 30000" name="adj"/>
            </a:avLst>
          </a:prstGeom>
          <a:solidFill>
            <a:srgbClr val="F8FAF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397922d37e1_0_0"/>
          <p:cNvSpPr/>
          <p:nvPr/>
        </p:nvSpPr>
        <p:spPr>
          <a:xfrm>
            <a:off x="2381250" y="2110188"/>
            <a:ext cx="9334500" cy="142800"/>
          </a:xfrm>
          <a:prstGeom prst="rect">
            <a:avLst/>
          </a:prstGeom>
          <a:solidFill>
            <a:srgbClr val="F8FAF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48" name="Google Shape;348;g397922d37e1_0_0"/>
          <p:cNvCxnSpPr/>
          <p:nvPr/>
        </p:nvCxnSpPr>
        <p:spPr>
          <a:xfrm>
            <a:off x="2381250" y="2256888"/>
            <a:ext cx="9334500" cy="0"/>
          </a:xfrm>
          <a:prstGeom prst="straightConnector1">
            <a:avLst/>
          </a:prstGeom>
          <a:solidFill>
            <a:srgbClr val="FFFFFF"/>
          </a:solidFill>
          <a:ln cap="flat" cmpd="sng" w="19050">
            <a:solidFill>
              <a:srgbClr val="CBD5E1"/>
            </a:solidFill>
            <a:prstDash val="solid"/>
            <a:round/>
            <a:headEnd len="sm" w="sm" type="none"/>
            <a:tailEnd len="sm" w="sm" type="none"/>
          </a:ln>
        </p:spPr>
      </p:cxnSp>
      <p:sp>
        <p:nvSpPr>
          <p:cNvPr id="349" name="Google Shape;349;g397922d37e1_0_0"/>
          <p:cNvSpPr txBox="1"/>
          <p:nvPr/>
        </p:nvSpPr>
        <p:spPr>
          <a:xfrm>
            <a:off x="2381250" y="1819274"/>
            <a:ext cx="20955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COMUNAS</a:t>
            </a:r>
            <a:endParaRPr b="1" i="0" sz="1300" u="none" cap="none" strike="noStrike">
              <a:solidFill>
                <a:srgbClr val="002060"/>
              </a:solidFill>
              <a:latin typeface="Quattrocento Sans"/>
              <a:ea typeface="Quattrocento Sans"/>
              <a:cs typeface="Quattrocento Sans"/>
              <a:sym typeface="Quattrocento Sans"/>
            </a:endParaRPr>
          </a:p>
        </p:txBody>
      </p:sp>
      <p:sp>
        <p:nvSpPr>
          <p:cNvPr id="350" name="Google Shape;350;g397922d37e1_0_0"/>
          <p:cNvSpPr txBox="1"/>
          <p:nvPr/>
        </p:nvSpPr>
        <p:spPr>
          <a:xfrm>
            <a:off x="4572150" y="181925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NNA</a:t>
            </a:r>
            <a:endParaRPr b="1" i="0" sz="1300" u="none" cap="none" strike="noStrike">
              <a:solidFill>
                <a:srgbClr val="002060"/>
              </a:solidFill>
              <a:latin typeface="Quattrocento Sans"/>
              <a:ea typeface="Quattrocento Sans"/>
              <a:cs typeface="Quattrocento Sans"/>
              <a:sym typeface="Quattrocento Sans"/>
            </a:endParaRPr>
          </a:p>
        </p:txBody>
      </p:sp>
      <p:sp>
        <p:nvSpPr>
          <p:cNvPr id="351" name="Google Shape;351;g397922d37e1_0_0"/>
          <p:cNvSpPr txBox="1"/>
          <p:nvPr/>
        </p:nvSpPr>
        <p:spPr>
          <a:xfrm>
            <a:off x="6363375" y="181924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20-59 años</a:t>
            </a:r>
            <a:endParaRPr b="1" i="0" sz="1300" u="none" cap="none" strike="noStrike">
              <a:solidFill>
                <a:srgbClr val="002060"/>
              </a:solidFill>
              <a:latin typeface="Quattrocento Sans"/>
              <a:ea typeface="Quattrocento Sans"/>
              <a:cs typeface="Quattrocento Sans"/>
              <a:sym typeface="Quattrocento Sans"/>
            </a:endParaRPr>
          </a:p>
        </p:txBody>
      </p:sp>
      <p:sp>
        <p:nvSpPr>
          <p:cNvPr id="352" name="Google Shape;352;g397922d37e1_0_0"/>
          <p:cNvSpPr txBox="1"/>
          <p:nvPr/>
        </p:nvSpPr>
        <p:spPr>
          <a:xfrm>
            <a:off x="8131125" y="1780488"/>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60+</a:t>
            </a:r>
            <a:endParaRPr b="1" i="0" sz="1300" u="none" cap="none" strike="noStrike">
              <a:solidFill>
                <a:srgbClr val="002060"/>
              </a:solidFill>
              <a:latin typeface="Quattrocento Sans"/>
              <a:ea typeface="Quattrocento Sans"/>
              <a:cs typeface="Quattrocento Sans"/>
              <a:sym typeface="Quattrocento Sans"/>
            </a:endParaRPr>
          </a:p>
        </p:txBody>
      </p:sp>
      <p:sp>
        <p:nvSpPr>
          <p:cNvPr id="353" name="Google Shape;353;g397922d37e1_0_0"/>
          <p:cNvSpPr txBox="1"/>
          <p:nvPr/>
        </p:nvSpPr>
        <p:spPr>
          <a:xfrm>
            <a:off x="9906150" y="181334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TOTAL</a:t>
            </a:r>
            <a:endParaRPr b="1" i="0" sz="1300" u="none" cap="none" strike="noStrike">
              <a:solidFill>
                <a:srgbClr val="002060"/>
              </a:solidFill>
              <a:latin typeface="Quattrocento Sans"/>
              <a:ea typeface="Quattrocento Sans"/>
              <a:cs typeface="Quattrocento Sans"/>
              <a:sym typeface="Quattrocento Sans"/>
            </a:endParaRPr>
          </a:p>
        </p:txBody>
      </p:sp>
      <p:sp>
        <p:nvSpPr>
          <p:cNvPr id="354" name="Google Shape;354;g397922d37e1_0_0"/>
          <p:cNvSpPr txBox="1"/>
          <p:nvPr/>
        </p:nvSpPr>
        <p:spPr>
          <a:xfrm>
            <a:off x="2441325" y="2261846"/>
            <a:ext cx="21624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334155"/>
                </a:solidFill>
                <a:latin typeface="Quattrocento Sans"/>
                <a:ea typeface="Quattrocento Sans"/>
                <a:cs typeface="Quattrocento Sans"/>
                <a:sym typeface="Quattrocento Sans"/>
              </a:rPr>
              <a:t>LA GRANJA</a:t>
            </a:r>
            <a:endParaRPr b="1" i="0" sz="1200" u="none" cap="none" strike="noStrike">
              <a:solidFill>
                <a:srgbClr val="334155"/>
              </a:solidFill>
              <a:latin typeface="Quattrocento Sans"/>
              <a:ea typeface="Quattrocento Sans"/>
              <a:cs typeface="Quattrocento Sans"/>
              <a:sym typeface="Quattrocento Sans"/>
            </a:endParaRPr>
          </a:p>
        </p:txBody>
      </p:sp>
      <p:sp>
        <p:nvSpPr>
          <p:cNvPr id="355" name="Google Shape;355;g397922d37e1_0_0"/>
          <p:cNvSpPr txBox="1"/>
          <p:nvPr/>
        </p:nvSpPr>
        <p:spPr>
          <a:xfrm>
            <a:off x="4603725" y="230300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26.157</a:t>
            </a:r>
            <a:endParaRPr b="0" i="0" sz="1200" u="none" cap="none" strike="noStrike">
              <a:solidFill>
                <a:srgbClr val="475569"/>
              </a:solidFill>
              <a:latin typeface="Quattrocento Sans"/>
              <a:ea typeface="Quattrocento Sans"/>
              <a:cs typeface="Quattrocento Sans"/>
              <a:sym typeface="Quattrocento Sans"/>
            </a:endParaRPr>
          </a:p>
        </p:txBody>
      </p:sp>
      <p:sp>
        <p:nvSpPr>
          <p:cNvPr id="356" name="Google Shape;356;g397922d37e1_0_0"/>
          <p:cNvSpPr txBox="1"/>
          <p:nvPr/>
        </p:nvSpPr>
        <p:spPr>
          <a:xfrm>
            <a:off x="6296150" y="2309075"/>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59.531</a:t>
            </a:r>
            <a:endParaRPr b="0" i="0" sz="1200" u="none" cap="none" strike="noStrike">
              <a:solidFill>
                <a:srgbClr val="475569"/>
              </a:solidFill>
              <a:latin typeface="Quattrocento Sans"/>
              <a:ea typeface="Quattrocento Sans"/>
              <a:cs typeface="Quattrocento Sans"/>
              <a:sym typeface="Quattrocento Sans"/>
            </a:endParaRPr>
          </a:p>
        </p:txBody>
      </p:sp>
      <p:sp>
        <p:nvSpPr>
          <p:cNvPr id="357" name="Google Shape;357;g397922d37e1_0_0"/>
          <p:cNvSpPr txBox="1"/>
          <p:nvPr/>
        </p:nvSpPr>
        <p:spPr>
          <a:xfrm>
            <a:off x="8131125" y="2266900"/>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26.334</a:t>
            </a:r>
            <a:endParaRPr b="0" i="0" sz="1200" u="none" cap="none" strike="noStrike">
              <a:solidFill>
                <a:srgbClr val="475569"/>
              </a:solidFill>
              <a:latin typeface="Quattrocento Sans"/>
              <a:ea typeface="Quattrocento Sans"/>
              <a:cs typeface="Quattrocento Sans"/>
              <a:sym typeface="Quattrocento Sans"/>
            </a:endParaRPr>
          </a:p>
        </p:txBody>
      </p:sp>
      <p:sp>
        <p:nvSpPr>
          <p:cNvPr id="358" name="Google Shape;358;g397922d37e1_0_0"/>
          <p:cNvSpPr txBox="1"/>
          <p:nvPr/>
        </p:nvSpPr>
        <p:spPr>
          <a:xfrm>
            <a:off x="9925150" y="2266900"/>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002060"/>
                </a:solidFill>
                <a:latin typeface="Quattrocento Sans"/>
                <a:ea typeface="Quattrocento Sans"/>
                <a:cs typeface="Quattrocento Sans"/>
                <a:sym typeface="Quattrocento Sans"/>
              </a:rPr>
              <a:t>112.022 (30,81%)  </a:t>
            </a:r>
            <a:endParaRPr b="1" i="0" sz="1200" u="none" cap="none" strike="noStrike">
              <a:solidFill>
                <a:srgbClr val="002060"/>
              </a:solidFill>
              <a:latin typeface="Quattrocento Sans"/>
              <a:ea typeface="Quattrocento Sans"/>
              <a:cs typeface="Quattrocento Sans"/>
              <a:sym typeface="Quattrocento Sans"/>
            </a:endParaRPr>
          </a:p>
        </p:txBody>
      </p:sp>
      <p:cxnSp>
        <p:nvCxnSpPr>
          <p:cNvPr id="359" name="Google Shape;359;g397922d37e1_0_0"/>
          <p:cNvCxnSpPr/>
          <p:nvPr/>
        </p:nvCxnSpPr>
        <p:spPr>
          <a:xfrm>
            <a:off x="2381250" y="2724788"/>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360" name="Google Shape;360;g397922d37e1_0_0"/>
          <p:cNvSpPr txBox="1"/>
          <p:nvPr/>
        </p:nvSpPr>
        <p:spPr>
          <a:xfrm>
            <a:off x="2474775" y="2708687"/>
            <a:ext cx="20955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334155"/>
                </a:solidFill>
                <a:latin typeface="Quattrocento Sans"/>
                <a:ea typeface="Quattrocento Sans"/>
                <a:cs typeface="Quattrocento Sans"/>
                <a:sym typeface="Quattrocento Sans"/>
              </a:rPr>
              <a:t>LA PINTANA</a:t>
            </a:r>
            <a:endParaRPr b="1" i="0" sz="1200" u="none" cap="none" strike="noStrike">
              <a:solidFill>
                <a:srgbClr val="334155"/>
              </a:solidFill>
              <a:latin typeface="Quattrocento Sans"/>
              <a:ea typeface="Quattrocento Sans"/>
              <a:cs typeface="Quattrocento Sans"/>
              <a:sym typeface="Quattrocento Sans"/>
            </a:endParaRPr>
          </a:p>
        </p:txBody>
      </p:sp>
      <p:sp>
        <p:nvSpPr>
          <p:cNvPr id="361" name="Google Shape;361;g397922d37e1_0_0"/>
          <p:cNvSpPr txBox="1"/>
          <p:nvPr/>
        </p:nvSpPr>
        <p:spPr>
          <a:xfrm>
            <a:off x="4603725" y="2743202"/>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49.329</a:t>
            </a:r>
            <a:endParaRPr b="0" i="0" sz="1200" u="none" cap="none" strike="noStrike">
              <a:solidFill>
                <a:srgbClr val="475569"/>
              </a:solidFill>
              <a:latin typeface="Quattrocento Sans"/>
              <a:ea typeface="Quattrocento Sans"/>
              <a:cs typeface="Quattrocento Sans"/>
              <a:sym typeface="Quattrocento Sans"/>
            </a:endParaRPr>
          </a:p>
        </p:txBody>
      </p:sp>
      <p:sp>
        <p:nvSpPr>
          <p:cNvPr id="362" name="Google Shape;362;g397922d37e1_0_0"/>
          <p:cNvSpPr txBox="1"/>
          <p:nvPr/>
        </p:nvSpPr>
        <p:spPr>
          <a:xfrm>
            <a:off x="6296138" y="2697888"/>
            <a:ext cx="1809600" cy="553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94.013</a:t>
            </a:r>
            <a:endParaRPr b="0" i="0" sz="1200" u="none" cap="none" strike="noStrike">
              <a:solidFill>
                <a:srgbClr val="475569"/>
              </a:solidFill>
              <a:latin typeface="Quattrocento Sans"/>
              <a:ea typeface="Quattrocento Sans"/>
              <a:cs typeface="Quattrocento Sans"/>
              <a:sym typeface="Quattrocento Sans"/>
            </a:endParaRPr>
          </a:p>
        </p:txBody>
      </p:sp>
      <p:sp>
        <p:nvSpPr>
          <p:cNvPr id="363" name="Google Shape;363;g397922d37e1_0_0"/>
          <p:cNvSpPr txBox="1"/>
          <p:nvPr/>
        </p:nvSpPr>
        <p:spPr>
          <a:xfrm>
            <a:off x="8156325" y="274997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32.079</a:t>
            </a:r>
            <a:endParaRPr b="0" i="0" sz="1200" u="none" cap="none" strike="noStrike">
              <a:solidFill>
                <a:srgbClr val="475569"/>
              </a:solidFill>
              <a:latin typeface="Quattrocento Sans"/>
              <a:ea typeface="Quattrocento Sans"/>
              <a:cs typeface="Quattrocento Sans"/>
              <a:sym typeface="Quattrocento Sans"/>
            </a:endParaRPr>
          </a:p>
        </p:txBody>
      </p:sp>
      <p:sp>
        <p:nvSpPr>
          <p:cNvPr id="364" name="Google Shape;364;g397922d37e1_0_0"/>
          <p:cNvSpPr txBox="1"/>
          <p:nvPr/>
        </p:nvSpPr>
        <p:spPr>
          <a:xfrm>
            <a:off x="9906150" y="2753299"/>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002060"/>
                </a:solidFill>
                <a:latin typeface="Quattrocento Sans"/>
                <a:ea typeface="Quattrocento Sans"/>
                <a:cs typeface="Quattrocento Sans"/>
                <a:sym typeface="Quattrocento Sans"/>
              </a:rPr>
              <a:t>175.421 (48,26% )</a:t>
            </a:r>
            <a:endParaRPr b="1" i="0" sz="1200" u="none" cap="none" strike="noStrike">
              <a:solidFill>
                <a:srgbClr val="002060"/>
              </a:solidFill>
              <a:latin typeface="Quattrocento Sans"/>
              <a:ea typeface="Quattrocento Sans"/>
              <a:cs typeface="Quattrocento Sans"/>
              <a:sym typeface="Quattrocento Sans"/>
            </a:endParaRPr>
          </a:p>
        </p:txBody>
      </p:sp>
      <p:cxnSp>
        <p:nvCxnSpPr>
          <p:cNvPr id="365" name="Google Shape;365;g397922d37e1_0_0"/>
          <p:cNvCxnSpPr/>
          <p:nvPr/>
        </p:nvCxnSpPr>
        <p:spPr>
          <a:xfrm>
            <a:off x="2381250" y="3161238"/>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366" name="Google Shape;366;g397922d37e1_0_0"/>
          <p:cNvSpPr txBox="1"/>
          <p:nvPr/>
        </p:nvSpPr>
        <p:spPr>
          <a:xfrm>
            <a:off x="2508225" y="3166075"/>
            <a:ext cx="20955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334155"/>
                </a:solidFill>
                <a:latin typeface="Quattrocento Sans"/>
                <a:ea typeface="Quattrocento Sans"/>
                <a:cs typeface="Quattrocento Sans"/>
                <a:sym typeface="Quattrocento Sans"/>
              </a:rPr>
              <a:t>SAN RAMÓN</a:t>
            </a:r>
            <a:endParaRPr b="1" i="0" sz="1200" u="none" cap="none" strike="noStrike">
              <a:solidFill>
                <a:srgbClr val="334155"/>
              </a:solidFill>
              <a:latin typeface="Quattrocento Sans"/>
              <a:ea typeface="Quattrocento Sans"/>
              <a:cs typeface="Quattrocento Sans"/>
              <a:sym typeface="Quattrocento Sans"/>
            </a:endParaRPr>
          </a:p>
        </p:txBody>
      </p:sp>
      <p:sp>
        <p:nvSpPr>
          <p:cNvPr id="367" name="Google Shape;367;g397922d37e1_0_0"/>
          <p:cNvSpPr txBox="1"/>
          <p:nvPr/>
        </p:nvSpPr>
        <p:spPr>
          <a:xfrm>
            <a:off x="4572150" y="318460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17.446</a:t>
            </a:r>
            <a:endParaRPr b="0" i="0" sz="1200" u="none" cap="none" strike="noStrike">
              <a:solidFill>
                <a:srgbClr val="475569"/>
              </a:solidFill>
              <a:latin typeface="Quattrocento Sans"/>
              <a:ea typeface="Quattrocento Sans"/>
              <a:cs typeface="Quattrocento Sans"/>
              <a:sym typeface="Quattrocento Sans"/>
            </a:endParaRPr>
          </a:p>
        </p:txBody>
      </p:sp>
      <p:sp>
        <p:nvSpPr>
          <p:cNvPr id="368" name="Google Shape;368;g397922d37e1_0_0"/>
          <p:cNvSpPr txBox="1"/>
          <p:nvPr/>
        </p:nvSpPr>
        <p:spPr>
          <a:xfrm>
            <a:off x="6296150" y="3163900"/>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41.159</a:t>
            </a:r>
            <a:endParaRPr b="0" i="0" sz="1200" u="none" cap="none" strike="noStrike">
              <a:solidFill>
                <a:srgbClr val="475569"/>
              </a:solidFill>
              <a:latin typeface="Quattrocento Sans"/>
              <a:ea typeface="Quattrocento Sans"/>
              <a:cs typeface="Quattrocento Sans"/>
              <a:sym typeface="Quattrocento Sans"/>
            </a:endParaRPr>
          </a:p>
        </p:txBody>
      </p:sp>
      <p:sp>
        <p:nvSpPr>
          <p:cNvPr id="369" name="Google Shape;369;g397922d37e1_0_0"/>
          <p:cNvSpPr txBox="1"/>
          <p:nvPr/>
        </p:nvSpPr>
        <p:spPr>
          <a:xfrm>
            <a:off x="8156325" y="3166071"/>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17.397</a:t>
            </a:r>
            <a:endParaRPr b="0" i="0" sz="1200" u="none" cap="none" strike="noStrike">
              <a:solidFill>
                <a:srgbClr val="475569"/>
              </a:solidFill>
              <a:latin typeface="Quattrocento Sans"/>
              <a:ea typeface="Quattrocento Sans"/>
              <a:cs typeface="Quattrocento Sans"/>
              <a:sym typeface="Quattrocento Sans"/>
            </a:endParaRPr>
          </a:p>
        </p:txBody>
      </p:sp>
      <p:sp>
        <p:nvSpPr>
          <p:cNvPr id="370" name="Google Shape;370;g397922d37e1_0_0"/>
          <p:cNvSpPr txBox="1"/>
          <p:nvPr/>
        </p:nvSpPr>
        <p:spPr>
          <a:xfrm>
            <a:off x="9906150" y="318010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002060"/>
                </a:solidFill>
                <a:latin typeface="Quattrocento Sans"/>
                <a:ea typeface="Quattrocento Sans"/>
                <a:cs typeface="Quattrocento Sans"/>
                <a:sym typeface="Quattrocento Sans"/>
              </a:rPr>
              <a:t>76.002 (20,91% )</a:t>
            </a:r>
            <a:endParaRPr b="1" i="0" sz="1200" u="none" cap="none" strike="noStrike">
              <a:solidFill>
                <a:srgbClr val="002060"/>
              </a:solidFill>
              <a:latin typeface="Quattrocento Sans"/>
              <a:ea typeface="Quattrocento Sans"/>
              <a:cs typeface="Quattrocento Sans"/>
              <a:sym typeface="Quattrocento Sans"/>
            </a:endParaRPr>
          </a:p>
        </p:txBody>
      </p:sp>
      <p:grpSp>
        <p:nvGrpSpPr>
          <p:cNvPr id="371" name="Google Shape;371;g397922d37e1_0_0"/>
          <p:cNvGrpSpPr/>
          <p:nvPr/>
        </p:nvGrpSpPr>
        <p:grpSpPr>
          <a:xfrm>
            <a:off x="2321177" y="4437012"/>
            <a:ext cx="5792055" cy="1671099"/>
            <a:chOff x="2381250" y="4762500"/>
            <a:chExt cx="6191400" cy="1428900"/>
          </a:xfrm>
        </p:grpSpPr>
        <p:sp>
          <p:nvSpPr>
            <p:cNvPr id="372" name="Google Shape;372;g397922d37e1_0_0"/>
            <p:cNvSpPr/>
            <p:nvPr/>
          </p:nvSpPr>
          <p:spPr>
            <a:xfrm>
              <a:off x="2381250" y="4762500"/>
              <a:ext cx="6191400" cy="1428900"/>
            </a:xfrm>
            <a:prstGeom prst="roundRect">
              <a:avLst>
                <a:gd fmla="val 10000" name="adj"/>
              </a:avLst>
            </a:prstGeom>
            <a:solidFill>
              <a:srgbClr val="002060">
                <a:alpha val="5098"/>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397922d37e1_0_0"/>
            <p:cNvSpPr txBox="1"/>
            <p:nvPr/>
          </p:nvSpPr>
          <p:spPr>
            <a:xfrm>
              <a:off x="2481221" y="4762500"/>
              <a:ext cx="6019200" cy="142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E293B"/>
                  </a:solidFill>
                  <a:latin typeface="Quattrocento Sans"/>
                  <a:ea typeface="Quattrocento Sans"/>
                  <a:cs typeface="Quattrocento Sans"/>
                  <a:sym typeface="Quattrocento Sans"/>
                </a:rPr>
                <a:t>La población total de las tres comunas asciende a </a:t>
              </a:r>
              <a:r>
                <a:rPr b="1" i="0" lang="es-ES" sz="1500" u="none" cap="none" strike="noStrike">
                  <a:solidFill>
                    <a:srgbClr val="002060"/>
                  </a:solidFill>
                  <a:latin typeface="Quattrocento Sans"/>
                  <a:ea typeface="Quattrocento Sans"/>
                  <a:cs typeface="Quattrocento Sans"/>
                  <a:sym typeface="Quattrocento Sans"/>
                </a:rPr>
                <a:t>363.445 personas</a:t>
              </a:r>
              <a:r>
                <a:rPr b="0" i="0" lang="es-ES" sz="1500" u="none" cap="none" strike="noStrike">
                  <a:solidFill>
                    <a:srgbClr val="1E293B"/>
                  </a:solidFill>
                  <a:latin typeface="Quattrocento Sans"/>
                  <a:ea typeface="Quattrocento Sans"/>
                  <a:cs typeface="Quattrocento Sans"/>
                  <a:sym typeface="Quattrocento Sans"/>
                </a:rPr>
                <a:t>.</a:t>
              </a:r>
              <a:endParaRPr b="0" i="0" sz="15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0" i="0" lang="es-ES" sz="1500" u="none" cap="none" strike="noStrike">
                  <a:solidFill>
                    <a:srgbClr val="1E293B"/>
                  </a:solidFill>
                  <a:latin typeface="Quattrocento Sans"/>
                  <a:ea typeface="Quattrocento Sans"/>
                  <a:cs typeface="Quattrocento Sans"/>
                  <a:sym typeface="Quattrocento Sans"/>
                </a:rPr>
                <a:t>La Pintana representa el mayor volumen demográfico con un </a:t>
              </a:r>
              <a:r>
                <a:rPr b="1" i="0" lang="es-ES" sz="1500" u="none" cap="none" strike="noStrike">
                  <a:solidFill>
                    <a:srgbClr val="002060"/>
                  </a:solidFill>
                  <a:latin typeface="Quattrocento Sans"/>
                  <a:ea typeface="Quattrocento Sans"/>
                  <a:cs typeface="Quattrocento Sans"/>
                  <a:sym typeface="Quattrocento Sans"/>
                </a:rPr>
                <a:t>48,26%</a:t>
              </a:r>
              <a:r>
                <a:rPr b="0" i="0" lang="es-ES" sz="1500" u="none" cap="none" strike="noStrike">
                  <a:solidFill>
                    <a:srgbClr val="1E293B"/>
                  </a:solidFill>
                  <a:latin typeface="Quattrocento Sans"/>
                  <a:ea typeface="Quattrocento Sans"/>
                  <a:cs typeface="Quattrocento Sans"/>
                  <a:sym typeface="Quattrocento Sans"/>
                </a:rPr>
                <a:t>.</a:t>
              </a:r>
              <a:endParaRPr b="0" i="0" sz="15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300"/>
                <a:buFont typeface="Arial"/>
                <a:buNone/>
              </a:pPr>
              <a:r>
                <a:rPr b="0" i="0" lang="es-ES" sz="1300" u="none" cap="none" strike="noStrike">
                  <a:solidFill>
                    <a:srgbClr val="1E293B"/>
                  </a:solidFill>
                  <a:latin typeface="Quattrocento Sans"/>
                  <a:ea typeface="Quattrocento Sans"/>
                  <a:cs typeface="Quattrocento Sans"/>
                  <a:sym typeface="Quattrocento Sans"/>
                </a:rPr>
                <a:t>Fuente: Censo 2024</a:t>
              </a:r>
              <a:endParaRPr b="0" i="0" sz="1300" u="none" cap="none" strike="noStrike">
                <a:solidFill>
                  <a:srgbClr val="1E293B"/>
                </a:solidFill>
                <a:latin typeface="Quattrocento Sans"/>
                <a:ea typeface="Quattrocento Sans"/>
                <a:cs typeface="Quattrocento Sans"/>
                <a:sym typeface="Quattrocento Sans"/>
              </a:endParaRPr>
            </a:p>
          </p:txBody>
        </p:sp>
      </p:grpSp>
      <p:cxnSp>
        <p:nvCxnSpPr>
          <p:cNvPr id="374" name="Google Shape;374;g397922d37e1_0_0"/>
          <p:cNvCxnSpPr/>
          <p:nvPr/>
        </p:nvCxnSpPr>
        <p:spPr>
          <a:xfrm>
            <a:off x="2381250" y="3610238"/>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375" name="Google Shape;375;g397922d37e1_0_0"/>
          <p:cNvSpPr txBox="1"/>
          <p:nvPr/>
        </p:nvSpPr>
        <p:spPr>
          <a:xfrm>
            <a:off x="2474775" y="3610250"/>
            <a:ext cx="20955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TOTAL</a:t>
            </a:r>
            <a:endParaRPr b="1" i="0" sz="1500" u="none" cap="none" strike="noStrike">
              <a:solidFill>
                <a:srgbClr val="1E3A8A"/>
              </a:solidFill>
              <a:latin typeface="Quattrocento Sans"/>
              <a:ea typeface="Quattrocento Sans"/>
              <a:cs typeface="Quattrocento Sans"/>
              <a:sym typeface="Quattrocento Sans"/>
            </a:endParaRPr>
          </a:p>
        </p:txBody>
      </p:sp>
      <p:sp>
        <p:nvSpPr>
          <p:cNvPr id="376" name="Google Shape;376;g397922d37e1_0_0"/>
          <p:cNvSpPr txBox="1"/>
          <p:nvPr/>
        </p:nvSpPr>
        <p:spPr>
          <a:xfrm>
            <a:off x="4603725" y="363360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92.932 </a:t>
            </a:r>
            <a:r>
              <a:rPr b="0" i="0" lang="es-ES" sz="1400" u="none" cap="none" strike="noStrike">
                <a:solidFill>
                  <a:srgbClr val="1E3A8A"/>
                </a:solidFill>
                <a:latin typeface="Arial"/>
                <a:ea typeface="Arial"/>
                <a:cs typeface="Arial"/>
                <a:sym typeface="Arial"/>
              </a:rPr>
              <a:t>|</a:t>
            </a:r>
            <a:r>
              <a:rPr b="1" i="0" lang="es-ES" sz="1500" u="none" cap="none" strike="noStrike">
                <a:solidFill>
                  <a:srgbClr val="1E3A8A"/>
                </a:solidFill>
                <a:latin typeface="Quattrocento Sans"/>
                <a:ea typeface="Quattrocento Sans"/>
                <a:cs typeface="Quattrocento Sans"/>
                <a:sym typeface="Quattrocento Sans"/>
              </a:rPr>
              <a:t> 25,58%</a:t>
            </a:r>
            <a:r>
              <a:rPr b="1" i="0" lang="es-ES" sz="1500" u="none" cap="none" strike="noStrike">
                <a:solidFill>
                  <a:srgbClr val="002060"/>
                </a:solidFill>
                <a:latin typeface="Quattrocento Sans"/>
                <a:ea typeface="Quattrocento Sans"/>
                <a:cs typeface="Quattrocento Sans"/>
                <a:sym typeface="Quattrocento Sans"/>
              </a:rPr>
              <a:t> </a:t>
            </a:r>
            <a:endParaRPr b="1" i="0" sz="1500" u="none" cap="none" strike="noStrike">
              <a:solidFill>
                <a:srgbClr val="002060"/>
              </a:solidFill>
              <a:latin typeface="Quattrocento Sans"/>
              <a:ea typeface="Quattrocento Sans"/>
              <a:cs typeface="Quattrocento Sans"/>
              <a:sym typeface="Quattrocento Sans"/>
            </a:endParaRPr>
          </a:p>
        </p:txBody>
      </p:sp>
      <p:sp>
        <p:nvSpPr>
          <p:cNvPr id="377" name="Google Shape;377;g397922d37e1_0_0"/>
          <p:cNvSpPr txBox="1"/>
          <p:nvPr/>
        </p:nvSpPr>
        <p:spPr>
          <a:xfrm>
            <a:off x="6296150" y="364295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194.703 | 53,58%</a:t>
            </a:r>
            <a:r>
              <a:rPr b="1" i="0" lang="es-ES" sz="1500" u="none" cap="none" strike="noStrike">
                <a:solidFill>
                  <a:srgbClr val="15803D"/>
                </a:solidFill>
                <a:latin typeface="Quattrocento Sans"/>
                <a:ea typeface="Quattrocento Sans"/>
                <a:cs typeface="Quattrocento Sans"/>
                <a:sym typeface="Quattrocento Sans"/>
              </a:rPr>
              <a:t> </a:t>
            </a:r>
            <a:endParaRPr b="1" i="0" sz="1500" u="none" cap="none" strike="noStrike">
              <a:solidFill>
                <a:srgbClr val="15803D"/>
              </a:solidFill>
              <a:latin typeface="Quattrocento Sans"/>
              <a:ea typeface="Quattrocento Sans"/>
              <a:cs typeface="Quattrocento Sans"/>
              <a:sym typeface="Quattrocento Sans"/>
            </a:endParaRPr>
          </a:p>
        </p:txBody>
      </p:sp>
      <p:sp>
        <p:nvSpPr>
          <p:cNvPr id="378" name="Google Shape;378;g397922d37e1_0_0"/>
          <p:cNvSpPr txBox="1"/>
          <p:nvPr/>
        </p:nvSpPr>
        <p:spPr>
          <a:xfrm>
            <a:off x="8156325" y="363808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75.810 | 20,86%</a:t>
            </a:r>
            <a:endParaRPr b="1" i="0" sz="1500" u="none" cap="none" strike="noStrike">
              <a:solidFill>
                <a:srgbClr val="1E3A8A"/>
              </a:solidFill>
              <a:latin typeface="Quattrocento Sans"/>
              <a:ea typeface="Quattrocento Sans"/>
              <a:cs typeface="Quattrocento Sans"/>
              <a:sym typeface="Quattrocento Sans"/>
            </a:endParaRPr>
          </a:p>
        </p:txBody>
      </p:sp>
      <p:sp>
        <p:nvSpPr>
          <p:cNvPr id="379" name="Google Shape;379;g397922d37e1_0_0"/>
          <p:cNvSpPr txBox="1"/>
          <p:nvPr/>
        </p:nvSpPr>
        <p:spPr>
          <a:xfrm>
            <a:off x="9906150" y="360125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rgbClr val="C00000"/>
                </a:solidFill>
                <a:latin typeface="Quattrocento Sans"/>
                <a:ea typeface="Quattrocento Sans"/>
                <a:cs typeface="Quattrocento Sans"/>
                <a:sym typeface="Quattrocento Sans"/>
              </a:rPr>
              <a:t>363.445</a:t>
            </a:r>
            <a:endParaRPr b="1" i="0" sz="1800" u="none" cap="none" strike="noStrike">
              <a:solidFill>
                <a:srgbClr val="C00000"/>
              </a:solidFill>
              <a:latin typeface="Quattrocento Sans"/>
              <a:ea typeface="Quattrocento Sans"/>
              <a:cs typeface="Quattrocento Sans"/>
              <a:sym typeface="Quattrocento Sans"/>
            </a:endParaRPr>
          </a:p>
        </p:txBody>
      </p:sp>
      <p:pic>
        <p:nvPicPr>
          <p:cNvPr id="380" name="Google Shape;380;g397922d37e1_0_0"/>
          <p:cNvPicPr preferRelativeResize="0"/>
          <p:nvPr/>
        </p:nvPicPr>
        <p:blipFill rotWithShape="1">
          <a:blip r:embed="rId6">
            <a:alphaModFix/>
          </a:blip>
          <a:srcRect b="120" l="0" r="0" t="110"/>
          <a:stretch/>
        </p:blipFill>
        <p:spPr>
          <a:xfrm>
            <a:off x="8326491" y="4304925"/>
            <a:ext cx="3341700" cy="2220600"/>
          </a:xfrm>
          <a:prstGeom prst="roundRect">
            <a:avLst>
              <a:gd fmla="val 4854"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g3dac43804a4_0_5"/>
          <p:cNvPicPr preferRelativeResize="0"/>
          <p:nvPr/>
        </p:nvPicPr>
        <p:blipFill rotWithShape="1">
          <a:blip r:embed="rId3">
            <a:alphaModFix/>
          </a:blip>
          <a:srcRect b="0" l="0" r="0" t="0"/>
          <a:stretch/>
        </p:blipFill>
        <p:spPr>
          <a:xfrm>
            <a:off x="10106108" y="75493"/>
            <a:ext cx="1724929" cy="683086"/>
          </a:xfrm>
          <a:prstGeom prst="rect">
            <a:avLst/>
          </a:prstGeom>
          <a:noFill/>
          <a:ln>
            <a:noFill/>
          </a:ln>
        </p:spPr>
      </p:pic>
      <p:pic>
        <p:nvPicPr>
          <p:cNvPr id="386" name="Google Shape;386;g3dac43804a4_0_5" title="ppt 35.png"/>
          <p:cNvPicPr preferRelativeResize="0"/>
          <p:nvPr/>
        </p:nvPicPr>
        <p:blipFill rotWithShape="1">
          <a:blip r:embed="rId4">
            <a:alphaModFix/>
          </a:blip>
          <a:srcRect b="30" l="0" r="0" t="30"/>
          <a:stretch/>
        </p:blipFill>
        <p:spPr>
          <a:xfrm>
            <a:off x="0" y="0"/>
            <a:ext cx="2029968" cy="6858000"/>
          </a:xfrm>
          <a:prstGeom prst="rect">
            <a:avLst/>
          </a:prstGeom>
          <a:noFill/>
          <a:ln>
            <a:noFill/>
          </a:ln>
        </p:spPr>
      </p:pic>
      <p:pic>
        <p:nvPicPr>
          <p:cNvPr id="387" name="Google Shape;387;g3dac43804a4_0_5"/>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pic>
        <p:nvPicPr>
          <p:cNvPr id="388" name="Google Shape;388;g3dac43804a4_0_5"/>
          <p:cNvPicPr preferRelativeResize="0"/>
          <p:nvPr/>
        </p:nvPicPr>
        <p:blipFill rotWithShape="1">
          <a:blip r:embed="rId6">
            <a:alphaModFix/>
          </a:blip>
          <a:srcRect b="120" l="0" r="0" t="110"/>
          <a:stretch/>
        </p:blipFill>
        <p:spPr>
          <a:xfrm>
            <a:off x="8326491" y="4304925"/>
            <a:ext cx="3341700" cy="2220600"/>
          </a:xfrm>
          <a:prstGeom prst="roundRect">
            <a:avLst>
              <a:gd fmla="val 4854" name="adj"/>
            </a:avLst>
          </a:prstGeom>
          <a:noFill/>
          <a:ln>
            <a:noFill/>
          </a:ln>
        </p:spPr>
      </p:pic>
      <p:sp>
        <p:nvSpPr>
          <p:cNvPr id="389" name="Google Shape;389;g3dac43804a4_0_5"/>
          <p:cNvSpPr txBox="1"/>
          <p:nvPr>
            <p:ph type="title"/>
          </p:nvPr>
        </p:nvSpPr>
        <p:spPr>
          <a:xfrm>
            <a:off x="2321175" y="286625"/>
            <a:ext cx="7720500" cy="1199700"/>
          </a:xfrm>
          <a:prstGeom prst="rect">
            <a:avLst/>
          </a:prstGeom>
          <a:solidFill>
            <a:srgbClr val="000000">
              <a:alpha val="0"/>
            </a:srgbClr>
          </a:solidFill>
          <a:ln>
            <a:noFill/>
          </a:ln>
        </p:spPr>
        <p:txBody>
          <a:bodyPr anchorCtr="0" anchor="ctr" bIns="47625" lIns="95250" spcFirstLastPara="1" rIns="95250" wrap="square" tIns="47625">
            <a:norm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POBLACIÓN INSCRITA EN APS Y</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GRUPOS ETARIOS </a:t>
            </a:r>
            <a:endParaRPr b="1" sz="2700">
              <a:solidFill>
                <a:srgbClr val="2F5496"/>
              </a:solidFill>
              <a:latin typeface="Quattrocento Sans"/>
              <a:ea typeface="Quattrocento Sans"/>
              <a:cs typeface="Quattrocento Sans"/>
              <a:sym typeface="Quattrocento Sans"/>
            </a:endParaRPr>
          </a:p>
        </p:txBody>
      </p:sp>
      <p:sp>
        <p:nvSpPr>
          <p:cNvPr id="390" name="Google Shape;390;g3dac43804a4_0_5"/>
          <p:cNvSpPr/>
          <p:nvPr/>
        </p:nvSpPr>
        <p:spPr>
          <a:xfrm>
            <a:off x="2381250" y="1819275"/>
            <a:ext cx="9334500" cy="2220600"/>
          </a:xfrm>
          <a:prstGeom prst="roundRect">
            <a:avLst>
              <a:gd fmla="val 535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3dac43804a4_0_5"/>
          <p:cNvSpPr/>
          <p:nvPr/>
        </p:nvSpPr>
        <p:spPr>
          <a:xfrm>
            <a:off x="2381250" y="1807113"/>
            <a:ext cx="9334500" cy="476400"/>
          </a:xfrm>
          <a:prstGeom prst="roundRect">
            <a:avLst>
              <a:gd fmla="val 30000" name="adj"/>
            </a:avLst>
          </a:prstGeom>
          <a:solidFill>
            <a:srgbClr val="F8FAF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3dac43804a4_0_5"/>
          <p:cNvSpPr/>
          <p:nvPr/>
        </p:nvSpPr>
        <p:spPr>
          <a:xfrm>
            <a:off x="2381250" y="2110188"/>
            <a:ext cx="9334500" cy="142800"/>
          </a:xfrm>
          <a:prstGeom prst="rect">
            <a:avLst/>
          </a:prstGeom>
          <a:solidFill>
            <a:srgbClr val="F8FAF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3" name="Google Shape;393;g3dac43804a4_0_5"/>
          <p:cNvCxnSpPr/>
          <p:nvPr/>
        </p:nvCxnSpPr>
        <p:spPr>
          <a:xfrm>
            <a:off x="2381250" y="2256888"/>
            <a:ext cx="9334500" cy="0"/>
          </a:xfrm>
          <a:prstGeom prst="straightConnector1">
            <a:avLst/>
          </a:prstGeom>
          <a:solidFill>
            <a:srgbClr val="FFFFFF"/>
          </a:solidFill>
          <a:ln cap="flat" cmpd="sng" w="19050">
            <a:solidFill>
              <a:srgbClr val="CBD5E1"/>
            </a:solidFill>
            <a:prstDash val="solid"/>
            <a:round/>
            <a:headEnd len="sm" w="sm" type="none"/>
            <a:tailEnd len="sm" w="sm" type="none"/>
          </a:ln>
        </p:spPr>
      </p:cxnSp>
      <p:sp>
        <p:nvSpPr>
          <p:cNvPr id="394" name="Google Shape;394;g3dac43804a4_0_5"/>
          <p:cNvSpPr txBox="1"/>
          <p:nvPr/>
        </p:nvSpPr>
        <p:spPr>
          <a:xfrm>
            <a:off x="2381250" y="1819274"/>
            <a:ext cx="20955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COMUNAS</a:t>
            </a:r>
            <a:endParaRPr b="1" i="0" sz="1300" u="none" cap="none" strike="noStrike">
              <a:solidFill>
                <a:srgbClr val="002060"/>
              </a:solidFill>
              <a:latin typeface="Quattrocento Sans"/>
              <a:ea typeface="Quattrocento Sans"/>
              <a:cs typeface="Quattrocento Sans"/>
              <a:sym typeface="Quattrocento Sans"/>
            </a:endParaRPr>
          </a:p>
        </p:txBody>
      </p:sp>
      <p:sp>
        <p:nvSpPr>
          <p:cNvPr id="395" name="Google Shape;395;g3dac43804a4_0_5"/>
          <p:cNvSpPr txBox="1"/>
          <p:nvPr/>
        </p:nvSpPr>
        <p:spPr>
          <a:xfrm>
            <a:off x="4572150" y="181925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NNA</a:t>
            </a:r>
            <a:endParaRPr b="1" i="0" sz="1300" u="none" cap="none" strike="noStrike">
              <a:solidFill>
                <a:srgbClr val="002060"/>
              </a:solidFill>
              <a:latin typeface="Quattrocento Sans"/>
              <a:ea typeface="Quattrocento Sans"/>
              <a:cs typeface="Quattrocento Sans"/>
              <a:sym typeface="Quattrocento Sans"/>
            </a:endParaRPr>
          </a:p>
        </p:txBody>
      </p:sp>
      <p:sp>
        <p:nvSpPr>
          <p:cNvPr id="396" name="Google Shape;396;g3dac43804a4_0_5"/>
          <p:cNvSpPr txBox="1"/>
          <p:nvPr/>
        </p:nvSpPr>
        <p:spPr>
          <a:xfrm>
            <a:off x="6363375" y="181924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20-59 años</a:t>
            </a:r>
            <a:endParaRPr b="1" i="0" sz="1300" u="none" cap="none" strike="noStrike">
              <a:solidFill>
                <a:srgbClr val="002060"/>
              </a:solidFill>
              <a:latin typeface="Quattrocento Sans"/>
              <a:ea typeface="Quattrocento Sans"/>
              <a:cs typeface="Quattrocento Sans"/>
              <a:sym typeface="Quattrocento Sans"/>
            </a:endParaRPr>
          </a:p>
        </p:txBody>
      </p:sp>
      <p:sp>
        <p:nvSpPr>
          <p:cNvPr id="397" name="Google Shape;397;g3dac43804a4_0_5"/>
          <p:cNvSpPr txBox="1"/>
          <p:nvPr/>
        </p:nvSpPr>
        <p:spPr>
          <a:xfrm>
            <a:off x="8131125" y="1780488"/>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60+</a:t>
            </a:r>
            <a:endParaRPr b="1" i="0" sz="1300" u="none" cap="none" strike="noStrike">
              <a:solidFill>
                <a:srgbClr val="002060"/>
              </a:solidFill>
              <a:latin typeface="Quattrocento Sans"/>
              <a:ea typeface="Quattrocento Sans"/>
              <a:cs typeface="Quattrocento Sans"/>
              <a:sym typeface="Quattrocento Sans"/>
            </a:endParaRPr>
          </a:p>
        </p:txBody>
      </p:sp>
      <p:sp>
        <p:nvSpPr>
          <p:cNvPr id="398" name="Google Shape;398;g3dac43804a4_0_5"/>
          <p:cNvSpPr txBox="1"/>
          <p:nvPr/>
        </p:nvSpPr>
        <p:spPr>
          <a:xfrm>
            <a:off x="9906150" y="181334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es-ES" sz="1300" u="none" cap="none" strike="noStrike">
                <a:solidFill>
                  <a:srgbClr val="002060"/>
                </a:solidFill>
                <a:latin typeface="Quattrocento Sans"/>
                <a:ea typeface="Quattrocento Sans"/>
                <a:cs typeface="Quattrocento Sans"/>
                <a:sym typeface="Quattrocento Sans"/>
              </a:rPr>
              <a:t>TOTAL</a:t>
            </a:r>
            <a:endParaRPr b="1" i="0" sz="1300" u="none" cap="none" strike="noStrike">
              <a:solidFill>
                <a:srgbClr val="002060"/>
              </a:solidFill>
              <a:latin typeface="Quattrocento Sans"/>
              <a:ea typeface="Quattrocento Sans"/>
              <a:cs typeface="Quattrocento Sans"/>
              <a:sym typeface="Quattrocento Sans"/>
            </a:endParaRPr>
          </a:p>
        </p:txBody>
      </p:sp>
      <p:sp>
        <p:nvSpPr>
          <p:cNvPr id="399" name="Google Shape;399;g3dac43804a4_0_5"/>
          <p:cNvSpPr txBox="1"/>
          <p:nvPr/>
        </p:nvSpPr>
        <p:spPr>
          <a:xfrm>
            <a:off x="2441325" y="2261846"/>
            <a:ext cx="21624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334155"/>
                </a:solidFill>
                <a:latin typeface="Quattrocento Sans"/>
                <a:ea typeface="Quattrocento Sans"/>
                <a:cs typeface="Quattrocento Sans"/>
                <a:sym typeface="Quattrocento Sans"/>
              </a:rPr>
              <a:t>LA GRANJA</a:t>
            </a:r>
            <a:endParaRPr b="1" i="0" sz="1200" u="none" cap="none" strike="noStrike">
              <a:solidFill>
                <a:srgbClr val="334155"/>
              </a:solidFill>
              <a:latin typeface="Quattrocento Sans"/>
              <a:ea typeface="Quattrocento Sans"/>
              <a:cs typeface="Quattrocento Sans"/>
              <a:sym typeface="Quattrocento Sans"/>
            </a:endParaRPr>
          </a:p>
        </p:txBody>
      </p:sp>
      <p:sp>
        <p:nvSpPr>
          <p:cNvPr id="400" name="Google Shape;400;g3dac43804a4_0_5"/>
          <p:cNvSpPr txBox="1"/>
          <p:nvPr/>
        </p:nvSpPr>
        <p:spPr>
          <a:xfrm>
            <a:off x="4603725" y="230300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0" i="0" lang="es-ES" sz="1300" u="none" cap="none" strike="noStrike">
                <a:solidFill>
                  <a:srgbClr val="475569"/>
                </a:solidFill>
                <a:latin typeface="Quattrocento Sans"/>
                <a:ea typeface="Quattrocento Sans"/>
                <a:cs typeface="Quattrocento Sans"/>
                <a:sym typeface="Quattrocento Sans"/>
              </a:rPr>
              <a:t>24.807</a:t>
            </a:r>
            <a:endParaRPr b="0" i="0" sz="1300" u="none" cap="none" strike="noStrike">
              <a:solidFill>
                <a:srgbClr val="475569"/>
              </a:solidFill>
              <a:latin typeface="Quattrocento Sans"/>
              <a:ea typeface="Quattrocento Sans"/>
              <a:cs typeface="Quattrocento Sans"/>
              <a:sym typeface="Quattrocento Sans"/>
            </a:endParaRPr>
          </a:p>
        </p:txBody>
      </p:sp>
      <p:sp>
        <p:nvSpPr>
          <p:cNvPr id="401" name="Google Shape;401;g3dac43804a4_0_5"/>
          <p:cNvSpPr txBox="1"/>
          <p:nvPr/>
        </p:nvSpPr>
        <p:spPr>
          <a:xfrm>
            <a:off x="6296150" y="2309075"/>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65.401</a:t>
            </a:r>
            <a:endParaRPr b="0" i="0" sz="1200" u="none" cap="none" strike="noStrike">
              <a:solidFill>
                <a:srgbClr val="475569"/>
              </a:solidFill>
              <a:latin typeface="Quattrocento Sans"/>
              <a:ea typeface="Quattrocento Sans"/>
              <a:cs typeface="Quattrocento Sans"/>
              <a:sym typeface="Quattrocento Sans"/>
            </a:endParaRPr>
          </a:p>
        </p:txBody>
      </p:sp>
      <p:sp>
        <p:nvSpPr>
          <p:cNvPr id="402" name="Google Shape;402;g3dac43804a4_0_5"/>
          <p:cNvSpPr txBox="1"/>
          <p:nvPr/>
        </p:nvSpPr>
        <p:spPr>
          <a:xfrm>
            <a:off x="8131125" y="2266900"/>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23.131</a:t>
            </a:r>
            <a:endParaRPr b="0" i="0" sz="1200" u="none" cap="none" strike="noStrike">
              <a:solidFill>
                <a:srgbClr val="475569"/>
              </a:solidFill>
              <a:latin typeface="Quattrocento Sans"/>
              <a:ea typeface="Quattrocento Sans"/>
              <a:cs typeface="Quattrocento Sans"/>
              <a:sym typeface="Quattrocento Sans"/>
            </a:endParaRPr>
          </a:p>
        </p:txBody>
      </p:sp>
      <p:sp>
        <p:nvSpPr>
          <p:cNvPr id="403" name="Google Shape;403;g3dac43804a4_0_5"/>
          <p:cNvSpPr txBox="1"/>
          <p:nvPr/>
        </p:nvSpPr>
        <p:spPr>
          <a:xfrm>
            <a:off x="9925150" y="2266900"/>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1E3A8A"/>
                </a:solidFill>
                <a:latin typeface="Quattrocento Sans"/>
                <a:ea typeface="Quattrocento Sans"/>
                <a:cs typeface="Quattrocento Sans"/>
                <a:sym typeface="Quattrocento Sans"/>
              </a:rPr>
              <a:t>113.339 (32,73% )</a:t>
            </a:r>
            <a:endParaRPr b="1" i="0" sz="1200" u="none" cap="none" strike="noStrike">
              <a:solidFill>
                <a:srgbClr val="1E3A8A"/>
              </a:solidFill>
              <a:latin typeface="Quattrocento Sans"/>
              <a:ea typeface="Quattrocento Sans"/>
              <a:cs typeface="Quattrocento Sans"/>
              <a:sym typeface="Quattrocento Sans"/>
            </a:endParaRPr>
          </a:p>
        </p:txBody>
      </p:sp>
      <p:cxnSp>
        <p:nvCxnSpPr>
          <p:cNvPr id="404" name="Google Shape;404;g3dac43804a4_0_5"/>
          <p:cNvCxnSpPr/>
          <p:nvPr/>
        </p:nvCxnSpPr>
        <p:spPr>
          <a:xfrm>
            <a:off x="2381250" y="2724788"/>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405" name="Google Shape;405;g3dac43804a4_0_5"/>
          <p:cNvSpPr txBox="1"/>
          <p:nvPr/>
        </p:nvSpPr>
        <p:spPr>
          <a:xfrm>
            <a:off x="2474775" y="2708687"/>
            <a:ext cx="20955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334155"/>
                </a:solidFill>
                <a:latin typeface="Quattrocento Sans"/>
                <a:ea typeface="Quattrocento Sans"/>
                <a:cs typeface="Quattrocento Sans"/>
                <a:sym typeface="Quattrocento Sans"/>
              </a:rPr>
              <a:t>LA PINTANA</a:t>
            </a:r>
            <a:endParaRPr b="1" i="0" sz="1200" u="none" cap="none" strike="noStrike">
              <a:solidFill>
                <a:srgbClr val="334155"/>
              </a:solidFill>
              <a:latin typeface="Quattrocento Sans"/>
              <a:ea typeface="Quattrocento Sans"/>
              <a:cs typeface="Quattrocento Sans"/>
              <a:sym typeface="Quattrocento Sans"/>
            </a:endParaRPr>
          </a:p>
        </p:txBody>
      </p:sp>
      <p:sp>
        <p:nvSpPr>
          <p:cNvPr id="406" name="Google Shape;406;g3dac43804a4_0_5"/>
          <p:cNvSpPr txBox="1"/>
          <p:nvPr/>
        </p:nvSpPr>
        <p:spPr>
          <a:xfrm>
            <a:off x="4603725" y="2743202"/>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38.968</a:t>
            </a:r>
            <a:endParaRPr b="0" i="0" sz="1200" u="none" cap="none" strike="noStrike">
              <a:solidFill>
                <a:srgbClr val="475569"/>
              </a:solidFill>
              <a:latin typeface="Quattrocento Sans"/>
              <a:ea typeface="Quattrocento Sans"/>
              <a:cs typeface="Quattrocento Sans"/>
              <a:sym typeface="Quattrocento Sans"/>
            </a:endParaRPr>
          </a:p>
        </p:txBody>
      </p:sp>
      <p:sp>
        <p:nvSpPr>
          <p:cNvPr id="407" name="Google Shape;407;g3dac43804a4_0_5"/>
          <p:cNvSpPr txBox="1"/>
          <p:nvPr/>
        </p:nvSpPr>
        <p:spPr>
          <a:xfrm>
            <a:off x="6296138" y="2697888"/>
            <a:ext cx="1809600" cy="553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82.367</a:t>
            </a:r>
            <a:endParaRPr b="0" i="0" sz="1200" u="none" cap="none" strike="noStrike">
              <a:solidFill>
                <a:srgbClr val="475569"/>
              </a:solidFill>
              <a:latin typeface="Quattrocento Sans"/>
              <a:ea typeface="Quattrocento Sans"/>
              <a:cs typeface="Quattrocento Sans"/>
              <a:sym typeface="Quattrocento Sans"/>
            </a:endParaRPr>
          </a:p>
        </p:txBody>
      </p:sp>
      <p:sp>
        <p:nvSpPr>
          <p:cNvPr id="408" name="Google Shape;408;g3dac43804a4_0_5"/>
          <p:cNvSpPr txBox="1"/>
          <p:nvPr/>
        </p:nvSpPr>
        <p:spPr>
          <a:xfrm>
            <a:off x="8156325" y="274997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27.404</a:t>
            </a:r>
            <a:endParaRPr b="0" i="0" sz="1200" u="none" cap="none" strike="noStrike">
              <a:solidFill>
                <a:srgbClr val="475569"/>
              </a:solidFill>
              <a:latin typeface="Quattrocento Sans"/>
              <a:ea typeface="Quattrocento Sans"/>
              <a:cs typeface="Quattrocento Sans"/>
              <a:sym typeface="Quattrocento Sans"/>
            </a:endParaRPr>
          </a:p>
        </p:txBody>
      </p:sp>
      <p:sp>
        <p:nvSpPr>
          <p:cNvPr id="409" name="Google Shape;409;g3dac43804a4_0_5"/>
          <p:cNvSpPr txBox="1"/>
          <p:nvPr/>
        </p:nvSpPr>
        <p:spPr>
          <a:xfrm>
            <a:off x="9906150" y="2753299"/>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1E3A8A"/>
                </a:solidFill>
                <a:latin typeface="Quattrocento Sans"/>
                <a:ea typeface="Quattrocento Sans"/>
                <a:cs typeface="Quattrocento Sans"/>
                <a:sym typeface="Quattrocento Sans"/>
              </a:rPr>
              <a:t>148.739 (42,95%)</a:t>
            </a:r>
            <a:endParaRPr b="1" i="0" sz="1200" u="none" cap="none" strike="noStrike">
              <a:solidFill>
                <a:srgbClr val="1E3A8A"/>
              </a:solidFill>
              <a:latin typeface="Quattrocento Sans"/>
              <a:ea typeface="Quattrocento Sans"/>
              <a:cs typeface="Quattrocento Sans"/>
              <a:sym typeface="Quattrocento Sans"/>
            </a:endParaRPr>
          </a:p>
        </p:txBody>
      </p:sp>
      <p:cxnSp>
        <p:nvCxnSpPr>
          <p:cNvPr id="410" name="Google Shape;410;g3dac43804a4_0_5"/>
          <p:cNvCxnSpPr/>
          <p:nvPr/>
        </p:nvCxnSpPr>
        <p:spPr>
          <a:xfrm>
            <a:off x="2381250" y="3161238"/>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411" name="Google Shape;411;g3dac43804a4_0_5"/>
          <p:cNvSpPr txBox="1"/>
          <p:nvPr/>
        </p:nvSpPr>
        <p:spPr>
          <a:xfrm>
            <a:off x="2508225" y="3166075"/>
            <a:ext cx="20955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334155"/>
                </a:solidFill>
                <a:latin typeface="Quattrocento Sans"/>
                <a:ea typeface="Quattrocento Sans"/>
                <a:cs typeface="Quattrocento Sans"/>
                <a:sym typeface="Quattrocento Sans"/>
              </a:rPr>
              <a:t>SAN RAMÓN</a:t>
            </a:r>
            <a:endParaRPr b="1" i="0" sz="1200" u="none" cap="none" strike="noStrike">
              <a:solidFill>
                <a:srgbClr val="334155"/>
              </a:solidFill>
              <a:latin typeface="Quattrocento Sans"/>
              <a:ea typeface="Quattrocento Sans"/>
              <a:cs typeface="Quattrocento Sans"/>
              <a:sym typeface="Quattrocento Sans"/>
            </a:endParaRPr>
          </a:p>
        </p:txBody>
      </p:sp>
      <p:sp>
        <p:nvSpPr>
          <p:cNvPr id="412" name="Google Shape;412;g3dac43804a4_0_5"/>
          <p:cNvSpPr txBox="1"/>
          <p:nvPr/>
        </p:nvSpPr>
        <p:spPr>
          <a:xfrm>
            <a:off x="4572150" y="318460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19.279</a:t>
            </a:r>
            <a:endParaRPr b="0" i="0" sz="1200" u="none" cap="none" strike="noStrike">
              <a:solidFill>
                <a:srgbClr val="475569"/>
              </a:solidFill>
              <a:latin typeface="Quattrocento Sans"/>
              <a:ea typeface="Quattrocento Sans"/>
              <a:cs typeface="Quattrocento Sans"/>
              <a:sym typeface="Quattrocento Sans"/>
            </a:endParaRPr>
          </a:p>
        </p:txBody>
      </p:sp>
      <p:sp>
        <p:nvSpPr>
          <p:cNvPr id="413" name="Google Shape;413;g3dac43804a4_0_5"/>
          <p:cNvSpPr txBox="1"/>
          <p:nvPr/>
        </p:nvSpPr>
        <p:spPr>
          <a:xfrm>
            <a:off x="6296150" y="3163900"/>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47.059</a:t>
            </a:r>
            <a:endParaRPr b="0" i="0" sz="1200" u="none" cap="none" strike="noStrike">
              <a:solidFill>
                <a:srgbClr val="475569"/>
              </a:solidFill>
              <a:latin typeface="Quattrocento Sans"/>
              <a:ea typeface="Quattrocento Sans"/>
              <a:cs typeface="Quattrocento Sans"/>
              <a:sym typeface="Quattrocento Sans"/>
            </a:endParaRPr>
          </a:p>
        </p:txBody>
      </p:sp>
      <p:sp>
        <p:nvSpPr>
          <p:cNvPr id="414" name="Google Shape;414;g3dac43804a4_0_5"/>
          <p:cNvSpPr txBox="1"/>
          <p:nvPr/>
        </p:nvSpPr>
        <p:spPr>
          <a:xfrm>
            <a:off x="8156325" y="3166071"/>
            <a:ext cx="18096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0" i="0" lang="es-ES" sz="1200" u="none" cap="none" strike="noStrike">
                <a:solidFill>
                  <a:srgbClr val="475569"/>
                </a:solidFill>
                <a:latin typeface="Quattrocento Sans"/>
                <a:ea typeface="Quattrocento Sans"/>
                <a:cs typeface="Quattrocento Sans"/>
                <a:sym typeface="Quattrocento Sans"/>
              </a:rPr>
              <a:t>17.896</a:t>
            </a:r>
            <a:endParaRPr b="0" i="0" sz="1200" u="none" cap="none" strike="noStrike">
              <a:solidFill>
                <a:srgbClr val="475569"/>
              </a:solidFill>
              <a:latin typeface="Quattrocento Sans"/>
              <a:ea typeface="Quattrocento Sans"/>
              <a:cs typeface="Quattrocento Sans"/>
              <a:sym typeface="Quattrocento Sans"/>
            </a:endParaRPr>
          </a:p>
        </p:txBody>
      </p:sp>
      <p:sp>
        <p:nvSpPr>
          <p:cNvPr id="415" name="Google Shape;415;g3dac43804a4_0_5"/>
          <p:cNvSpPr txBox="1"/>
          <p:nvPr/>
        </p:nvSpPr>
        <p:spPr>
          <a:xfrm>
            <a:off x="9906150" y="3180108"/>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1E3A8A"/>
                </a:solidFill>
                <a:latin typeface="Quattrocento Sans"/>
                <a:ea typeface="Quattrocento Sans"/>
                <a:cs typeface="Quattrocento Sans"/>
                <a:sym typeface="Quattrocento Sans"/>
              </a:rPr>
              <a:t>84.234 (24,32%)</a:t>
            </a:r>
            <a:endParaRPr b="1" i="0" sz="1200" u="none" cap="none" strike="noStrike">
              <a:solidFill>
                <a:srgbClr val="1E3A8A"/>
              </a:solidFill>
              <a:latin typeface="Quattrocento Sans"/>
              <a:ea typeface="Quattrocento Sans"/>
              <a:cs typeface="Quattrocento Sans"/>
              <a:sym typeface="Quattrocento Sans"/>
            </a:endParaRPr>
          </a:p>
        </p:txBody>
      </p:sp>
      <p:grpSp>
        <p:nvGrpSpPr>
          <p:cNvPr id="416" name="Google Shape;416;g3dac43804a4_0_5"/>
          <p:cNvGrpSpPr/>
          <p:nvPr/>
        </p:nvGrpSpPr>
        <p:grpSpPr>
          <a:xfrm>
            <a:off x="2381252" y="4436800"/>
            <a:ext cx="5792055" cy="1878034"/>
            <a:chOff x="2381242" y="4672350"/>
            <a:chExt cx="6191400" cy="1628400"/>
          </a:xfrm>
        </p:grpSpPr>
        <p:sp>
          <p:nvSpPr>
            <p:cNvPr id="417" name="Google Shape;417;g3dac43804a4_0_5"/>
            <p:cNvSpPr/>
            <p:nvPr/>
          </p:nvSpPr>
          <p:spPr>
            <a:xfrm>
              <a:off x="2381242" y="4672350"/>
              <a:ext cx="6191400" cy="1628400"/>
            </a:xfrm>
            <a:prstGeom prst="roundRect">
              <a:avLst>
                <a:gd fmla="val 10000" name="adj"/>
              </a:avLst>
            </a:prstGeom>
            <a:solidFill>
              <a:srgbClr val="002060">
                <a:alpha val="5098"/>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3dac43804a4_0_5"/>
            <p:cNvSpPr txBox="1"/>
            <p:nvPr/>
          </p:nvSpPr>
          <p:spPr>
            <a:xfrm>
              <a:off x="2571750" y="4762500"/>
              <a:ext cx="5810400" cy="142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E293B"/>
                  </a:solidFill>
                  <a:latin typeface="Quattrocento Sans"/>
                  <a:ea typeface="Quattrocento Sans"/>
                  <a:cs typeface="Quattrocento Sans"/>
                  <a:sym typeface="Quattrocento Sans"/>
                </a:rPr>
                <a:t>La población inscrita de las tres comunas asciende a </a:t>
              </a:r>
              <a:r>
                <a:rPr b="1" i="0" lang="es-ES" sz="1500" u="none" cap="none" strike="noStrike">
                  <a:solidFill>
                    <a:srgbClr val="002060"/>
                  </a:solidFill>
                  <a:latin typeface="Quattrocento Sans"/>
                  <a:ea typeface="Quattrocento Sans"/>
                  <a:cs typeface="Quattrocento Sans"/>
                  <a:sym typeface="Quattrocento Sans"/>
                </a:rPr>
                <a:t>346.312 personas</a:t>
              </a:r>
              <a:r>
                <a:rPr b="0" i="0" lang="es-ES" sz="1500" u="none" cap="none" strike="noStrike">
                  <a:solidFill>
                    <a:srgbClr val="1E293B"/>
                  </a:solidFill>
                  <a:latin typeface="Quattrocento Sans"/>
                  <a:ea typeface="Quattrocento Sans"/>
                  <a:cs typeface="Quattrocento Sans"/>
                  <a:sym typeface="Quattrocento Sans"/>
                </a:rPr>
                <a:t>.</a:t>
              </a:r>
              <a:endParaRPr b="0" i="0" sz="15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0" i="0" lang="es-ES" sz="1500" u="none" cap="none" strike="noStrike">
                  <a:solidFill>
                    <a:srgbClr val="1E293B"/>
                  </a:solidFill>
                  <a:latin typeface="Quattrocento Sans"/>
                  <a:ea typeface="Quattrocento Sans"/>
                  <a:cs typeface="Quattrocento Sans"/>
                  <a:sym typeface="Quattrocento Sans"/>
                </a:rPr>
                <a:t>La Pintana representa el mayor volumen demográfico del sector con un </a:t>
              </a:r>
              <a:r>
                <a:rPr b="1" i="0" lang="es-ES" sz="1500" u="none" cap="none" strike="noStrike">
                  <a:solidFill>
                    <a:srgbClr val="002060"/>
                  </a:solidFill>
                  <a:latin typeface="Quattrocento Sans"/>
                  <a:ea typeface="Quattrocento Sans"/>
                  <a:cs typeface="Quattrocento Sans"/>
                  <a:sym typeface="Quattrocento Sans"/>
                </a:rPr>
                <a:t>42,9% del total inscrito</a:t>
              </a:r>
              <a:r>
                <a:rPr b="0" i="0" lang="es-ES" sz="1500" u="none" cap="none" strike="noStrike">
                  <a:solidFill>
                    <a:srgbClr val="1E293B"/>
                  </a:solidFill>
                  <a:latin typeface="Quattrocento Sans"/>
                  <a:ea typeface="Quattrocento Sans"/>
                  <a:cs typeface="Quattrocento Sans"/>
                  <a:sym typeface="Quattrocento Sans"/>
                </a:rPr>
                <a:t>.</a:t>
              </a:r>
              <a:endParaRPr b="0" i="0" sz="15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300"/>
                <a:buFont typeface="Arial"/>
                <a:buNone/>
              </a:pPr>
              <a:r>
                <a:rPr b="0" i="0" lang="es-ES" sz="1300" u="none" cap="none" strike="noStrike">
                  <a:solidFill>
                    <a:srgbClr val="1E293B"/>
                  </a:solidFill>
                  <a:latin typeface="Quattrocento Sans"/>
                  <a:ea typeface="Quattrocento Sans"/>
                  <a:cs typeface="Quattrocento Sans"/>
                  <a:sym typeface="Quattrocento Sans"/>
                </a:rPr>
                <a:t>Fuente: Informe de Producción establecimientos de salud SSMSO 2024-2025</a:t>
              </a:r>
              <a:endParaRPr b="0" i="0" sz="1300" u="none" cap="none" strike="noStrike">
                <a:solidFill>
                  <a:srgbClr val="1E293B"/>
                </a:solidFill>
                <a:latin typeface="Quattrocento Sans"/>
                <a:ea typeface="Quattrocento Sans"/>
                <a:cs typeface="Quattrocento Sans"/>
                <a:sym typeface="Quattrocento Sans"/>
              </a:endParaRPr>
            </a:p>
          </p:txBody>
        </p:sp>
      </p:grpSp>
      <p:cxnSp>
        <p:nvCxnSpPr>
          <p:cNvPr id="419" name="Google Shape;419;g3dac43804a4_0_5"/>
          <p:cNvCxnSpPr/>
          <p:nvPr/>
        </p:nvCxnSpPr>
        <p:spPr>
          <a:xfrm>
            <a:off x="2381250" y="3610238"/>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420" name="Google Shape;420;g3dac43804a4_0_5"/>
          <p:cNvSpPr txBox="1"/>
          <p:nvPr/>
        </p:nvSpPr>
        <p:spPr>
          <a:xfrm>
            <a:off x="2474775" y="3610250"/>
            <a:ext cx="20955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TOTAL</a:t>
            </a:r>
            <a:endParaRPr b="1" i="0" sz="1500" u="none" cap="none" strike="noStrike">
              <a:solidFill>
                <a:srgbClr val="1E3A8A"/>
              </a:solidFill>
              <a:latin typeface="Quattrocento Sans"/>
              <a:ea typeface="Quattrocento Sans"/>
              <a:cs typeface="Quattrocento Sans"/>
              <a:sym typeface="Quattrocento Sans"/>
            </a:endParaRPr>
          </a:p>
        </p:txBody>
      </p:sp>
      <p:sp>
        <p:nvSpPr>
          <p:cNvPr id="421" name="Google Shape;421;g3dac43804a4_0_5"/>
          <p:cNvSpPr txBox="1"/>
          <p:nvPr/>
        </p:nvSpPr>
        <p:spPr>
          <a:xfrm>
            <a:off x="4603725" y="363360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83.054 | 24%</a:t>
            </a:r>
            <a:endParaRPr b="1" i="0" sz="1500" u="none" cap="none" strike="noStrike">
              <a:solidFill>
                <a:srgbClr val="1E3A8A"/>
              </a:solidFill>
              <a:latin typeface="Quattrocento Sans"/>
              <a:ea typeface="Quattrocento Sans"/>
              <a:cs typeface="Quattrocento Sans"/>
              <a:sym typeface="Quattrocento Sans"/>
            </a:endParaRPr>
          </a:p>
        </p:txBody>
      </p:sp>
      <p:sp>
        <p:nvSpPr>
          <p:cNvPr id="422" name="Google Shape;422;g3dac43804a4_0_5"/>
          <p:cNvSpPr txBox="1"/>
          <p:nvPr/>
        </p:nvSpPr>
        <p:spPr>
          <a:xfrm>
            <a:off x="6333400" y="364295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194.827 | 56,3%</a:t>
            </a:r>
            <a:endParaRPr b="1" i="0" sz="1500" u="none" cap="none" strike="noStrike">
              <a:solidFill>
                <a:srgbClr val="1E3A8A"/>
              </a:solidFill>
              <a:latin typeface="Quattrocento Sans"/>
              <a:ea typeface="Quattrocento Sans"/>
              <a:cs typeface="Quattrocento Sans"/>
              <a:sym typeface="Quattrocento Sans"/>
            </a:endParaRPr>
          </a:p>
        </p:txBody>
      </p:sp>
      <p:sp>
        <p:nvSpPr>
          <p:cNvPr id="423" name="Google Shape;423;g3dac43804a4_0_5"/>
          <p:cNvSpPr txBox="1"/>
          <p:nvPr/>
        </p:nvSpPr>
        <p:spPr>
          <a:xfrm>
            <a:off x="8131125" y="3597863"/>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68.431 | 19,8%</a:t>
            </a:r>
            <a:endParaRPr b="1" i="0" sz="1500" u="none" cap="none" strike="noStrike">
              <a:solidFill>
                <a:srgbClr val="1E3A8A"/>
              </a:solidFill>
              <a:latin typeface="Quattrocento Sans"/>
              <a:ea typeface="Quattrocento Sans"/>
              <a:cs typeface="Quattrocento Sans"/>
              <a:sym typeface="Quattrocento Sans"/>
            </a:endParaRPr>
          </a:p>
        </p:txBody>
      </p:sp>
      <p:sp>
        <p:nvSpPr>
          <p:cNvPr id="424" name="Google Shape;424;g3dac43804a4_0_5"/>
          <p:cNvSpPr txBox="1"/>
          <p:nvPr/>
        </p:nvSpPr>
        <p:spPr>
          <a:xfrm>
            <a:off x="9906150" y="3601250"/>
            <a:ext cx="1809600" cy="402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346.312</a:t>
            </a:r>
            <a:endParaRPr b="1" i="0" sz="1500" u="none" cap="none" strike="noStrike">
              <a:solidFill>
                <a:srgbClr val="1E3A8A"/>
              </a:solidFill>
              <a:latin typeface="Quattrocento Sans"/>
              <a:ea typeface="Quattrocento Sans"/>
              <a:cs typeface="Quattrocento Sans"/>
              <a:sym typeface="Quattrocento Sans"/>
            </a:endParaRPr>
          </a:p>
        </p:txBody>
      </p:sp>
      <p:sp>
        <p:nvSpPr>
          <p:cNvPr id="425" name="Google Shape;425;g3dac43804a4_0_5"/>
          <p:cNvSpPr txBox="1"/>
          <p:nvPr/>
        </p:nvSpPr>
        <p:spPr>
          <a:xfrm>
            <a:off x="7231450" y="984575"/>
            <a:ext cx="497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426" name="Google Shape;426;g3dac43804a4_0_5"/>
          <p:cNvSpPr txBox="1"/>
          <p:nvPr/>
        </p:nvSpPr>
        <p:spPr>
          <a:xfrm>
            <a:off x="3006100" y="5734175"/>
            <a:ext cx="7548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13" title="ppt 33.png"/>
          <p:cNvPicPr preferRelativeResize="0"/>
          <p:nvPr/>
        </p:nvPicPr>
        <p:blipFill rotWithShape="1">
          <a:blip r:embed="rId3">
            <a:alphaModFix/>
          </a:blip>
          <a:srcRect b="30" l="0" r="0" t="30"/>
          <a:stretch/>
        </p:blipFill>
        <p:spPr>
          <a:xfrm>
            <a:off x="0" y="0"/>
            <a:ext cx="2029968" cy="6858000"/>
          </a:xfrm>
          <a:prstGeom prst="rect">
            <a:avLst/>
          </a:prstGeom>
          <a:noFill/>
          <a:ln>
            <a:noFill/>
          </a:ln>
        </p:spPr>
      </p:pic>
      <p:pic>
        <p:nvPicPr>
          <p:cNvPr id="432" name="Google Shape;432;p13"/>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433" name="Google Shape;433;p1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434" name="Google Shape;434;p13"/>
          <p:cNvSpPr txBox="1"/>
          <p:nvPr>
            <p:ph type="title"/>
          </p:nvPr>
        </p:nvSpPr>
        <p:spPr>
          <a:xfrm>
            <a:off x="2324850" y="374475"/>
            <a:ext cx="10515600" cy="76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ÍNDICE DE ENVEJECIMIENTO</a:t>
            </a:r>
            <a:endParaRPr b="1" sz="2700">
              <a:solidFill>
                <a:srgbClr val="2F5496"/>
              </a:solidFill>
              <a:latin typeface="Quattrocento Sans"/>
              <a:ea typeface="Quattrocento Sans"/>
              <a:cs typeface="Quattrocento Sans"/>
              <a:sym typeface="Quattrocento Sans"/>
            </a:endParaRPr>
          </a:p>
        </p:txBody>
      </p:sp>
      <p:sp>
        <p:nvSpPr>
          <p:cNvPr id="435" name="Google Shape;435;p13"/>
          <p:cNvSpPr txBox="1"/>
          <p:nvPr/>
        </p:nvSpPr>
        <p:spPr>
          <a:xfrm>
            <a:off x="457200" y="4572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nvGrpSpPr>
          <p:cNvPr id="436" name="Google Shape;436;p13"/>
          <p:cNvGrpSpPr/>
          <p:nvPr/>
        </p:nvGrpSpPr>
        <p:grpSpPr>
          <a:xfrm>
            <a:off x="2145775" y="1633424"/>
            <a:ext cx="9938363" cy="2371719"/>
            <a:chOff x="2299996" y="1807861"/>
            <a:chExt cx="9502211" cy="3637606"/>
          </a:xfrm>
        </p:grpSpPr>
        <p:sp>
          <p:nvSpPr>
            <p:cNvPr id="437" name="Google Shape;437;p13"/>
            <p:cNvSpPr/>
            <p:nvPr/>
          </p:nvSpPr>
          <p:spPr>
            <a:xfrm>
              <a:off x="2330903" y="1879067"/>
              <a:ext cx="9446700" cy="3566400"/>
            </a:xfrm>
            <a:prstGeom prst="roundRect">
              <a:avLst>
                <a:gd fmla="val 3571"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13"/>
            <p:cNvSpPr/>
            <p:nvPr/>
          </p:nvSpPr>
          <p:spPr>
            <a:xfrm>
              <a:off x="2299996" y="1807861"/>
              <a:ext cx="9477600" cy="678600"/>
            </a:xfrm>
            <a:prstGeom prst="roundRect">
              <a:avLst>
                <a:gd fmla="val 25000" name="adj"/>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39" name="Google Shape;439;p13"/>
            <p:cNvCxnSpPr/>
            <p:nvPr/>
          </p:nvCxnSpPr>
          <p:spPr>
            <a:xfrm>
              <a:off x="2381250" y="2476500"/>
              <a:ext cx="9334500" cy="0"/>
            </a:xfrm>
            <a:prstGeom prst="straightConnector1">
              <a:avLst/>
            </a:prstGeom>
            <a:solidFill>
              <a:srgbClr val="FFFFFF"/>
            </a:solidFill>
            <a:ln cap="flat" cmpd="sng" w="16250">
              <a:solidFill>
                <a:srgbClr val="CBD5E1"/>
              </a:solidFill>
              <a:prstDash val="solid"/>
              <a:round/>
              <a:headEnd len="sm" w="sm" type="none"/>
              <a:tailEnd len="sm" w="sm" type="none"/>
            </a:ln>
          </p:spPr>
        </p:cxnSp>
        <p:sp>
          <p:nvSpPr>
            <p:cNvPr id="440" name="Google Shape;440;p13"/>
            <p:cNvSpPr txBox="1"/>
            <p:nvPr/>
          </p:nvSpPr>
          <p:spPr>
            <a:xfrm>
              <a:off x="2354701" y="2523776"/>
              <a:ext cx="27195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002060"/>
                  </a:solidFill>
                  <a:latin typeface="Quattrocento Sans"/>
                  <a:ea typeface="Quattrocento Sans"/>
                  <a:cs typeface="Quattrocento Sans"/>
                  <a:sym typeface="Quattrocento Sans"/>
                </a:rPr>
                <a:t>TOTAL COMUNA</a:t>
              </a:r>
              <a:endParaRPr b="1" i="0" sz="1500" u="none" cap="none" strike="noStrike">
                <a:solidFill>
                  <a:srgbClr val="002060"/>
                </a:solidFill>
                <a:latin typeface="Quattrocento Sans"/>
                <a:ea typeface="Quattrocento Sans"/>
                <a:cs typeface="Quattrocento Sans"/>
                <a:sym typeface="Quattrocento Sans"/>
              </a:endParaRPr>
            </a:p>
          </p:txBody>
        </p:sp>
        <p:sp>
          <p:nvSpPr>
            <p:cNvPr id="441" name="Google Shape;441;p13"/>
            <p:cNvSpPr txBox="1"/>
            <p:nvPr/>
          </p:nvSpPr>
          <p:spPr>
            <a:xfrm>
              <a:off x="2566429" y="3964036"/>
              <a:ext cx="21054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002060"/>
                  </a:solidFill>
                  <a:latin typeface="Quattrocento Sans"/>
                  <a:ea typeface="Quattrocento Sans"/>
                  <a:cs typeface="Quattrocento Sans"/>
                  <a:sym typeface="Quattrocento Sans"/>
                </a:rPr>
                <a:t>MAYORES DE 65 AÑOS</a:t>
              </a:r>
              <a:endParaRPr b="1" i="0" sz="1500" u="none" cap="none" strike="noStrike">
                <a:solidFill>
                  <a:srgbClr val="002060"/>
                </a:solidFill>
                <a:latin typeface="Quattrocento Sans"/>
                <a:ea typeface="Quattrocento Sans"/>
                <a:cs typeface="Quattrocento Sans"/>
                <a:sym typeface="Quattrocento Sans"/>
              </a:endParaRPr>
            </a:p>
          </p:txBody>
        </p:sp>
        <p:cxnSp>
          <p:nvCxnSpPr>
            <p:cNvPr id="442" name="Google Shape;442;p13"/>
            <p:cNvCxnSpPr/>
            <p:nvPr/>
          </p:nvCxnSpPr>
          <p:spPr>
            <a:xfrm>
              <a:off x="2381250" y="3142547"/>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443" name="Google Shape;443;p13"/>
            <p:cNvSpPr txBox="1"/>
            <p:nvPr/>
          </p:nvSpPr>
          <p:spPr>
            <a:xfrm>
              <a:off x="4754835" y="1833606"/>
              <a:ext cx="2105400" cy="642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37"/>
                <a:buFont typeface="Arial"/>
                <a:buNone/>
              </a:pPr>
              <a:r>
                <a:rPr b="1" i="0" lang="es-ES" sz="1537" u="none" cap="none" strike="noStrike">
                  <a:solidFill>
                    <a:srgbClr val="334155"/>
                  </a:solidFill>
                  <a:latin typeface="Quattrocento Sans"/>
                  <a:ea typeface="Quattrocento Sans"/>
                  <a:cs typeface="Quattrocento Sans"/>
                  <a:sym typeface="Quattrocento Sans"/>
                </a:rPr>
                <a:t>LA GRANJA</a:t>
              </a:r>
              <a:endParaRPr b="1" i="0" sz="1537" u="none" cap="none" strike="noStrike">
                <a:solidFill>
                  <a:srgbClr val="334155"/>
                </a:solidFill>
                <a:latin typeface="Quattrocento Sans"/>
                <a:ea typeface="Quattrocento Sans"/>
                <a:cs typeface="Quattrocento Sans"/>
                <a:sym typeface="Quattrocento Sans"/>
              </a:endParaRPr>
            </a:p>
          </p:txBody>
        </p:sp>
        <p:cxnSp>
          <p:nvCxnSpPr>
            <p:cNvPr id="444" name="Google Shape;444;p13"/>
            <p:cNvCxnSpPr/>
            <p:nvPr/>
          </p:nvCxnSpPr>
          <p:spPr>
            <a:xfrm>
              <a:off x="2467707" y="4583551"/>
              <a:ext cx="93345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445" name="Google Shape;445;p13"/>
            <p:cNvSpPr txBox="1"/>
            <p:nvPr/>
          </p:nvSpPr>
          <p:spPr>
            <a:xfrm>
              <a:off x="7128843" y="1833517"/>
              <a:ext cx="2105400" cy="67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37"/>
                <a:buFont typeface="Arial"/>
                <a:buNone/>
              </a:pPr>
              <a:r>
                <a:rPr b="1" i="0" lang="es-ES" sz="1537" u="none" cap="none" strike="noStrike">
                  <a:solidFill>
                    <a:srgbClr val="334155"/>
                  </a:solidFill>
                  <a:latin typeface="Quattrocento Sans"/>
                  <a:ea typeface="Quattrocento Sans"/>
                  <a:cs typeface="Quattrocento Sans"/>
                  <a:sym typeface="Quattrocento Sans"/>
                </a:rPr>
                <a:t>LA PINTANA</a:t>
              </a:r>
              <a:endParaRPr b="1" i="0" sz="1537" u="none" cap="none" strike="noStrike">
                <a:solidFill>
                  <a:srgbClr val="334155"/>
                </a:solidFill>
                <a:latin typeface="Quattrocento Sans"/>
                <a:ea typeface="Quattrocento Sans"/>
                <a:cs typeface="Quattrocento Sans"/>
                <a:sym typeface="Quattrocento Sans"/>
              </a:endParaRPr>
            </a:p>
          </p:txBody>
        </p:sp>
        <p:sp>
          <p:nvSpPr>
            <p:cNvPr id="446" name="Google Shape;446;p13"/>
            <p:cNvSpPr txBox="1"/>
            <p:nvPr/>
          </p:nvSpPr>
          <p:spPr>
            <a:xfrm>
              <a:off x="4820864" y="2489379"/>
              <a:ext cx="2174700" cy="67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112.022</a:t>
              </a:r>
              <a:endParaRPr b="0" i="0" sz="1878" u="none" cap="none" strike="noStrike">
                <a:solidFill>
                  <a:srgbClr val="475569"/>
                </a:solidFill>
                <a:latin typeface="Quattrocento Sans"/>
                <a:ea typeface="Quattrocento Sans"/>
                <a:cs typeface="Quattrocento Sans"/>
                <a:sym typeface="Quattrocento Sans"/>
              </a:endParaRPr>
            </a:p>
          </p:txBody>
        </p:sp>
        <p:sp>
          <p:nvSpPr>
            <p:cNvPr id="447" name="Google Shape;447;p13"/>
            <p:cNvSpPr txBox="1"/>
            <p:nvPr/>
          </p:nvSpPr>
          <p:spPr>
            <a:xfrm>
              <a:off x="9575922" y="1833523"/>
              <a:ext cx="2105400" cy="642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37"/>
                <a:buFont typeface="Arial"/>
                <a:buNone/>
              </a:pPr>
              <a:r>
                <a:rPr b="1" i="0" lang="es-ES" sz="1537" u="none" cap="none" strike="noStrike">
                  <a:solidFill>
                    <a:srgbClr val="334155"/>
                  </a:solidFill>
                  <a:latin typeface="Quattrocento Sans"/>
                  <a:ea typeface="Quattrocento Sans"/>
                  <a:cs typeface="Quattrocento Sans"/>
                  <a:sym typeface="Quattrocento Sans"/>
                </a:rPr>
                <a:t>SAN RAMÓN</a:t>
              </a:r>
              <a:endParaRPr b="1" i="0" sz="1537" u="none" cap="none" strike="noStrike">
                <a:solidFill>
                  <a:srgbClr val="334155"/>
                </a:solidFill>
                <a:latin typeface="Quattrocento Sans"/>
                <a:ea typeface="Quattrocento Sans"/>
                <a:cs typeface="Quattrocento Sans"/>
                <a:sym typeface="Quattrocento Sans"/>
              </a:endParaRPr>
            </a:p>
          </p:txBody>
        </p:sp>
        <p:sp>
          <p:nvSpPr>
            <p:cNvPr id="448" name="Google Shape;448;p13"/>
            <p:cNvSpPr txBox="1"/>
            <p:nvPr/>
          </p:nvSpPr>
          <p:spPr>
            <a:xfrm>
              <a:off x="9541272" y="4423418"/>
              <a:ext cx="2043600" cy="642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49"/>
                <a:buFont typeface="Arial"/>
                <a:buNone/>
              </a:pPr>
              <a:r>
                <a:t/>
              </a:r>
              <a:endParaRPr b="1" i="0" sz="2049" u="none" cap="none" strike="noStrike">
                <a:solidFill>
                  <a:srgbClr val="00206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049"/>
                <a:buFont typeface="Arial"/>
                <a:buNone/>
              </a:pPr>
              <a:r>
                <a:rPr b="1" i="0" lang="es-ES" sz="2049" u="none" cap="none" strike="noStrike">
                  <a:solidFill>
                    <a:srgbClr val="2F5496"/>
                  </a:solidFill>
                  <a:latin typeface="Quattrocento Sans"/>
                  <a:ea typeface="Quattrocento Sans"/>
                  <a:cs typeface="Quattrocento Sans"/>
                  <a:sym typeface="Quattrocento Sans"/>
                </a:rPr>
                <a:t>101,9</a:t>
              </a:r>
              <a:endParaRPr b="1" i="0" sz="2049" u="none" cap="none" strike="noStrike">
                <a:solidFill>
                  <a:srgbClr val="2F5496"/>
                </a:solidFill>
                <a:latin typeface="Quattrocento Sans"/>
                <a:ea typeface="Quattrocento Sans"/>
                <a:cs typeface="Quattrocento Sans"/>
                <a:sym typeface="Quattrocento Sans"/>
              </a:endParaRPr>
            </a:p>
          </p:txBody>
        </p:sp>
      </p:grpSp>
      <p:grpSp>
        <p:nvGrpSpPr>
          <p:cNvPr id="449" name="Google Shape;449;p13"/>
          <p:cNvGrpSpPr/>
          <p:nvPr/>
        </p:nvGrpSpPr>
        <p:grpSpPr>
          <a:xfrm>
            <a:off x="3289750" y="5836000"/>
            <a:ext cx="7688579" cy="666900"/>
            <a:chOff x="2381238" y="5829300"/>
            <a:chExt cx="8894700" cy="666900"/>
          </a:xfrm>
        </p:grpSpPr>
        <p:sp>
          <p:nvSpPr>
            <p:cNvPr id="450" name="Google Shape;450;p13"/>
            <p:cNvSpPr/>
            <p:nvPr/>
          </p:nvSpPr>
          <p:spPr>
            <a:xfrm>
              <a:off x="2381238" y="5829300"/>
              <a:ext cx="8894700" cy="666900"/>
            </a:xfrm>
            <a:prstGeom prst="roundRect">
              <a:avLst>
                <a:gd fmla="val 14285" name="adj"/>
              </a:avLst>
            </a:prstGeom>
            <a:solidFill>
              <a:srgbClr val="002060">
                <a:alpha val="5098"/>
              </a:srgbClr>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13"/>
            <p:cNvSpPr txBox="1"/>
            <p:nvPr/>
          </p:nvSpPr>
          <p:spPr>
            <a:xfrm>
              <a:off x="2821196" y="5829300"/>
              <a:ext cx="8454600" cy="666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Cantidad de personas de 65 años o más por cada cien personas menores de 15 años</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Fuente: Censo 2024</a:t>
              </a:r>
              <a:endParaRPr b="0" i="0" sz="1500" u="none" cap="none" strike="noStrike">
                <a:solidFill>
                  <a:srgbClr val="2F5496"/>
                </a:solidFill>
                <a:latin typeface="Quattrocento Sans"/>
                <a:ea typeface="Quattrocento Sans"/>
                <a:cs typeface="Quattrocento Sans"/>
                <a:sym typeface="Quattrocento Sans"/>
              </a:endParaRPr>
            </a:p>
          </p:txBody>
        </p:sp>
      </p:grpSp>
      <p:sp>
        <p:nvSpPr>
          <p:cNvPr id="452" name="Google Shape;452;p13"/>
          <p:cNvSpPr txBox="1"/>
          <p:nvPr/>
        </p:nvSpPr>
        <p:spPr>
          <a:xfrm>
            <a:off x="7986425" y="457188"/>
            <a:ext cx="3029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latin typeface="Quattrocento Sans"/>
              <a:ea typeface="Quattrocento Sans"/>
              <a:cs typeface="Quattrocento Sans"/>
              <a:sym typeface="Quattrocento Sans"/>
            </a:endParaRPr>
          </a:p>
        </p:txBody>
      </p:sp>
      <p:sp>
        <p:nvSpPr>
          <p:cNvPr id="453" name="Google Shape;453;p13"/>
          <p:cNvSpPr txBox="1"/>
          <p:nvPr/>
        </p:nvSpPr>
        <p:spPr>
          <a:xfrm>
            <a:off x="2078400" y="2661038"/>
            <a:ext cx="2894100" cy="207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002060"/>
                </a:solidFill>
                <a:latin typeface="Quattrocento Sans"/>
                <a:ea typeface="Quattrocento Sans"/>
                <a:cs typeface="Quattrocento Sans"/>
                <a:sym typeface="Quattrocento Sans"/>
              </a:rPr>
              <a:t>MENORES DE 15 AÑOS</a:t>
            </a:r>
            <a:endParaRPr b="1" i="0" sz="1500" u="none" cap="none" strike="noStrike">
              <a:solidFill>
                <a:srgbClr val="002060"/>
              </a:solidFill>
              <a:latin typeface="Quattrocento Sans"/>
              <a:ea typeface="Quattrocento Sans"/>
              <a:cs typeface="Quattrocento Sans"/>
              <a:sym typeface="Quattrocento Sans"/>
            </a:endParaRPr>
          </a:p>
        </p:txBody>
      </p:sp>
      <p:sp>
        <p:nvSpPr>
          <p:cNvPr id="454" name="Google Shape;454;p13"/>
          <p:cNvSpPr txBox="1"/>
          <p:nvPr/>
        </p:nvSpPr>
        <p:spPr>
          <a:xfrm>
            <a:off x="2324850" y="3550400"/>
            <a:ext cx="2550900" cy="274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1" i="0" lang="es-ES" sz="1500" u="none" cap="none" strike="noStrike">
                <a:solidFill>
                  <a:srgbClr val="002060"/>
                </a:solidFill>
                <a:latin typeface="Quattrocento Sans"/>
                <a:ea typeface="Quattrocento Sans"/>
                <a:cs typeface="Quattrocento Sans"/>
                <a:sym typeface="Quattrocento Sans"/>
              </a:rPr>
              <a:t>ÍNDICE DE ENVEJECIMIENTO</a:t>
            </a:r>
            <a:endParaRPr b="1" i="0" sz="1500" u="none" cap="none" strike="noStrike">
              <a:solidFill>
                <a:srgbClr val="002060"/>
              </a:solidFill>
              <a:latin typeface="Quattrocento Sans"/>
              <a:ea typeface="Quattrocento Sans"/>
              <a:cs typeface="Quattrocento Sans"/>
              <a:sym typeface="Quattrocento Sans"/>
            </a:endParaRPr>
          </a:p>
        </p:txBody>
      </p:sp>
      <p:sp>
        <p:nvSpPr>
          <p:cNvPr id="455" name="Google Shape;455;p13"/>
          <p:cNvSpPr txBox="1"/>
          <p:nvPr/>
        </p:nvSpPr>
        <p:spPr>
          <a:xfrm>
            <a:off x="4742800" y="2510598"/>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18.992</a:t>
            </a:r>
            <a:endParaRPr b="0" i="0" sz="1878" u="none" cap="none" strike="noStrike">
              <a:solidFill>
                <a:srgbClr val="475569"/>
              </a:solidFill>
              <a:latin typeface="Quattrocento Sans"/>
              <a:ea typeface="Quattrocento Sans"/>
              <a:cs typeface="Quattrocento Sans"/>
              <a:sym typeface="Quattrocento Sans"/>
            </a:endParaRPr>
          </a:p>
        </p:txBody>
      </p:sp>
      <p:sp>
        <p:nvSpPr>
          <p:cNvPr id="456" name="Google Shape;456;p13"/>
          <p:cNvSpPr txBox="1"/>
          <p:nvPr/>
        </p:nvSpPr>
        <p:spPr>
          <a:xfrm>
            <a:off x="4703100" y="3038198"/>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18.281</a:t>
            </a:r>
            <a:endParaRPr b="0" i="0" sz="1878" u="none" cap="none" strike="noStrike">
              <a:solidFill>
                <a:srgbClr val="475569"/>
              </a:solidFill>
              <a:latin typeface="Quattrocento Sans"/>
              <a:ea typeface="Quattrocento Sans"/>
              <a:cs typeface="Quattrocento Sans"/>
              <a:sym typeface="Quattrocento Sans"/>
            </a:endParaRPr>
          </a:p>
        </p:txBody>
      </p:sp>
      <p:sp>
        <p:nvSpPr>
          <p:cNvPr id="457" name="Google Shape;457;p13"/>
          <p:cNvSpPr txBox="1"/>
          <p:nvPr/>
        </p:nvSpPr>
        <p:spPr>
          <a:xfrm>
            <a:off x="7113438" y="2062648"/>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175.421</a:t>
            </a:r>
            <a:endParaRPr b="0" i="0" sz="1878" u="none" cap="none" strike="noStrike">
              <a:solidFill>
                <a:srgbClr val="475569"/>
              </a:solidFill>
              <a:latin typeface="Quattrocento Sans"/>
              <a:ea typeface="Quattrocento Sans"/>
              <a:cs typeface="Quattrocento Sans"/>
              <a:sym typeface="Quattrocento Sans"/>
            </a:endParaRPr>
          </a:p>
        </p:txBody>
      </p:sp>
      <p:sp>
        <p:nvSpPr>
          <p:cNvPr id="458" name="Google Shape;458;p13"/>
          <p:cNvSpPr txBox="1"/>
          <p:nvPr/>
        </p:nvSpPr>
        <p:spPr>
          <a:xfrm>
            <a:off x="7113450" y="2545561"/>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35.704</a:t>
            </a:r>
            <a:endParaRPr b="0" i="0" sz="1878" u="none" cap="none" strike="noStrike">
              <a:solidFill>
                <a:srgbClr val="475569"/>
              </a:solidFill>
              <a:latin typeface="Quattrocento Sans"/>
              <a:ea typeface="Quattrocento Sans"/>
              <a:cs typeface="Quattrocento Sans"/>
              <a:sym typeface="Quattrocento Sans"/>
            </a:endParaRPr>
          </a:p>
        </p:txBody>
      </p:sp>
      <p:sp>
        <p:nvSpPr>
          <p:cNvPr id="459" name="Google Shape;459;p13"/>
          <p:cNvSpPr txBox="1"/>
          <p:nvPr/>
        </p:nvSpPr>
        <p:spPr>
          <a:xfrm>
            <a:off x="9730225" y="2062636"/>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76.002</a:t>
            </a:r>
            <a:endParaRPr b="0" i="0" sz="1878" u="none" cap="none" strike="noStrike">
              <a:solidFill>
                <a:srgbClr val="475569"/>
              </a:solidFill>
              <a:latin typeface="Quattrocento Sans"/>
              <a:ea typeface="Quattrocento Sans"/>
              <a:cs typeface="Quattrocento Sans"/>
              <a:sym typeface="Quattrocento Sans"/>
            </a:endParaRPr>
          </a:p>
        </p:txBody>
      </p:sp>
      <p:sp>
        <p:nvSpPr>
          <p:cNvPr id="460" name="Google Shape;460;p13"/>
          <p:cNvSpPr txBox="1"/>
          <p:nvPr/>
        </p:nvSpPr>
        <p:spPr>
          <a:xfrm>
            <a:off x="9650825" y="2545548"/>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12.491</a:t>
            </a:r>
            <a:endParaRPr b="0" i="0" sz="1878" u="none" cap="none" strike="noStrike">
              <a:solidFill>
                <a:srgbClr val="475569"/>
              </a:solidFill>
              <a:latin typeface="Quattrocento Sans"/>
              <a:ea typeface="Quattrocento Sans"/>
              <a:cs typeface="Quattrocento Sans"/>
              <a:sym typeface="Quattrocento Sans"/>
            </a:endParaRPr>
          </a:p>
        </p:txBody>
      </p:sp>
      <p:sp>
        <p:nvSpPr>
          <p:cNvPr id="461" name="Google Shape;461;p13"/>
          <p:cNvSpPr txBox="1"/>
          <p:nvPr/>
        </p:nvSpPr>
        <p:spPr>
          <a:xfrm>
            <a:off x="7113450" y="3028461"/>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22.301</a:t>
            </a:r>
            <a:endParaRPr b="0" i="0" sz="1878" u="none" cap="none" strike="noStrike">
              <a:solidFill>
                <a:srgbClr val="475569"/>
              </a:solidFill>
              <a:latin typeface="Quattrocento Sans"/>
              <a:ea typeface="Quattrocento Sans"/>
              <a:cs typeface="Quattrocento Sans"/>
              <a:sym typeface="Quattrocento Sans"/>
            </a:endParaRPr>
          </a:p>
        </p:txBody>
      </p:sp>
      <p:cxnSp>
        <p:nvCxnSpPr>
          <p:cNvPr id="462" name="Google Shape;462;p13"/>
          <p:cNvCxnSpPr/>
          <p:nvPr/>
        </p:nvCxnSpPr>
        <p:spPr>
          <a:xfrm>
            <a:off x="2145758" y="3028486"/>
            <a:ext cx="9762900" cy="0"/>
          </a:xfrm>
          <a:prstGeom prst="straightConnector1">
            <a:avLst/>
          </a:prstGeom>
          <a:solidFill>
            <a:srgbClr val="FFFFFF"/>
          </a:solidFill>
          <a:ln cap="flat" cmpd="sng" w="9525">
            <a:solidFill>
              <a:srgbClr val="F1F5F9"/>
            </a:solidFill>
            <a:prstDash val="solid"/>
            <a:round/>
            <a:headEnd len="sm" w="sm" type="none"/>
            <a:tailEnd len="sm" w="sm" type="none"/>
          </a:ln>
        </p:spPr>
      </p:cxnSp>
      <p:sp>
        <p:nvSpPr>
          <p:cNvPr id="463" name="Google Shape;463;p13"/>
          <p:cNvSpPr txBox="1"/>
          <p:nvPr/>
        </p:nvSpPr>
        <p:spPr>
          <a:xfrm>
            <a:off x="4782450" y="3466398"/>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1" i="0" lang="es-ES" sz="1878" u="none" cap="none" strike="noStrike">
                <a:solidFill>
                  <a:srgbClr val="2F5496"/>
                </a:solidFill>
                <a:latin typeface="Quattrocento Sans"/>
                <a:ea typeface="Quattrocento Sans"/>
                <a:cs typeface="Quattrocento Sans"/>
                <a:sym typeface="Quattrocento Sans"/>
              </a:rPr>
              <a:t>96,3</a:t>
            </a:r>
            <a:endParaRPr b="1" i="0" sz="1878" u="none" cap="none" strike="noStrike">
              <a:solidFill>
                <a:srgbClr val="2F5496"/>
              </a:solidFill>
              <a:latin typeface="Quattrocento Sans"/>
              <a:ea typeface="Quattrocento Sans"/>
              <a:cs typeface="Quattrocento Sans"/>
              <a:sym typeface="Quattrocento Sans"/>
            </a:endParaRPr>
          </a:p>
        </p:txBody>
      </p:sp>
      <p:sp>
        <p:nvSpPr>
          <p:cNvPr id="464" name="Google Shape;464;p13"/>
          <p:cNvSpPr txBox="1"/>
          <p:nvPr/>
        </p:nvSpPr>
        <p:spPr>
          <a:xfrm>
            <a:off x="7113438" y="3466411"/>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1" i="0" lang="es-ES" sz="1878" u="none" cap="none" strike="noStrike">
                <a:solidFill>
                  <a:srgbClr val="2F5496"/>
                </a:solidFill>
                <a:latin typeface="Quattrocento Sans"/>
                <a:ea typeface="Quattrocento Sans"/>
                <a:cs typeface="Quattrocento Sans"/>
                <a:sym typeface="Quattrocento Sans"/>
              </a:rPr>
              <a:t>62,4</a:t>
            </a:r>
            <a:endParaRPr b="1" i="0" sz="1878" u="none" cap="none" strike="noStrike">
              <a:solidFill>
                <a:srgbClr val="2F5496"/>
              </a:solidFill>
              <a:latin typeface="Quattrocento Sans"/>
              <a:ea typeface="Quattrocento Sans"/>
              <a:cs typeface="Quattrocento Sans"/>
              <a:sym typeface="Quattrocento Sans"/>
            </a:endParaRPr>
          </a:p>
        </p:txBody>
      </p:sp>
      <p:sp>
        <p:nvSpPr>
          <p:cNvPr id="465" name="Google Shape;465;p13"/>
          <p:cNvSpPr txBox="1"/>
          <p:nvPr/>
        </p:nvSpPr>
        <p:spPr>
          <a:xfrm>
            <a:off x="9650825" y="3028473"/>
            <a:ext cx="2274600" cy="442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78"/>
              <a:buFont typeface="Arial"/>
              <a:buNone/>
            </a:pPr>
            <a:r>
              <a:rPr b="0" i="0" lang="es-ES" sz="1878" u="none" cap="none" strike="noStrike">
                <a:solidFill>
                  <a:srgbClr val="475569"/>
                </a:solidFill>
                <a:latin typeface="Quattrocento Sans"/>
                <a:ea typeface="Quattrocento Sans"/>
                <a:cs typeface="Quattrocento Sans"/>
                <a:sym typeface="Quattrocento Sans"/>
              </a:rPr>
              <a:t>12.731</a:t>
            </a:r>
            <a:endParaRPr b="0" i="0" sz="1878" u="none" cap="none" strike="noStrike">
              <a:solidFill>
                <a:srgbClr val="475569"/>
              </a:solidFill>
              <a:latin typeface="Quattrocento Sans"/>
              <a:ea typeface="Quattrocento Sans"/>
              <a:cs typeface="Quattrocento Sans"/>
              <a:sym typeface="Quattrocento Sans"/>
            </a:endParaRPr>
          </a:p>
        </p:txBody>
      </p:sp>
      <p:sp>
        <p:nvSpPr>
          <p:cNvPr id="466" name="Google Shape;466;p13"/>
          <p:cNvSpPr txBox="1"/>
          <p:nvPr/>
        </p:nvSpPr>
        <p:spPr>
          <a:xfrm>
            <a:off x="5947000" y="888200"/>
            <a:ext cx="6518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467" name="Google Shape;467;p13"/>
          <p:cNvSpPr/>
          <p:nvPr/>
        </p:nvSpPr>
        <p:spPr>
          <a:xfrm>
            <a:off x="3986200" y="4184550"/>
            <a:ext cx="2102100" cy="12918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Índice de envejecimiento</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76,2%</a:t>
            </a:r>
            <a:endParaRPr b="1" i="0" sz="2800" u="none" cap="none" strike="noStrike">
              <a:solidFill>
                <a:srgbClr val="C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E3A8A"/>
              </a:solidFill>
              <a:latin typeface="Quattrocento Sans"/>
              <a:ea typeface="Quattrocento Sans"/>
              <a:cs typeface="Quattrocento Sans"/>
              <a:sym typeface="Quattrocento Sans"/>
            </a:endParaRPr>
          </a:p>
        </p:txBody>
      </p:sp>
      <p:sp>
        <p:nvSpPr>
          <p:cNvPr id="468" name="Google Shape;468;p13"/>
          <p:cNvSpPr/>
          <p:nvPr/>
        </p:nvSpPr>
        <p:spPr>
          <a:xfrm>
            <a:off x="7739050" y="4140875"/>
            <a:ext cx="2102100" cy="13455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Índice de envejecimiento</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79%</a:t>
            </a:r>
            <a:endParaRPr b="1" i="0" sz="2800" u="none" cap="none" strike="noStrike">
              <a:solidFill>
                <a:srgbClr val="C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1E3A8A"/>
              </a:solidFill>
              <a:latin typeface="Quattrocento Sans"/>
              <a:ea typeface="Quattrocento Sans"/>
              <a:cs typeface="Quattrocento Sans"/>
              <a:sym typeface="Quattrocento Sans"/>
            </a:endParaRPr>
          </a:p>
        </p:txBody>
      </p:sp>
      <p:sp>
        <p:nvSpPr>
          <p:cNvPr id="469" name="Google Shape;469;p13"/>
          <p:cNvSpPr/>
          <p:nvPr/>
        </p:nvSpPr>
        <p:spPr>
          <a:xfrm>
            <a:off x="3986200" y="4167675"/>
            <a:ext cx="2102100" cy="369300"/>
          </a:xfrm>
          <a:prstGeom prst="roundRect">
            <a:avLst>
              <a:gd fmla="val 20000" name="adj"/>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rgbClr val="002060"/>
                </a:solidFill>
                <a:latin typeface="Quattrocento Sans"/>
                <a:ea typeface="Quattrocento Sans"/>
                <a:cs typeface="Quattrocento Sans"/>
                <a:sym typeface="Quattrocento Sans"/>
              </a:rPr>
              <a:t>Región Metropolitana</a:t>
            </a:r>
            <a:endParaRPr b="0" i="0" sz="1600" u="none" cap="none" strike="noStrike">
              <a:solidFill>
                <a:srgbClr val="000000"/>
              </a:solidFill>
              <a:latin typeface="Arial"/>
              <a:ea typeface="Arial"/>
              <a:cs typeface="Arial"/>
              <a:sym typeface="Arial"/>
            </a:endParaRPr>
          </a:p>
        </p:txBody>
      </p:sp>
      <p:sp>
        <p:nvSpPr>
          <p:cNvPr id="470" name="Google Shape;470;p13"/>
          <p:cNvSpPr/>
          <p:nvPr/>
        </p:nvSpPr>
        <p:spPr>
          <a:xfrm>
            <a:off x="7739050" y="4140877"/>
            <a:ext cx="2102100" cy="369300"/>
          </a:xfrm>
          <a:prstGeom prst="roundRect">
            <a:avLst>
              <a:gd fmla="val 20000" name="adj"/>
            </a:avLst>
          </a:prstGeom>
          <a:solidFill>
            <a:srgbClr val="D9E2F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1" i="0" lang="es-ES" sz="1700" u="none" cap="none" strike="noStrike">
                <a:solidFill>
                  <a:srgbClr val="002060"/>
                </a:solidFill>
                <a:latin typeface="Quattrocento Sans"/>
                <a:ea typeface="Quattrocento Sans"/>
                <a:cs typeface="Quattrocento Sans"/>
                <a:sym typeface="Quattrocento Sans"/>
              </a:rPr>
              <a:t>Nivel país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g3e0d0837763_0_0"/>
          <p:cNvPicPr preferRelativeResize="0"/>
          <p:nvPr/>
        </p:nvPicPr>
        <p:blipFill rotWithShape="1">
          <a:blip r:embed="rId3">
            <a:alphaModFix amt="85000"/>
          </a:blip>
          <a:srcRect b="20667" l="0" r="3800" t="5576"/>
          <a:stretch/>
        </p:blipFill>
        <p:spPr>
          <a:xfrm>
            <a:off x="-1078885" y="0"/>
            <a:ext cx="13674969" cy="6858001"/>
          </a:xfrm>
          <a:prstGeom prst="rect">
            <a:avLst/>
          </a:prstGeom>
          <a:noFill/>
          <a:ln>
            <a:noFill/>
          </a:ln>
        </p:spPr>
      </p:pic>
      <p:pic>
        <p:nvPicPr>
          <p:cNvPr id="163" name="Google Shape;163;g3e0d0837763_0_0"/>
          <p:cNvPicPr preferRelativeResize="0"/>
          <p:nvPr/>
        </p:nvPicPr>
        <p:blipFill rotWithShape="1">
          <a:blip r:embed="rId4">
            <a:alphaModFix amt="70000"/>
          </a:blip>
          <a:srcRect b="0" l="0" r="0" t="0"/>
          <a:stretch/>
        </p:blipFill>
        <p:spPr>
          <a:xfrm>
            <a:off x="937000" y="1127225"/>
            <a:ext cx="9330075" cy="5528275"/>
          </a:xfrm>
          <a:prstGeom prst="rect">
            <a:avLst/>
          </a:prstGeom>
          <a:noFill/>
          <a:ln>
            <a:noFill/>
          </a:ln>
        </p:spPr>
      </p:pic>
      <p:pic>
        <p:nvPicPr>
          <p:cNvPr id="164" name="Google Shape;164;g3e0d0837763_0_0"/>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pic>
        <p:nvPicPr>
          <p:cNvPr id="165" name="Google Shape;165;g3e0d0837763_0_0" title="WhatsApp Image 2026-05-07 at 14.58.22 (1).jpeg"/>
          <p:cNvPicPr preferRelativeResize="0"/>
          <p:nvPr/>
        </p:nvPicPr>
        <p:blipFill rotWithShape="1">
          <a:blip r:embed="rId6">
            <a:alphaModFix/>
          </a:blip>
          <a:srcRect b="8257" l="0" r="0" t="14139"/>
          <a:stretch/>
        </p:blipFill>
        <p:spPr>
          <a:xfrm>
            <a:off x="1055950" y="1247550"/>
            <a:ext cx="9084776" cy="5287626"/>
          </a:xfrm>
          <a:prstGeom prst="rect">
            <a:avLst/>
          </a:prstGeom>
          <a:noFill/>
          <a:ln>
            <a:noFill/>
          </a:ln>
        </p:spPr>
      </p:pic>
      <p:sp>
        <p:nvSpPr>
          <p:cNvPr id="166" name="Google Shape;166;g3e0d0837763_0_0"/>
          <p:cNvSpPr txBox="1"/>
          <p:nvPr/>
        </p:nvSpPr>
        <p:spPr>
          <a:xfrm>
            <a:off x="5861800" y="2506200"/>
            <a:ext cx="604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4" name="Shape 474"/>
        <p:cNvGrpSpPr/>
        <p:nvPr/>
      </p:nvGrpSpPr>
      <p:grpSpPr>
        <a:xfrm>
          <a:off x="0" y="0"/>
          <a:ext cx="0" cy="0"/>
          <a:chOff x="0" y="0"/>
          <a:chExt cx="0" cy="0"/>
        </a:xfrm>
      </p:grpSpPr>
      <p:pic>
        <p:nvPicPr>
          <p:cNvPr id="475" name="Google Shape;475;p15" title="99.jpg"/>
          <p:cNvPicPr preferRelativeResize="0"/>
          <p:nvPr/>
        </p:nvPicPr>
        <p:blipFill rotWithShape="1">
          <a:blip r:embed="rId4">
            <a:alphaModFix/>
          </a:blip>
          <a:srcRect b="30" l="0" r="0" t="30"/>
          <a:stretch/>
        </p:blipFill>
        <p:spPr>
          <a:xfrm>
            <a:off x="-22348" y="0"/>
            <a:ext cx="2029969" cy="6858000"/>
          </a:xfrm>
          <a:prstGeom prst="rect">
            <a:avLst/>
          </a:prstGeom>
          <a:noFill/>
          <a:ln>
            <a:noFill/>
          </a:ln>
        </p:spPr>
      </p:pic>
      <p:pic>
        <p:nvPicPr>
          <p:cNvPr id="476" name="Google Shape;476;p15"/>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477" name="Google Shape;477;p15"/>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478" name="Google Shape;478;p15"/>
          <p:cNvSpPr txBox="1"/>
          <p:nvPr>
            <p:ph type="title"/>
          </p:nvPr>
        </p:nvSpPr>
        <p:spPr>
          <a:xfrm>
            <a:off x="2331866" y="367900"/>
            <a:ext cx="8572500" cy="7620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POBREZA MULTIDIMENSIONAL </a:t>
            </a:r>
            <a:endParaRPr b="1" sz="2985">
              <a:solidFill>
                <a:srgbClr val="2F5496"/>
              </a:solidFill>
              <a:latin typeface="Quattrocento Sans"/>
              <a:ea typeface="Quattrocento Sans"/>
              <a:cs typeface="Quattrocento Sans"/>
              <a:sym typeface="Quattrocento Sans"/>
            </a:endParaRPr>
          </a:p>
        </p:txBody>
      </p:sp>
      <p:grpSp>
        <p:nvGrpSpPr>
          <p:cNvPr id="479" name="Google Shape;479;p15"/>
          <p:cNvGrpSpPr/>
          <p:nvPr/>
        </p:nvGrpSpPr>
        <p:grpSpPr>
          <a:xfrm>
            <a:off x="2402700" y="1825628"/>
            <a:ext cx="9144000" cy="2771146"/>
            <a:chOff x="2381250" y="1905000"/>
            <a:chExt cx="9144000" cy="4000500"/>
          </a:xfrm>
        </p:grpSpPr>
        <p:sp>
          <p:nvSpPr>
            <p:cNvPr id="480" name="Google Shape;480;p15"/>
            <p:cNvSpPr/>
            <p:nvPr/>
          </p:nvSpPr>
          <p:spPr>
            <a:xfrm>
              <a:off x="2381250" y="1905000"/>
              <a:ext cx="2857500" cy="40005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15"/>
            <p:cNvSpPr/>
            <p:nvPr/>
          </p:nvSpPr>
          <p:spPr>
            <a:xfrm>
              <a:off x="5524500" y="1905000"/>
              <a:ext cx="2857500" cy="40005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15"/>
            <p:cNvSpPr/>
            <p:nvPr/>
          </p:nvSpPr>
          <p:spPr>
            <a:xfrm>
              <a:off x="8667750" y="1905000"/>
              <a:ext cx="2857500" cy="40005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15"/>
            <p:cNvSpPr/>
            <p:nvPr/>
          </p:nvSpPr>
          <p:spPr>
            <a:xfrm>
              <a:off x="2381250" y="1905000"/>
              <a:ext cx="2857500" cy="762000"/>
            </a:xfrm>
            <a:prstGeom prst="roundRect">
              <a:avLst>
                <a:gd fmla="val 20000" name="adj"/>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15"/>
            <p:cNvSpPr/>
            <p:nvPr/>
          </p:nvSpPr>
          <p:spPr>
            <a:xfrm>
              <a:off x="2381250" y="2286000"/>
              <a:ext cx="2857500" cy="381000"/>
            </a:xfrm>
            <a:prstGeom prst="rect">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15"/>
            <p:cNvSpPr/>
            <p:nvPr/>
          </p:nvSpPr>
          <p:spPr>
            <a:xfrm>
              <a:off x="5524500" y="1905000"/>
              <a:ext cx="2857500" cy="762000"/>
            </a:xfrm>
            <a:prstGeom prst="roundRect">
              <a:avLst>
                <a:gd fmla="val 20000" name="adj"/>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15"/>
            <p:cNvSpPr/>
            <p:nvPr/>
          </p:nvSpPr>
          <p:spPr>
            <a:xfrm>
              <a:off x="5524500" y="2286000"/>
              <a:ext cx="2857500" cy="381000"/>
            </a:xfrm>
            <a:prstGeom prst="rect">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15"/>
            <p:cNvSpPr/>
            <p:nvPr/>
          </p:nvSpPr>
          <p:spPr>
            <a:xfrm>
              <a:off x="8667750" y="1905000"/>
              <a:ext cx="2857500" cy="762000"/>
            </a:xfrm>
            <a:prstGeom prst="roundRect">
              <a:avLst>
                <a:gd fmla="val 20000" name="adj"/>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15"/>
            <p:cNvSpPr/>
            <p:nvPr/>
          </p:nvSpPr>
          <p:spPr>
            <a:xfrm>
              <a:off x="8667750" y="2286000"/>
              <a:ext cx="2857500" cy="381000"/>
            </a:xfrm>
            <a:prstGeom prst="rect">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15"/>
            <p:cNvSpPr txBox="1"/>
            <p:nvPr/>
          </p:nvSpPr>
          <p:spPr>
            <a:xfrm>
              <a:off x="2381250" y="1905000"/>
              <a:ext cx="2857500" cy="76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2F5496"/>
                  </a:solidFill>
                  <a:latin typeface="Quattrocento Sans"/>
                  <a:ea typeface="Quattrocento Sans"/>
                  <a:cs typeface="Quattrocento Sans"/>
                  <a:sym typeface="Quattrocento Sans"/>
                </a:rPr>
                <a:t>La Granja</a:t>
              </a:r>
              <a:endParaRPr b="1" i="0" sz="2000" u="none" cap="none" strike="noStrike">
                <a:solidFill>
                  <a:srgbClr val="2F5496"/>
                </a:solidFill>
                <a:latin typeface="Quattrocento Sans"/>
                <a:ea typeface="Quattrocento Sans"/>
                <a:cs typeface="Quattrocento Sans"/>
                <a:sym typeface="Quattrocento Sans"/>
              </a:endParaRPr>
            </a:p>
          </p:txBody>
        </p:sp>
        <p:sp>
          <p:nvSpPr>
            <p:cNvPr id="490" name="Google Shape;490;p15"/>
            <p:cNvSpPr txBox="1"/>
            <p:nvPr/>
          </p:nvSpPr>
          <p:spPr>
            <a:xfrm>
              <a:off x="5524500" y="1905000"/>
              <a:ext cx="2857500" cy="76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2F5496"/>
                  </a:solidFill>
                  <a:latin typeface="Quattrocento Sans"/>
                  <a:ea typeface="Quattrocento Sans"/>
                  <a:cs typeface="Quattrocento Sans"/>
                  <a:sym typeface="Quattrocento Sans"/>
                </a:rPr>
                <a:t>La Pintana</a:t>
              </a:r>
              <a:endParaRPr b="1" i="0" sz="2000" u="none" cap="none" strike="noStrike">
                <a:solidFill>
                  <a:srgbClr val="2F5496"/>
                </a:solidFill>
                <a:latin typeface="Quattrocento Sans"/>
                <a:ea typeface="Quattrocento Sans"/>
                <a:cs typeface="Quattrocento Sans"/>
                <a:sym typeface="Quattrocento Sans"/>
              </a:endParaRPr>
            </a:p>
          </p:txBody>
        </p:sp>
        <p:sp>
          <p:nvSpPr>
            <p:cNvPr id="491" name="Google Shape;491;p15"/>
            <p:cNvSpPr txBox="1"/>
            <p:nvPr/>
          </p:nvSpPr>
          <p:spPr>
            <a:xfrm>
              <a:off x="8667750" y="1905000"/>
              <a:ext cx="2857500" cy="762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2F5496"/>
                  </a:solidFill>
                  <a:latin typeface="Quattrocento Sans"/>
                  <a:ea typeface="Quattrocento Sans"/>
                  <a:cs typeface="Quattrocento Sans"/>
                  <a:sym typeface="Quattrocento Sans"/>
                </a:rPr>
                <a:t>San Ramón</a:t>
              </a:r>
              <a:endParaRPr b="1" i="0" sz="2000" u="none" cap="none" strike="noStrike">
                <a:solidFill>
                  <a:srgbClr val="2F5496"/>
                </a:solidFill>
                <a:latin typeface="Quattrocento Sans"/>
                <a:ea typeface="Quattrocento Sans"/>
                <a:cs typeface="Quattrocento Sans"/>
                <a:sym typeface="Quattrocento Sans"/>
              </a:endParaRPr>
            </a:p>
          </p:txBody>
        </p:sp>
        <p:sp>
          <p:nvSpPr>
            <p:cNvPr id="492" name="Google Shape;492;p15"/>
            <p:cNvSpPr txBox="1"/>
            <p:nvPr/>
          </p:nvSpPr>
          <p:spPr>
            <a:xfrm>
              <a:off x="2517075" y="2667013"/>
              <a:ext cx="2476500" cy="2857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1500"/>
                </a:spcBef>
                <a:spcAft>
                  <a:spcPts val="0"/>
                </a:spcAft>
                <a:buClr>
                  <a:schemeClr val="dk1"/>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N°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rgbClr val="1E293B"/>
                  </a:solidFill>
                  <a:latin typeface="Quattrocento Sans"/>
                  <a:ea typeface="Quattrocento Sans"/>
                  <a:cs typeface="Quattrocento Sans"/>
                  <a:sym typeface="Quattrocento Sans"/>
                </a:rPr>
                <a:t>35.450</a:t>
              </a:r>
              <a:endParaRPr b="1" i="0" sz="24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1500"/>
                </a:spcBef>
                <a:spcAft>
                  <a:spcPts val="0"/>
                </a:spcAft>
                <a:buClr>
                  <a:schemeClr val="dk1"/>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Porcentaje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29,8%</a:t>
              </a:r>
              <a:endParaRPr b="1" i="0" sz="2800" u="none" cap="none" strike="noStrike">
                <a:solidFill>
                  <a:srgbClr val="C00000"/>
                </a:solidFill>
                <a:latin typeface="Quattrocento Sans"/>
                <a:ea typeface="Quattrocento Sans"/>
                <a:cs typeface="Quattrocento Sans"/>
                <a:sym typeface="Quattrocento Sans"/>
              </a:endParaRPr>
            </a:p>
          </p:txBody>
        </p:sp>
        <p:sp>
          <p:nvSpPr>
            <p:cNvPr id="493" name="Google Shape;493;p15"/>
            <p:cNvSpPr txBox="1"/>
            <p:nvPr/>
          </p:nvSpPr>
          <p:spPr>
            <a:xfrm>
              <a:off x="5715000" y="2928418"/>
              <a:ext cx="2476500" cy="2857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N°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rgbClr val="1E293B"/>
                  </a:solidFill>
                  <a:latin typeface="Quattrocento Sans"/>
                  <a:ea typeface="Quattrocento Sans"/>
                  <a:cs typeface="Quattrocento Sans"/>
                  <a:sym typeface="Quattrocento Sans"/>
                </a:rPr>
                <a:t>69.607</a:t>
              </a:r>
              <a:endParaRPr b="1" i="0" sz="24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150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Porcentaje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36,9%</a:t>
              </a:r>
              <a:endParaRPr b="1" i="0" sz="2800" u="none" cap="none" strike="noStrike">
                <a:solidFill>
                  <a:srgbClr val="C00000"/>
                </a:solidFill>
                <a:latin typeface="Quattrocento Sans"/>
                <a:ea typeface="Quattrocento Sans"/>
                <a:cs typeface="Quattrocento Sans"/>
                <a:sym typeface="Quattrocento Sans"/>
              </a:endParaRPr>
            </a:p>
          </p:txBody>
        </p:sp>
        <p:sp>
          <p:nvSpPr>
            <p:cNvPr id="494" name="Google Shape;494;p15"/>
            <p:cNvSpPr txBox="1"/>
            <p:nvPr/>
          </p:nvSpPr>
          <p:spPr>
            <a:xfrm>
              <a:off x="8858250" y="2667013"/>
              <a:ext cx="2476500" cy="2857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1500"/>
                </a:spcBef>
                <a:spcAft>
                  <a:spcPts val="0"/>
                </a:spcAft>
                <a:buClr>
                  <a:schemeClr val="dk1"/>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N°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rgbClr val="1E293B"/>
                  </a:solidFill>
                  <a:latin typeface="Quattrocento Sans"/>
                  <a:ea typeface="Quattrocento Sans"/>
                  <a:cs typeface="Quattrocento Sans"/>
                  <a:sym typeface="Quattrocento Sans"/>
                </a:rPr>
                <a:t>25.327</a:t>
              </a:r>
              <a:endParaRPr b="1" i="0" sz="2400" u="none" cap="none" strike="noStrike">
                <a:solidFill>
                  <a:srgbClr val="1E293B"/>
                </a:solidFill>
                <a:latin typeface="Quattrocento Sans"/>
                <a:ea typeface="Quattrocento Sans"/>
                <a:cs typeface="Quattrocento Sans"/>
                <a:sym typeface="Quattrocento Sans"/>
              </a:endParaRPr>
            </a:p>
            <a:p>
              <a:pPr indent="0" lvl="0" marL="0" marR="0" rtl="0" algn="l">
                <a:lnSpc>
                  <a:spcPct val="100000"/>
                </a:lnSpc>
                <a:spcBef>
                  <a:spcPts val="1500"/>
                </a:spcBef>
                <a:spcAft>
                  <a:spcPts val="0"/>
                </a:spcAft>
                <a:buClr>
                  <a:schemeClr val="dk1"/>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Porcentaje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30,4%</a:t>
              </a:r>
              <a:endParaRPr b="1" i="0" sz="2800" u="none" cap="none" strike="noStrike">
                <a:solidFill>
                  <a:srgbClr val="C00000"/>
                </a:solidFill>
                <a:latin typeface="Quattrocento Sans"/>
                <a:ea typeface="Quattrocento Sans"/>
                <a:cs typeface="Quattrocento Sans"/>
                <a:sym typeface="Quattrocento Sans"/>
              </a:endParaRPr>
            </a:p>
          </p:txBody>
        </p:sp>
      </p:grpSp>
      <p:sp>
        <p:nvSpPr>
          <p:cNvPr id="495" name="Google Shape;495;p15"/>
          <p:cNvSpPr/>
          <p:nvPr/>
        </p:nvSpPr>
        <p:spPr>
          <a:xfrm>
            <a:off x="3746300" y="4789851"/>
            <a:ext cx="2256300" cy="18558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Porcentaje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rPr b="1" i="0" lang="es-ES" sz="2800" u="none" cap="none" strike="noStrike">
                <a:solidFill>
                  <a:srgbClr val="C00000"/>
                </a:solidFill>
                <a:latin typeface="Quattrocento Sans"/>
                <a:ea typeface="Quattrocento Sans"/>
                <a:cs typeface="Quattrocento Sans"/>
                <a:sym typeface="Quattrocento Sans"/>
              </a:rPr>
              <a:t>19,7%</a:t>
            </a:r>
            <a:endParaRPr b="0" i="0" sz="1400" u="none" cap="none" strike="noStrike">
              <a:solidFill>
                <a:srgbClr val="000000"/>
              </a:solidFill>
              <a:latin typeface="Arial"/>
              <a:ea typeface="Arial"/>
              <a:cs typeface="Arial"/>
              <a:sym typeface="Arial"/>
            </a:endParaRPr>
          </a:p>
        </p:txBody>
      </p:sp>
      <p:sp>
        <p:nvSpPr>
          <p:cNvPr id="496" name="Google Shape;496;p15"/>
          <p:cNvSpPr/>
          <p:nvPr/>
        </p:nvSpPr>
        <p:spPr>
          <a:xfrm>
            <a:off x="7574175" y="4789851"/>
            <a:ext cx="2256300" cy="1855800"/>
          </a:xfrm>
          <a:prstGeom prst="roundRect">
            <a:avLst>
              <a:gd fmla="val 5333"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Porcentaje de Personas en Situación de Pobreza Multidimensional</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rPr b="1" i="0" lang="es-ES" sz="2800" u="none" cap="none" strike="noStrike">
                <a:solidFill>
                  <a:srgbClr val="C00000"/>
                </a:solidFill>
                <a:latin typeface="Quattrocento Sans"/>
                <a:ea typeface="Quattrocento Sans"/>
                <a:cs typeface="Quattrocento Sans"/>
                <a:sym typeface="Quattrocento Sans"/>
              </a:rPr>
              <a:t>17,7%</a:t>
            </a:r>
            <a:endParaRPr b="0" i="0" sz="1400" u="none" cap="none" strike="noStrike">
              <a:solidFill>
                <a:srgbClr val="000000"/>
              </a:solidFill>
              <a:latin typeface="Arial"/>
              <a:ea typeface="Arial"/>
              <a:cs typeface="Arial"/>
              <a:sym typeface="Arial"/>
            </a:endParaRPr>
          </a:p>
        </p:txBody>
      </p:sp>
      <p:sp>
        <p:nvSpPr>
          <p:cNvPr id="497" name="Google Shape;497;p15"/>
          <p:cNvSpPr/>
          <p:nvPr/>
        </p:nvSpPr>
        <p:spPr>
          <a:xfrm>
            <a:off x="3746300" y="4789850"/>
            <a:ext cx="2256300" cy="503700"/>
          </a:xfrm>
          <a:prstGeom prst="roundRect">
            <a:avLst>
              <a:gd fmla="val 20000" name="adj"/>
            </a:avLst>
          </a:prstGeom>
          <a:solidFill>
            <a:srgbClr val="D9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s-ES" sz="1800" u="none" cap="none" strike="noStrike">
                <a:solidFill>
                  <a:srgbClr val="2F5496"/>
                </a:solidFill>
                <a:latin typeface="Quattrocento Sans"/>
                <a:ea typeface="Quattrocento Sans"/>
                <a:cs typeface="Quattrocento Sans"/>
                <a:sym typeface="Quattrocento Sans"/>
              </a:rPr>
              <a:t>Región Metropolitana</a:t>
            </a:r>
            <a:endParaRPr b="0" i="0" sz="1700" u="none" cap="none" strike="noStrike">
              <a:solidFill>
                <a:srgbClr val="2F5496"/>
              </a:solidFill>
              <a:latin typeface="Arial"/>
              <a:ea typeface="Arial"/>
              <a:cs typeface="Arial"/>
              <a:sym typeface="Arial"/>
            </a:endParaRPr>
          </a:p>
        </p:txBody>
      </p:sp>
      <p:sp>
        <p:nvSpPr>
          <p:cNvPr id="498" name="Google Shape;498;p15"/>
          <p:cNvSpPr/>
          <p:nvPr/>
        </p:nvSpPr>
        <p:spPr>
          <a:xfrm>
            <a:off x="7574175" y="4789850"/>
            <a:ext cx="2256300" cy="503700"/>
          </a:xfrm>
          <a:prstGeom prst="roundRect">
            <a:avLst>
              <a:gd fmla="val 20000" name="adj"/>
            </a:avLst>
          </a:prstGeom>
          <a:solidFill>
            <a:srgbClr val="D9E2F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s-ES" sz="1800" u="none" cap="none" strike="noStrike">
                <a:solidFill>
                  <a:srgbClr val="2F5496"/>
                </a:solidFill>
                <a:latin typeface="Quattrocento Sans"/>
                <a:ea typeface="Quattrocento Sans"/>
                <a:cs typeface="Quattrocento Sans"/>
                <a:sym typeface="Quattrocento Sans"/>
              </a:rPr>
              <a:t>Nivel Nacional</a:t>
            </a:r>
            <a:endParaRPr b="0" i="0" sz="1400" u="none" cap="none" strike="noStrike">
              <a:solidFill>
                <a:srgbClr val="2F5496"/>
              </a:solidFill>
              <a:latin typeface="Arial"/>
              <a:ea typeface="Arial"/>
              <a:cs typeface="Arial"/>
              <a:sym typeface="Arial"/>
            </a:endParaRPr>
          </a:p>
        </p:txBody>
      </p:sp>
      <p:sp>
        <p:nvSpPr>
          <p:cNvPr id="499" name="Google Shape;499;p15"/>
          <p:cNvSpPr txBox="1"/>
          <p:nvPr/>
        </p:nvSpPr>
        <p:spPr>
          <a:xfrm>
            <a:off x="9939300" y="5663825"/>
            <a:ext cx="21372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750"/>
              </a:spcBef>
              <a:spcAft>
                <a:spcPts val="0"/>
              </a:spcAft>
              <a:buClr>
                <a:srgbClr val="000000"/>
              </a:buClr>
              <a:buSzPts val="1300"/>
              <a:buFont typeface="Arial"/>
              <a:buNone/>
            </a:pPr>
            <a:r>
              <a:rPr b="0" i="0" lang="es-ES" sz="1300" u="none" cap="none" strike="noStrike">
                <a:solidFill>
                  <a:srgbClr val="2F5496"/>
                </a:solidFill>
                <a:latin typeface="Quattrocento Sans"/>
                <a:ea typeface="Quattrocento Sans"/>
                <a:cs typeface="Quattrocento Sans"/>
                <a:sym typeface="Quattrocento Sans"/>
              </a:rPr>
              <a:t>Fuente:  Elaboración del Ministerio de Desarrollo Social y Familia, con base en Encuesta Casen 2024.</a:t>
            </a:r>
            <a:endParaRPr b="0" i="0" sz="1400" u="none" cap="none" strike="noStrike">
              <a:solidFill>
                <a:srgbClr val="2F5496"/>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16"/>
          <p:cNvPicPr preferRelativeResize="0"/>
          <p:nvPr/>
        </p:nvPicPr>
        <p:blipFill rotWithShape="1">
          <a:blip r:embed="rId3">
            <a:alphaModFix amt="85000"/>
          </a:blip>
          <a:srcRect b="20668" l="0" r="3802" t="5573"/>
          <a:stretch/>
        </p:blipFill>
        <p:spPr>
          <a:xfrm>
            <a:off x="-1078885" y="0"/>
            <a:ext cx="13674971" cy="6858000"/>
          </a:xfrm>
          <a:prstGeom prst="rect">
            <a:avLst/>
          </a:prstGeom>
          <a:noFill/>
          <a:ln>
            <a:noFill/>
          </a:ln>
        </p:spPr>
      </p:pic>
      <p:pic>
        <p:nvPicPr>
          <p:cNvPr id="505" name="Google Shape;505;p16"/>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506" name="Google Shape;506;p16"/>
          <p:cNvSpPr txBox="1"/>
          <p:nvPr>
            <p:ph type="ctrTitle"/>
          </p:nvPr>
        </p:nvSpPr>
        <p:spPr>
          <a:xfrm>
            <a:off x="2168229" y="3288003"/>
            <a:ext cx="7795846" cy="135455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NUESTRAS PERSONAS</a:t>
            </a:r>
            <a:endParaRPr>
              <a:solidFill>
                <a:srgbClr val="1F3864"/>
              </a:solidFill>
              <a:latin typeface="Quattrocento Sans"/>
              <a:ea typeface="Quattrocento Sans"/>
              <a:cs typeface="Quattrocento Sans"/>
              <a:sym typeface="Quattrocento Sans"/>
            </a:endParaRPr>
          </a:p>
        </p:txBody>
      </p:sp>
      <p:cxnSp>
        <p:nvCxnSpPr>
          <p:cNvPr id="507" name="Google Shape;507;p16"/>
          <p:cNvCxnSpPr/>
          <p:nvPr/>
        </p:nvCxnSpPr>
        <p:spPr>
          <a:xfrm>
            <a:off x="2473568" y="5036628"/>
            <a:ext cx="7238999" cy="0"/>
          </a:xfrm>
          <a:prstGeom prst="straightConnector1">
            <a:avLst/>
          </a:prstGeom>
          <a:noFill/>
          <a:ln cap="flat" cmpd="sng" w="57150">
            <a:solidFill>
              <a:schemeClr val="accent1"/>
            </a:solidFill>
            <a:prstDash val="solid"/>
            <a:miter lim="800000"/>
            <a:headEnd len="sm" w="sm" type="none"/>
            <a:tailEnd len="sm" w="sm" type="none"/>
          </a:ln>
        </p:spPr>
      </p:cxnSp>
      <p:cxnSp>
        <p:nvCxnSpPr>
          <p:cNvPr id="508" name="Google Shape;508;p16"/>
          <p:cNvCxnSpPr/>
          <p:nvPr/>
        </p:nvCxnSpPr>
        <p:spPr>
          <a:xfrm>
            <a:off x="2473568" y="3158759"/>
            <a:ext cx="7238999" cy="0"/>
          </a:xfrm>
          <a:prstGeom prst="straightConnector1">
            <a:avLst/>
          </a:prstGeom>
          <a:noFill/>
          <a:ln cap="flat" cmpd="sng" w="57150">
            <a:solidFill>
              <a:schemeClr val="accent1"/>
            </a:solidFill>
            <a:prstDash val="solid"/>
            <a:miter lim="800000"/>
            <a:headEnd len="sm" w="sm" type="none"/>
            <a:tailEnd len="sm" w="sm" type="none"/>
          </a:ln>
        </p:spPr>
      </p:cxnSp>
      <p:pic>
        <p:nvPicPr>
          <p:cNvPr id="509" name="Google Shape;509;p16"/>
          <p:cNvPicPr preferRelativeResize="0"/>
          <p:nvPr/>
        </p:nvPicPr>
        <p:blipFill rotWithShape="1">
          <a:blip r:embed="rId5">
            <a:alphaModFix/>
          </a:blip>
          <a:srcRect b="7988" l="0" r="0" t="4535"/>
          <a:stretch/>
        </p:blipFill>
        <p:spPr>
          <a:xfrm>
            <a:off x="5209676" y="82994"/>
            <a:ext cx="1097848" cy="9603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g3975f0d37a7_0_1434"/>
          <p:cNvPicPr preferRelativeResize="0"/>
          <p:nvPr/>
        </p:nvPicPr>
        <p:blipFill rotWithShape="1">
          <a:blip r:embed="rId3">
            <a:alphaModFix/>
          </a:blip>
          <a:srcRect b="0" l="219" r="229" t="0"/>
          <a:stretch/>
        </p:blipFill>
        <p:spPr>
          <a:xfrm>
            <a:off x="10106025" y="76200"/>
            <a:ext cx="1724100" cy="685800"/>
          </a:xfrm>
          <a:prstGeom prst="rect">
            <a:avLst/>
          </a:prstGeom>
          <a:noFill/>
          <a:ln>
            <a:noFill/>
          </a:ln>
        </p:spPr>
      </p:pic>
      <p:sp>
        <p:nvSpPr>
          <p:cNvPr id="515" name="Google Shape;515;g3975f0d37a7_0_1434"/>
          <p:cNvSpPr txBox="1"/>
          <p:nvPr/>
        </p:nvSpPr>
        <p:spPr>
          <a:xfrm>
            <a:off x="2258050" y="400650"/>
            <a:ext cx="7620000" cy="57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DOTACIÓN DE PERSONAL</a:t>
            </a:r>
            <a:endParaRPr b="1" i="0" sz="2700" u="none" cap="none" strike="noStrike">
              <a:solidFill>
                <a:srgbClr val="2F5496"/>
              </a:solidFill>
              <a:latin typeface="Quattrocento Sans"/>
              <a:ea typeface="Quattrocento Sans"/>
              <a:cs typeface="Quattrocento Sans"/>
              <a:sym typeface="Quattrocento Sans"/>
            </a:endParaRPr>
          </a:p>
        </p:txBody>
      </p:sp>
      <p:sp>
        <p:nvSpPr>
          <p:cNvPr id="516" name="Google Shape;516;g3975f0d37a7_0_1434"/>
          <p:cNvSpPr txBox="1"/>
          <p:nvPr/>
        </p:nvSpPr>
        <p:spPr>
          <a:xfrm>
            <a:off x="2286000" y="896550"/>
            <a:ext cx="76200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Análisis por Estamento y Sexo</a:t>
            </a:r>
            <a:endParaRPr b="0" i="0" sz="1500" u="none" cap="none" strike="noStrike">
              <a:solidFill>
                <a:srgbClr val="2F5496"/>
              </a:solidFill>
              <a:latin typeface="Quattrocento Sans"/>
              <a:ea typeface="Quattrocento Sans"/>
              <a:cs typeface="Quattrocento Sans"/>
              <a:sym typeface="Quattrocento Sans"/>
            </a:endParaRPr>
          </a:p>
        </p:txBody>
      </p:sp>
      <p:grpSp>
        <p:nvGrpSpPr>
          <p:cNvPr id="517" name="Google Shape;517;g3975f0d37a7_0_1434"/>
          <p:cNvGrpSpPr/>
          <p:nvPr/>
        </p:nvGrpSpPr>
        <p:grpSpPr>
          <a:xfrm>
            <a:off x="2361430" y="1138313"/>
            <a:ext cx="9382601" cy="4872886"/>
            <a:chOff x="2285992" y="1438275"/>
            <a:chExt cx="8572500" cy="5076980"/>
          </a:xfrm>
        </p:grpSpPr>
        <p:sp>
          <p:nvSpPr>
            <p:cNvPr id="518" name="Google Shape;518;g3975f0d37a7_0_1434"/>
            <p:cNvSpPr/>
            <p:nvPr/>
          </p:nvSpPr>
          <p:spPr>
            <a:xfrm>
              <a:off x="2285992" y="1562100"/>
              <a:ext cx="8572500" cy="4406400"/>
            </a:xfrm>
            <a:prstGeom prst="roundRect">
              <a:avLst>
                <a:gd fmla="val 3125" name="adj"/>
              </a:avLst>
            </a:prstGeom>
            <a:solidFill>
              <a:srgbClr val="FFFFFF"/>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5"/>
                <a:buFont typeface="Arial"/>
                <a:buNone/>
              </a:pPr>
              <a:r>
                <a:t/>
              </a:r>
              <a:endParaRPr b="0" i="0" sz="1305" u="none" cap="none" strike="noStrike">
                <a:solidFill>
                  <a:srgbClr val="000000"/>
                </a:solidFill>
                <a:latin typeface="Arial"/>
                <a:ea typeface="Arial"/>
                <a:cs typeface="Arial"/>
                <a:sym typeface="Arial"/>
              </a:endParaRPr>
            </a:p>
          </p:txBody>
        </p:sp>
        <p:cxnSp>
          <p:nvCxnSpPr>
            <p:cNvPr id="519" name="Google Shape;519;g3975f0d37a7_0_1434"/>
            <p:cNvCxnSpPr/>
            <p:nvPr/>
          </p:nvCxnSpPr>
          <p:spPr>
            <a:xfrm>
              <a:off x="2952750" y="5562600"/>
              <a:ext cx="7524900" cy="0"/>
            </a:xfrm>
            <a:prstGeom prst="straightConnector1">
              <a:avLst/>
            </a:prstGeom>
            <a:solidFill>
              <a:srgbClr val="FFFFFF"/>
            </a:solidFill>
            <a:ln cap="flat" cmpd="sng" w="9525">
              <a:solidFill>
                <a:srgbClr val="CBD5E1"/>
              </a:solidFill>
              <a:prstDash val="solid"/>
              <a:round/>
              <a:headEnd len="sm" w="sm" type="none"/>
              <a:tailEnd len="sm" w="sm" type="none"/>
            </a:ln>
          </p:spPr>
        </p:cxnSp>
        <p:grpSp>
          <p:nvGrpSpPr>
            <p:cNvPr id="520" name="Google Shape;520;g3975f0d37a7_0_1434"/>
            <p:cNvGrpSpPr/>
            <p:nvPr/>
          </p:nvGrpSpPr>
          <p:grpSpPr>
            <a:xfrm>
              <a:off x="3508417" y="1812598"/>
              <a:ext cx="7134169" cy="2075856"/>
              <a:chOff x="3508417" y="1812598"/>
              <a:chExt cx="7134169" cy="2075856"/>
            </a:xfrm>
          </p:grpSpPr>
          <p:sp>
            <p:nvSpPr>
              <p:cNvPr id="521" name="Google Shape;521;g3975f0d37a7_0_1434"/>
              <p:cNvSpPr/>
              <p:nvPr/>
            </p:nvSpPr>
            <p:spPr>
              <a:xfrm>
                <a:off x="8740886" y="1812598"/>
                <a:ext cx="1901700" cy="1193700"/>
              </a:xfrm>
              <a:prstGeom prst="roundRect">
                <a:avLst>
                  <a:gd fmla="val 45894" name="adj"/>
                </a:avLst>
              </a:prstGeom>
              <a:solidFill>
                <a:srgbClr val="F8FAFC"/>
              </a:solidFill>
              <a:ln cap="flat" cmpd="sng" w="9525">
                <a:solidFill>
                  <a:srgbClr val="46C6C9"/>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s-ES" sz="2200" u="none" cap="none" strike="noStrike">
                    <a:solidFill>
                      <a:srgbClr val="2F5496"/>
                    </a:solidFill>
                    <a:latin typeface="Oswald"/>
                    <a:ea typeface="Oswald"/>
                    <a:cs typeface="Oswald"/>
                    <a:sym typeface="Oswald"/>
                  </a:rPr>
                  <a:t>Total: 2.332</a:t>
                </a:r>
                <a:endParaRPr b="1" i="0" sz="1900" u="none" cap="none" strike="noStrike">
                  <a:solidFill>
                    <a:srgbClr val="2F5496"/>
                  </a:solidFill>
                  <a:latin typeface="Arial"/>
                  <a:ea typeface="Arial"/>
                  <a:cs typeface="Arial"/>
                  <a:sym typeface="Arial"/>
                </a:endParaRPr>
              </a:p>
            </p:txBody>
          </p:sp>
          <p:sp>
            <p:nvSpPr>
              <p:cNvPr id="522" name="Google Shape;522;g3975f0d37a7_0_1434"/>
              <p:cNvSpPr txBox="1"/>
              <p:nvPr/>
            </p:nvSpPr>
            <p:spPr>
              <a:xfrm>
                <a:off x="3508417" y="2603478"/>
                <a:ext cx="1349400" cy="190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32"/>
                  <a:buFont typeface="Arial"/>
                  <a:buNone/>
                </a:pPr>
                <a:r>
                  <a:rPr b="1" i="0" lang="es-ES" sz="1532" u="none" cap="none" strike="noStrike">
                    <a:solidFill>
                      <a:srgbClr val="2F5496"/>
                    </a:solidFill>
                    <a:latin typeface="Oswald"/>
                    <a:ea typeface="Oswald"/>
                    <a:cs typeface="Oswald"/>
                    <a:sym typeface="Oswald"/>
                  </a:rPr>
                  <a:t> Femenino:  1.686</a:t>
                </a:r>
                <a:endParaRPr b="1" i="0" sz="1532" u="none" cap="none" strike="noStrike">
                  <a:solidFill>
                    <a:srgbClr val="2F5496"/>
                  </a:solidFill>
                  <a:latin typeface="Oswald"/>
                  <a:ea typeface="Oswald"/>
                  <a:cs typeface="Oswald"/>
                  <a:sym typeface="Oswald"/>
                </a:endParaRPr>
              </a:p>
            </p:txBody>
          </p:sp>
          <p:sp>
            <p:nvSpPr>
              <p:cNvPr id="523" name="Google Shape;523;g3975f0d37a7_0_1434"/>
              <p:cNvSpPr txBox="1"/>
              <p:nvPr/>
            </p:nvSpPr>
            <p:spPr>
              <a:xfrm>
                <a:off x="3508417" y="3677554"/>
                <a:ext cx="1349400" cy="210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32"/>
                  <a:buFont typeface="Arial"/>
                  <a:buNone/>
                </a:pPr>
                <a:r>
                  <a:rPr b="1" i="0" lang="es-ES" sz="1532" u="none" cap="none" strike="noStrike">
                    <a:solidFill>
                      <a:srgbClr val="2F5496"/>
                    </a:solidFill>
                    <a:latin typeface="Oswald"/>
                    <a:ea typeface="Oswald"/>
                    <a:cs typeface="Oswald"/>
                    <a:sym typeface="Oswald"/>
                  </a:rPr>
                  <a:t>Masculino: 646</a:t>
                </a:r>
                <a:endParaRPr b="1" i="0" sz="1832" u="none" cap="none" strike="noStrike">
                  <a:solidFill>
                    <a:srgbClr val="2F5496"/>
                  </a:solidFill>
                  <a:latin typeface="Oswald"/>
                  <a:ea typeface="Oswald"/>
                  <a:cs typeface="Oswald"/>
                  <a:sym typeface="Oswald"/>
                </a:endParaRPr>
              </a:p>
            </p:txBody>
          </p:sp>
        </p:grpSp>
        <p:grpSp>
          <p:nvGrpSpPr>
            <p:cNvPr id="524" name="Google Shape;524;g3975f0d37a7_0_1434"/>
            <p:cNvGrpSpPr/>
            <p:nvPr/>
          </p:nvGrpSpPr>
          <p:grpSpPr>
            <a:xfrm>
              <a:off x="3000375" y="4324350"/>
              <a:ext cx="809700" cy="1714500"/>
              <a:chOff x="3000375" y="4324350"/>
              <a:chExt cx="809700" cy="1714500"/>
            </a:xfrm>
          </p:grpSpPr>
          <p:sp>
            <p:nvSpPr>
              <p:cNvPr id="525" name="Google Shape;525;g3975f0d37a7_0_1434"/>
              <p:cNvSpPr/>
              <p:nvPr/>
            </p:nvSpPr>
            <p:spPr>
              <a:xfrm>
                <a:off x="3048000" y="4514850"/>
                <a:ext cx="333300" cy="1047900"/>
              </a:xfrm>
              <a:prstGeom prst="roundRect">
                <a:avLst>
                  <a:gd fmla="val 11428"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g3975f0d37a7_0_1434"/>
              <p:cNvSpPr/>
              <p:nvPr/>
            </p:nvSpPr>
            <p:spPr>
              <a:xfrm>
                <a:off x="3429000" y="5372100"/>
                <a:ext cx="333300" cy="190500"/>
              </a:xfrm>
              <a:prstGeom prst="roundRect">
                <a:avLst>
                  <a:gd fmla="val 20000" name="adj"/>
                </a:avLst>
              </a:prstGeom>
              <a:solidFill>
                <a:srgbClr val="83E3D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g3975f0d37a7_0_1434"/>
              <p:cNvSpPr txBox="1"/>
              <p:nvPr/>
            </p:nvSpPr>
            <p:spPr>
              <a:xfrm>
                <a:off x="3048000" y="432435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160</a:t>
                </a:r>
                <a:endParaRPr b="1" i="0" sz="839" u="none" cap="none" strike="noStrike">
                  <a:solidFill>
                    <a:srgbClr val="1F3864"/>
                  </a:solidFill>
                  <a:latin typeface="Arial"/>
                  <a:ea typeface="Arial"/>
                  <a:cs typeface="Arial"/>
                  <a:sym typeface="Arial"/>
                </a:endParaRPr>
              </a:p>
            </p:txBody>
          </p:sp>
          <p:sp>
            <p:nvSpPr>
              <p:cNvPr id="528" name="Google Shape;528;g3975f0d37a7_0_1434"/>
              <p:cNvSpPr txBox="1"/>
              <p:nvPr/>
            </p:nvSpPr>
            <p:spPr>
              <a:xfrm>
                <a:off x="3429000" y="518160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29</a:t>
                </a:r>
                <a:endParaRPr b="1" i="0" sz="839" u="none" cap="none" strike="noStrike">
                  <a:solidFill>
                    <a:srgbClr val="1F3864"/>
                  </a:solidFill>
                  <a:latin typeface="Arial"/>
                  <a:ea typeface="Arial"/>
                  <a:cs typeface="Arial"/>
                  <a:sym typeface="Arial"/>
                </a:endParaRPr>
              </a:p>
            </p:txBody>
          </p:sp>
          <p:sp>
            <p:nvSpPr>
              <p:cNvPr id="529" name="Google Shape;529;g3975f0d37a7_0_1434"/>
              <p:cNvSpPr txBox="1"/>
              <p:nvPr/>
            </p:nvSpPr>
            <p:spPr>
              <a:xfrm>
                <a:off x="3000375" y="5657850"/>
                <a:ext cx="8097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62"/>
                  <a:buFont typeface="Arial"/>
                  <a:buNone/>
                </a:pPr>
                <a:r>
                  <a:rPr b="0" i="0" lang="es-ES" sz="862" u="none" cap="none" strike="noStrike">
                    <a:solidFill>
                      <a:srgbClr val="2F5496"/>
                    </a:solidFill>
                    <a:latin typeface="Arial"/>
                    <a:ea typeface="Arial"/>
                    <a:cs typeface="Arial"/>
                    <a:sym typeface="Arial"/>
                  </a:rPr>
                  <a:t>Administrativos</a:t>
                </a:r>
                <a:endParaRPr b="0" i="0" sz="862" u="none" cap="none" strike="noStrike">
                  <a:solidFill>
                    <a:srgbClr val="2F5496"/>
                  </a:solidFill>
                  <a:latin typeface="Arial"/>
                  <a:ea typeface="Arial"/>
                  <a:cs typeface="Arial"/>
                  <a:sym typeface="Arial"/>
                </a:endParaRPr>
              </a:p>
            </p:txBody>
          </p:sp>
        </p:grpSp>
        <p:grpSp>
          <p:nvGrpSpPr>
            <p:cNvPr id="530" name="Google Shape;530;g3975f0d37a7_0_1434"/>
            <p:cNvGrpSpPr/>
            <p:nvPr/>
          </p:nvGrpSpPr>
          <p:grpSpPr>
            <a:xfrm>
              <a:off x="4048125" y="4772025"/>
              <a:ext cx="809700" cy="1266825"/>
              <a:chOff x="4048125" y="4772025"/>
              <a:chExt cx="809700" cy="1266825"/>
            </a:xfrm>
          </p:grpSpPr>
          <p:sp>
            <p:nvSpPr>
              <p:cNvPr id="531" name="Google Shape;531;g3975f0d37a7_0_1434"/>
              <p:cNvSpPr/>
              <p:nvPr/>
            </p:nvSpPr>
            <p:spPr>
              <a:xfrm>
                <a:off x="4095750" y="4962525"/>
                <a:ext cx="333300" cy="600000"/>
              </a:xfrm>
              <a:prstGeom prst="roundRect">
                <a:avLst>
                  <a:gd fmla="val 11428"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g3975f0d37a7_0_1434"/>
              <p:cNvSpPr/>
              <p:nvPr/>
            </p:nvSpPr>
            <p:spPr>
              <a:xfrm>
                <a:off x="4476750" y="5029200"/>
                <a:ext cx="333300" cy="533400"/>
              </a:xfrm>
              <a:prstGeom prst="roundRect">
                <a:avLst>
                  <a:gd fmla="val 11428" name="adj"/>
                </a:avLst>
              </a:prstGeom>
              <a:solidFill>
                <a:srgbClr val="83E3D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3975f0d37a7_0_1434"/>
              <p:cNvSpPr txBox="1"/>
              <p:nvPr/>
            </p:nvSpPr>
            <p:spPr>
              <a:xfrm>
                <a:off x="4095750" y="4772025"/>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92</a:t>
                </a:r>
                <a:endParaRPr b="1" i="0" sz="839" u="none" cap="none" strike="noStrike">
                  <a:solidFill>
                    <a:srgbClr val="1F3864"/>
                  </a:solidFill>
                  <a:latin typeface="Arial"/>
                  <a:ea typeface="Arial"/>
                  <a:cs typeface="Arial"/>
                  <a:sym typeface="Arial"/>
                </a:endParaRPr>
              </a:p>
            </p:txBody>
          </p:sp>
          <p:sp>
            <p:nvSpPr>
              <p:cNvPr id="534" name="Google Shape;534;g3975f0d37a7_0_1434"/>
              <p:cNvSpPr txBox="1"/>
              <p:nvPr/>
            </p:nvSpPr>
            <p:spPr>
              <a:xfrm>
                <a:off x="4476750" y="483870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82</a:t>
                </a:r>
                <a:endParaRPr b="1" i="0" sz="839" u="none" cap="none" strike="noStrike">
                  <a:solidFill>
                    <a:srgbClr val="1F3864"/>
                  </a:solidFill>
                  <a:latin typeface="Arial"/>
                  <a:ea typeface="Arial"/>
                  <a:cs typeface="Arial"/>
                  <a:sym typeface="Arial"/>
                </a:endParaRPr>
              </a:p>
            </p:txBody>
          </p:sp>
          <p:sp>
            <p:nvSpPr>
              <p:cNvPr id="535" name="Google Shape;535;g3975f0d37a7_0_1434"/>
              <p:cNvSpPr txBox="1"/>
              <p:nvPr/>
            </p:nvSpPr>
            <p:spPr>
              <a:xfrm>
                <a:off x="4048125" y="5657850"/>
                <a:ext cx="8097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32"/>
                  <a:buFont typeface="Arial"/>
                  <a:buNone/>
                </a:pPr>
                <a:r>
                  <a:rPr b="0" i="0" lang="es-ES" sz="932" u="none" cap="none" strike="noStrike">
                    <a:solidFill>
                      <a:srgbClr val="2F5496"/>
                    </a:solidFill>
                    <a:latin typeface="Arial"/>
                    <a:ea typeface="Arial"/>
                    <a:cs typeface="Arial"/>
                    <a:sym typeface="Arial"/>
                  </a:rPr>
                  <a:t>Auxiliares</a:t>
                </a:r>
                <a:endParaRPr b="0" i="0" sz="932" u="none" cap="none" strike="noStrike">
                  <a:solidFill>
                    <a:srgbClr val="2F5496"/>
                  </a:solidFill>
                  <a:latin typeface="Arial"/>
                  <a:ea typeface="Arial"/>
                  <a:cs typeface="Arial"/>
                  <a:sym typeface="Arial"/>
                </a:endParaRPr>
              </a:p>
            </p:txBody>
          </p:sp>
        </p:grpSp>
        <p:grpSp>
          <p:nvGrpSpPr>
            <p:cNvPr id="536" name="Google Shape;536;g3975f0d37a7_0_1434"/>
            <p:cNvGrpSpPr/>
            <p:nvPr/>
          </p:nvGrpSpPr>
          <p:grpSpPr>
            <a:xfrm>
              <a:off x="5095875" y="5362575"/>
              <a:ext cx="809700" cy="676275"/>
              <a:chOff x="5095875" y="5362575"/>
              <a:chExt cx="809700" cy="676275"/>
            </a:xfrm>
          </p:grpSpPr>
          <p:sp>
            <p:nvSpPr>
              <p:cNvPr id="537" name="Google Shape;537;g3975f0d37a7_0_1434"/>
              <p:cNvSpPr/>
              <p:nvPr/>
            </p:nvSpPr>
            <p:spPr>
              <a:xfrm>
                <a:off x="5143500" y="5553075"/>
                <a:ext cx="333300" cy="9600"/>
              </a:xfrm>
              <a:prstGeom prst="roundRect">
                <a:avLst>
                  <a:gd fmla="val 50000"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3975f0d37a7_0_1434"/>
              <p:cNvSpPr/>
              <p:nvPr/>
            </p:nvSpPr>
            <p:spPr>
              <a:xfrm>
                <a:off x="5524500" y="5553075"/>
                <a:ext cx="333300" cy="9600"/>
              </a:xfrm>
              <a:prstGeom prst="roundRect">
                <a:avLst>
                  <a:gd fmla="val 50000" name="adj"/>
                </a:avLst>
              </a:prstGeom>
              <a:solidFill>
                <a:srgbClr val="83E3D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3975f0d37a7_0_1434"/>
              <p:cNvSpPr txBox="1"/>
              <p:nvPr/>
            </p:nvSpPr>
            <p:spPr>
              <a:xfrm>
                <a:off x="5143500" y="5362575"/>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1</a:t>
                </a:r>
                <a:endParaRPr b="1" i="0" sz="839" u="none" cap="none" strike="noStrike">
                  <a:solidFill>
                    <a:srgbClr val="1F3864"/>
                  </a:solidFill>
                  <a:latin typeface="Arial"/>
                  <a:ea typeface="Arial"/>
                  <a:cs typeface="Arial"/>
                  <a:sym typeface="Arial"/>
                </a:endParaRPr>
              </a:p>
            </p:txBody>
          </p:sp>
          <p:sp>
            <p:nvSpPr>
              <p:cNvPr id="540" name="Google Shape;540;g3975f0d37a7_0_1434"/>
              <p:cNvSpPr txBox="1"/>
              <p:nvPr/>
            </p:nvSpPr>
            <p:spPr>
              <a:xfrm>
                <a:off x="5524500" y="5362575"/>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1</a:t>
                </a:r>
                <a:endParaRPr b="1" i="0" sz="839" u="none" cap="none" strike="noStrike">
                  <a:solidFill>
                    <a:srgbClr val="1F3864"/>
                  </a:solidFill>
                  <a:latin typeface="Arial"/>
                  <a:ea typeface="Arial"/>
                  <a:cs typeface="Arial"/>
                  <a:sym typeface="Arial"/>
                </a:endParaRPr>
              </a:p>
            </p:txBody>
          </p:sp>
          <p:sp>
            <p:nvSpPr>
              <p:cNvPr id="541" name="Google Shape;541;g3975f0d37a7_0_1434"/>
              <p:cNvSpPr txBox="1"/>
              <p:nvPr/>
            </p:nvSpPr>
            <p:spPr>
              <a:xfrm>
                <a:off x="5095875" y="5657850"/>
                <a:ext cx="8097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32"/>
                  <a:buFont typeface="Arial"/>
                  <a:buNone/>
                </a:pPr>
                <a:r>
                  <a:rPr b="0" i="0" lang="es-ES" sz="932" u="none" cap="none" strike="noStrike">
                    <a:solidFill>
                      <a:srgbClr val="2F5496"/>
                    </a:solidFill>
                    <a:latin typeface="Arial"/>
                    <a:ea typeface="Arial"/>
                    <a:cs typeface="Arial"/>
                    <a:sym typeface="Arial"/>
                  </a:rPr>
                  <a:t>Directivos</a:t>
                </a:r>
                <a:endParaRPr b="0" i="0" sz="932" u="none" cap="none" strike="noStrike">
                  <a:solidFill>
                    <a:srgbClr val="2F5496"/>
                  </a:solidFill>
                  <a:latin typeface="Arial"/>
                  <a:ea typeface="Arial"/>
                  <a:cs typeface="Arial"/>
                  <a:sym typeface="Arial"/>
                </a:endParaRPr>
              </a:p>
            </p:txBody>
          </p:sp>
        </p:grpSp>
        <p:grpSp>
          <p:nvGrpSpPr>
            <p:cNvPr id="542" name="Google Shape;542;g3975f0d37a7_0_1434"/>
            <p:cNvGrpSpPr/>
            <p:nvPr/>
          </p:nvGrpSpPr>
          <p:grpSpPr>
            <a:xfrm>
              <a:off x="6143625" y="3438525"/>
              <a:ext cx="809700" cy="2600325"/>
              <a:chOff x="6143625" y="3438525"/>
              <a:chExt cx="809700" cy="2600325"/>
            </a:xfrm>
          </p:grpSpPr>
          <p:sp>
            <p:nvSpPr>
              <p:cNvPr id="543" name="Google Shape;543;g3975f0d37a7_0_1434"/>
              <p:cNvSpPr/>
              <p:nvPr/>
            </p:nvSpPr>
            <p:spPr>
              <a:xfrm>
                <a:off x="6191250" y="3629025"/>
                <a:ext cx="333300" cy="1933500"/>
              </a:xfrm>
              <a:prstGeom prst="roundRect">
                <a:avLst>
                  <a:gd fmla="val 11428"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g3975f0d37a7_0_1434"/>
              <p:cNvSpPr/>
              <p:nvPr/>
            </p:nvSpPr>
            <p:spPr>
              <a:xfrm>
                <a:off x="6572250" y="3771900"/>
                <a:ext cx="333300" cy="1790700"/>
              </a:xfrm>
              <a:prstGeom prst="roundRect">
                <a:avLst>
                  <a:gd fmla="val 11428" name="adj"/>
                </a:avLst>
              </a:prstGeom>
              <a:solidFill>
                <a:srgbClr val="83E3D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g3975f0d37a7_0_1434"/>
              <p:cNvSpPr txBox="1"/>
              <p:nvPr/>
            </p:nvSpPr>
            <p:spPr>
              <a:xfrm>
                <a:off x="6191250" y="3438525"/>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295</a:t>
                </a:r>
                <a:endParaRPr b="1" i="0" sz="839" u="none" cap="none" strike="noStrike">
                  <a:solidFill>
                    <a:srgbClr val="1F3864"/>
                  </a:solidFill>
                  <a:latin typeface="Arial"/>
                  <a:ea typeface="Arial"/>
                  <a:cs typeface="Arial"/>
                  <a:sym typeface="Arial"/>
                </a:endParaRPr>
              </a:p>
            </p:txBody>
          </p:sp>
          <p:sp>
            <p:nvSpPr>
              <p:cNvPr id="546" name="Google Shape;546;g3975f0d37a7_0_1434"/>
              <p:cNvSpPr txBox="1"/>
              <p:nvPr/>
            </p:nvSpPr>
            <p:spPr>
              <a:xfrm>
                <a:off x="6572250" y="358140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273</a:t>
                </a:r>
                <a:endParaRPr b="1" i="0" sz="839" u="none" cap="none" strike="noStrike">
                  <a:solidFill>
                    <a:srgbClr val="1F3864"/>
                  </a:solidFill>
                  <a:latin typeface="Arial"/>
                  <a:ea typeface="Arial"/>
                  <a:cs typeface="Arial"/>
                  <a:sym typeface="Arial"/>
                </a:endParaRPr>
              </a:p>
            </p:txBody>
          </p:sp>
          <p:sp>
            <p:nvSpPr>
              <p:cNvPr id="547" name="Google Shape;547;g3975f0d37a7_0_1434"/>
              <p:cNvSpPr txBox="1"/>
              <p:nvPr/>
            </p:nvSpPr>
            <p:spPr>
              <a:xfrm>
                <a:off x="6143625" y="5657850"/>
                <a:ext cx="8097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32"/>
                  <a:buFont typeface="Arial"/>
                  <a:buNone/>
                </a:pPr>
                <a:r>
                  <a:rPr b="0" i="0" lang="es-ES" sz="932" u="none" cap="none" strike="noStrike">
                    <a:solidFill>
                      <a:srgbClr val="2F5496"/>
                    </a:solidFill>
                    <a:latin typeface="Arial"/>
                    <a:ea typeface="Arial"/>
                    <a:cs typeface="Arial"/>
                    <a:sym typeface="Arial"/>
                  </a:rPr>
                  <a:t>Médicos</a:t>
                </a:r>
                <a:endParaRPr b="0" i="0" sz="932" u="none" cap="none" strike="noStrike">
                  <a:solidFill>
                    <a:srgbClr val="2F5496"/>
                  </a:solidFill>
                  <a:latin typeface="Arial"/>
                  <a:ea typeface="Arial"/>
                  <a:cs typeface="Arial"/>
                  <a:sym typeface="Arial"/>
                </a:endParaRPr>
              </a:p>
            </p:txBody>
          </p:sp>
        </p:grpSp>
        <p:grpSp>
          <p:nvGrpSpPr>
            <p:cNvPr id="548" name="Google Shape;548;g3975f0d37a7_0_1434"/>
            <p:cNvGrpSpPr/>
            <p:nvPr/>
          </p:nvGrpSpPr>
          <p:grpSpPr>
            <a:xfrm>
              <a:off x="7191375" y="1905000"/>
              <a:ext cx="809700" cy="4133850"/>
              <a:chOff x="7191375" y="1905000"/>
              <a:chExt cx="809700" cy="4133850"/>
            </a:xfrm>
          </p:grpSpPr>
          <p:sp>
            <p:nvSpPr>
              <p:cNvPr id="549" name="Google Shape;549;g3975f0d37a7_0_1434"/>
              <p:cNvSpPr/>
              <p:nvPr/>
            </p:nvSpPr>
            <p:spPr>
              <a:xfrm>
                <a:off x="7239000" y="2095500"/>
                <a:ext cx="333300" cy="3467100"/>
              </a:xfrm>
              <a:prstGeom prst="roundRect">
                <a:avLst>
                  <a:gd fmla="val 11428"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g3975f0d37a7_0_1434"/>
              <p:cNvSpPr/>
              <p:nvPr/>
            </p:nvSpPr>
            <p:spPr>
              <a:xfrm>
                <a:off x="7620000" y="4438650"/>
                <a:ext cx="333300" cy="1124100"/>
              </a:xfrm>
              <a:prstGeom prst="roundRect">
                <a:avLst>
                  <a:gd fmla="val 11428" name="adj"/>
                </a:avLst>
              </a:prstGeom>
              <a:solidFill>
                <a:srgbClr val="83E3D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g3975f0d37a7_0_1434"/>
              <p:cNvSpPr txBox="1"/>
              <p:nvPr/>
            </p:nvSpPr>
            <p:spPr>
              <a:xfrm>
                <a:off x="7239000" y="190500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529</a:t>
                </a:r>
                <a:endParaRPr b="1" i="0" sz="839" u="none" cap="none" strike="noStrike">
                  <a:solidFill>
                    <a:srgbClr val="1F3864"/>
                  </a:solidFill>
                  <a:latin typeface="Arial"/>
                  <a:ea typeface="Arial"/>
                  <a:cs typeface="Arial"/>
                  <a:sym typeface="Arial"/>
                </a:endParaRPr>
              </a:p>
            </p:txBody>
          </p:sp>
          <p:sp>
            <p:nvSpPr>
              <p:cNvPr id="552" name="Google Shape;552;g3975f0d37a7_0_1434"/>
              <p:cNvSpPr txBox="1"/>
              <p:nvPr/>
            </p:nvSpPr>
            <p:spPr>
              <a:xfrm>
                <a:off x="7620000" y="424815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171</a:t>
                </a:r>
                <a:endParaRPr b="1" i="0" sz="839" u="none" cap="none" strike="noStrike">
                  <a:solidFill>
                    <a:srgbClr val="1F3864"/>
                  </a:solidFill>
                  <a:latin typeface="Arial"/>
                  <a:ea typeface="Arial"/>
                  <a:cs typeface="Arial"/>
                  <a:sym typeface="Arial"/>
                </a:endParaRPr>
              </a:p>
            </p:txBody>
          </p:sp>
          <p:sp>
            <p:nvSpPr>
              <p:cNvPr id="553" name="Google Shape;553;g3975f0d37a7_0_1434"/>
              <p:cNvSpPr txBox="1"/>
              <p:nvPr/>
            </p:nvSpPr>
            <p:spPr>
              <a:xfrm>
                <a:off x="7191375" y="5657850"/>
                <a:ext cx="8097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32"/>
                  <a:buFont typeface="Arial"/>
                  <a:buNone/>
                </a:pPr>
                <a:r>
                  <a:rPr b="0" i="0" lang="es-ES" sz="932" u="none" cap="none" strike="noStrike">
                    <a:solidFill>
                      <a:srgbClr val="2F5496"/>
                    </a:solidFill>
                    <a:latin typeface="Arial"/>
                    <a:ea typeface="Arial"/>
                    <a:cs typeface="Arial"/>
                    <a:sym typeface="Arial"/>
                  </a:rPr>
                  <a:t>Profesionales</a:t>
                </a:r>
                <a:endParaRPr b="0" i="0" sz="932" u="none" cap="none" strike="noStrike">
                  <a:solidFill>
                    <a:srgbClr val="2F5496"/>
                  </a:solidFill>
                  <a:latin typeface="Arial"/>
                  <a:ea typeface="Arial"/>
                  <a:cs typeface="Arial"/>
                  <a:sym typeface="Arial"/>
                </a:endParaRPr>
              </a:p>
            </p:txBody>
          </p:sp>
        </p:grpSp>
        <p:grpSp>
          <p:nvGrpSpPr>
            <p:cNvPr id="554" name="Google Shape;554;g3975f0d37a7_0_1434"/>
            <p:cNvGrpSpPr/>
            <p:nvPr/>
          </p:nvGrpSpPr>
          <p:grpSpPr>
            <a:xfrm>
              <a:off x="8239125" y="1438275"/>
              <a:ext cx="809700" cy="4600575"/>
              <a:chOff x="8239125" y="1438275"/>
              <a:chExt cx="809700" cy="4600575"/>
            </a:xfrm>
          </p:grpSpPr>
          <p:sp>
            <p:nvSpPr>
              <p:cNvPr id="555" name="Google Shape;555;g3975f0d37a7_0_1434"/>
              <p:cNvSpPr/>
              <p:nvPr/>
            </p:nvSpPr>
            <p:spPr>
              <a:xfrm>
                <a:off x="8286750" y="1628775"/>
                <a:ext cx="333300" cy="3933900"/>
              </a:xfrm>
              <a:prstGeom prst="roundRect">
                <a:avLst>
                  <a:gd fmla="val 11428"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3975f0d37a7_0_1434"/>
              <p:cNvSpPr/>
              <p:nvPr/>
            </p:nvSpPr>
            <p:spPr>
              <a:xfrm>
                <a:off x="8667750" y="4981575"/>
                <a:ext cx="333300" cy="581100"/>
              </a:xfrm>
              <a:prstGeom prst="roundRect">
                <a:avLst>
                  <a:gd fmla="val 11428" name="adj"/>
                </a:avLst>
              </a:prstGeom>
              <a:solidFill>
                <a:srgbClr val="83E3D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g3975f0d37a7_0_1434"/>
              <p:cNvSpPr txBox="1"/>
              <p:nvPr/>
            </p:nvSpPr>
            <p:spPr>
              <a:xfrm>
                <a:off x="8286750" y="1438275"/>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600</a:t>
                </a:r>
                <a:endParaRPr b="1" i="0" sz="839" u="none" cap="none" strike="noStrike">
                  <a:solidFill>
                    <a:srgbClr val="1F3864"/>
                  </a:solidFill>
                  <a:latin typeface="Arial"/>
                  <a:ea typeface="Arial"/>
                  <a:cs typeface="Arial"/>
                  <a:sym typeface="Arial"/>
                </a:endParaRPr>
              </a:p>
            </p:txBody>
          </p:sp>
          <p:sp>
            <p:nvSpPr>
              <p:cNvPr id="558" name="Google Shape;558;g3975f0d37a7_0_1434"/>
              <p:cNvSpPr txBox="1"/>
              <p:nvPr/>
            </p:nvSpPr>
            <p:spPr>
              <a:xfrm>
                <a:off x="8667750" y="4791075"/>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88</a:t>
                </a:r>
                <a:endParaRPr b="1" i="0" sz="839" u="none" cap="none" strike="noStrike">
                  <a:solidFill>
                    <a:srgbClr val="1F3864"/>
                  </a:solidFill>
                  <a:latin typeface="Arial"/>
                  <a:ea typeface="Arial"/>
                  <a:cs typeface="Arial"/>
                  <a:sym typeface="Arial"/>
                </a:endParaRPr>
              </a:p>
            </p:txBody>
          </p:sp>
          <p:sp>
            <p:nvSpPr>
              <p:cNvPr id="559" name="Google Shape;559;g3975f0d37a7_0_1434"/>
              <p:cNvSpPr txBox="1"/>
              <p:nvPr/>
            </p:nvSpPr>
            <p:spPr>
              <a:xfrm>
                <a:off x="8239125" y="5657850"/>
                <a:ext cx="8097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32"/>
                  <a:buFont typeface="Arial"/>
                  <a:buNone/>
                </a:pPr>
                <a:r>
                  <a:rPr b="0" i="0" lang="es-ES" sz="932" u="none" cap="none" strike="noStrike">
                    <a:solidFill>
                      <a:srgbClr val="2F5496"/>
                    </a:solidFill>
                    <a:latin typeface="Arial"/>
                    <a:ea typeface="Arial"/>
                    <a:cs typeface="Arial"/>
                    <a:sym typeface="Arial"/>
                  </a:rPr>
                  <a:t>Técnicos</a:t>
                </a:r>
                <a:endParaRPr b="0" i="0" sz="932" u="none" cap="none" strike="noStrike">
                  <a:solidFill>
                    <a:srgbClr val="2F5496"/>
                  </a:solidFill>
                  <a:latin typeface="Arial"/>
                  <a:ea typeface="Arial"/>
                  <a:cs typeface="Arial"/>
                  <a:sym typeface="Arial"/>
                </a:endParaRPr>
              </a:p>
            </p:txBody>
          </p:sp>
        </p:grpSp>
        <p:grpSp>
          <p:nvGrpSpPr>
            <p:cNvPr id="560" name="Google Shape;560;g3975f0d37a7_0_1434"/>
            <p:cNvGrpSpPr/>
            <p:nvPr/>
          </p:nvGrpSpPr>
          <p:grpSpPr>
            <a:xfrm>
              <a:off x="9286875" y="5314950"/>
              <a:ext cx="809700" cy="723900"/>
              <a:chOff x="9286875" y="5314950"/>
              <a:chExt cx="809700" cy="723900"/>
            </a:xfrm>
          </p:grpSpPr>
          <p:sp>
            <p:nvSpPr>
              <p:cNvPr id="561" name="Google Shape;561;g3975f0d37a7_0_1434"/>
              <p:cNvSpPr/>
              <p:nvPr/>
            </p:nvSpPr>
            <p:spPr>
              <a:xfrm>
                <a:off x="9334500" y="5505450"/>
                <a:ext cx="333300" cy="57300"/>
              </a:xfrm>
              <a:prstGeom prst="roundRect">
                <a:avLst>
                  <a:gd fmla="val 33333"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g3975f0d37a7_0_1434"/>
              <p:cNvSpPr/>
              <p:nvPr/>
            </p:nvSpPr>
            <p:spPr>
              <a:xfrm>
                <a:off x="9715500" y="5543550"/>
                <a:ext cx="333300" cy="19200"/>
              </a:xfrm>
              <a:prstGeom prst="roundRect">
                <a:avLst>
                  <a:gd fmla="val 50000" name="adj"/>
                </a:avLst>
              </a:prstGeom>
              <a:solidFill>
                <a:srgbClr val="83E3D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g3975f0d37a7_0_1434"/>
              <p:cNvSpPr txBox="1"/>
              <p:nvPr/>
            </p:nvSpPr>
            <p:spPr>
              <a:xfrm>
                <a:off x="9334500" y="531495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9</a:t>
                </a:r>
                <a:endParaRPr b="1" i="0" sz="839" u="none" cap="none" strike="noStrike">
                  <a:solidFill>
                    <a:srgbClr val="1F3864"/>
                  </a:solidFill>
                  <a:latin typeface="Arial"/>
                  <a:ea typeface="Arial"/>
                  <a:cs typeface="Arial"/>
                  <a:sym typeface="Arial"/>
                </a:endParaRPr>
              </a:p>
            </p:txBody>
          </p:sp>
          <p:sp>
            <p:nvSpPr>
              <p:cNvPr id="564" name="Google Shape;564;g3975f0d37a7_0_1434"/>
              <p:cNvSpPr txBox="1"/>
              <p:nvPr/>
            </p:nvSpPr>
            <p:spPr>
              <a:xfrm>
                <a:off x="9715500" y="5353050"/>
                <a:ext cx="333300" cy="190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39"/>
                  <a:buFont typeface="Arial"/>
                  <a:buNone/>
                </a:pPr>
                <a:r>
                  <a:rPr b="1" i="0" lang="es-ES" sz="839" u="none" cap="none" strike="noStrike">
                    <a:solidFill>
                      <a:srgbClr val="1F3864"/>
                    </a:solidFill>
                    <a:latin typeface="Arial"/>
                    <a:ea typeface="Arial"/>
                    <a:cs typeface="Arial"/>
                    <a:sym typeface="Arial"/>
                  </a:rPr>
                  <a:t>2</a:t>
                </a:r>
                <a:endParaRPr b="1" i="0" sz="839" u="none" cap="none" strike="noStrike">
                  <a:solidFill>
                    <a:srgbClr val="1F3864"/>
                  </a:solidFill>
                  <a:latin typeface="Arial"/>
                  <a:ea typeface="Arial"/>
                  <a:cs typeface="Arial"/>
                  <a:sym typeface="Arial"/>
                </a:endParaRPr>
              </a:p>
            </p:txBody>
          </p:sp>
          <p:sp>
            <p:nvSpPr>
              <p:cNvPr id="565" name="Google Shape;565;g3975f0d37a7_0_1434"/>
              <p:cNvSpPr txBox="1"/>
              <p:nvPr/>
            </p:nvSpPr>
            <p:spPr>
              <a:xfrm>
                <a:off x="9286875" y="5657850"/>
                <a:ext cx="8097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32"/>
                  <a:buFont typeface="Arial"/>
                  <a:buNone/>
                </a:pPr>
                <a:r>
                  <a:rPr b="0" i="0" lang="es-ES" sz="932" u="none" cap="none" strike="noStrike">
                    <a:solidFill>
                      <a:srgbClr val="2F5496"/>
                    </a:solidFill>
                    <a:latin typeface="Arial"/>
                    <a:ea typeface="Arial"/>
                    <a:cs typeface="Arial"/>
                    <a:sym typeface="Arial"/>
                  </a:rPr>
                  <a:t>Químicos</a:t>
                </a:r>
                <a:endParaRPr b="0" i="0" sz="932" u="none" cap="none" strike="noStrike">
                  <a:solidFill>
                    <a:srgbClr val="2F5496"/>
                  </a:solidFill>
                  <a:latin typeface="Arial"/>
                  <a:ea typeface="Arial"/>
                  <a:cs typeface="Arial"/>
                  <a:sym typeface="Arial"/>
                </a:endParaRPr>
              </a:p>
            </p:txBody>
          </p:sp>
        </p:grpSp>
        <p:sp>
          <p:nvSpPr>
            <p:cNvPr id="566" name="Google Shape;566;g3975f0d37a7_0_1434"/>
            <p:cNvSpPr txBox="1"/>
            <p:nvPr/>
          </p:nvSpPr>
          <p:spPr>
            <a:xfrm>
              <a:off x="10208777" y="6038855"/>
              <a:ext cx="459300" cy="476400"/>
            </a:xfrm>
            <a:prstGeom prst="rect">
              <a:avLst/>
            </a:prstGeom>
            <a:noFill/>
            <a:ln>
              <a:noFill/>
            </a:ln>
          </p:spPr>
          <p:txBody>
            <a:bodyPr anchorCtr="0" anchor="ctr" bIns="0" lIns="177575" spcFirstLastPara="1" rIns="177575" wrap="square" tIns="0">
              <a:noAutofit/>
            </a:bodyPr>
            <a:lstStyle/>
            <a:p>
              <a:pPr indent="0" lvl="0" marL="0" marR="0" rtl="0" algn="ctr">
                <a:lnSpc>
                  <a:spcPct val="100000"/>
                </a:lnSpc>
                <a:spcBef>
                  <a:spcPts val="0"/>
                </a:spcBef>
                <a:spcAft>
                  <a:spcPts val="0"/>
                </a:spcAft>
                <a:buClr>
                  <a:srgbClr val="000000"/>
                </a:buClr>
                <a:buSzPts val="1380"/>
                <a:buFont typeface="Arial"/>
                <a:buNone/>
              </a:pPr>
              <a:r>
                <a:t/>
              </a:r>
              <a:endParaRPr b="1" i="0" sz="1380" u="none" cap="none" strike="noStrike">
                <a:solidFill>
                  <a:srgbClr val="FFFFFF"/>
                </a:solidFill>
                <a:latin typeface="Quattrocento Sans"/>
                <a:ea typeface="Quattrocento Sans"/>
                <a:cs typeface="Quattrocento Sans"/>
                <a:sym typeface="Quattrocento Sans"/>
              </a:endParaRPr>
            </a:p>
          </p:txBody>
        </p:sp>
      </p:grpSp>
      <p:pic>
        <p:nvPicPr>
          <p:cNvPr id="567" name="Google Shape;567;g3975f0d37a7_0_1434" title="ppt 43.jpg"/>
          <p:cNvPicPr preferRelativeResize="0"/>
          <p:nvPr>
            <p:ph idx="4294967295" type="body"/>
          </p:nvPr>
        </p:nvPicPr>
        <p:blipFill rotWithShape="1">
          <a:blip r:embed="rId4">
            <a:alphaModFix/>
          </a:blip>
          <a:srcRect b="30" l="0" r="0" t="30"/>
          <a:stretch/>
        </p:blipFill>
        <p:spPr>
          <a:xfrm>
            <a:off x="0" y="1"/>
            <a:ext cx="2030100" cy="6858000"/>
          </a:xfrm>
          <a:prstGeom prst="rect">
            <a:avLst/>
          </a:prstGeom>
          <a:noFill/>
          <a:ln>
            <a:noFill/>
          </a:ln>
        </p:spPr>
      </p:pic>
      <p:sp>
        <p:nvSpPr>
          <p:cNvPr id="568" name="Google Shape;568;g3975f0d37a7_0_1434"/>
          <p:cNvSpPr/>
          <p:nvPr/>
        </p:nvSpPr>
        <p:spPr>
          <a:xfrm>
            <a:off x="2339575" y="5681475"/>
            <a:ext cx="9426300" cy="478500"/>
          </a:xfrm>
          <a:prstGeom prst="roundRect">
            <a:avLst>
              <a:gd fmla="val 44044" name="adj"/>
            </a:avLst>
          </a:prstGeom>
          <a:solidFill>
            <a:schemeClr val="l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Dotación total de 336 personas por empresa externa</a:t>
            </a:r>
            <a:endParaRPr b="0" i="0" sz="1100" u="none" cap="none" strike="noStrike">
              <a:solidFill>
                <a:srgbClr val="2F5496"/>
              </a:solidFill>
              <a:latin typeface="Arial"/>
              <a:ea typeface="Arial"/>
              <a:cs typeface="Arial"/>
              <a:sym typeface="Arial"/>
            </a:endParaRPr>
          </a:p>
        </p:txBody>
      </p:sp>
      <p:pic>
        <p:nvPicPr>
          <p:cNvPr id="569" name="Google Shape;569;g3975f0d37a7_0_1434"/>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570" name="Google Shape;570;g3975f0d37a7_0_1434"/>
          <p:cNvSpPr txBox="1"/>
          <p:nvPr/>
        </p:nvSpPr>
        <p:spPr>
          <a:xfrm>
            <a:off x="5006550" y="2812350"/>
            <a:ext cx="985800" cy="815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s-ES" sz="1900" u="none" cap="none" strike="noStrike">
                <a:solidFill>
                  <a:schemeClr val="dk1"/>
                </a:solidFill>
                <a:latin typeface="Oswald"/>
                <a:ea typeface="Oswald"/>
                <a:cs typeface="Oswald"/>
                <a:sym typeface="Oswald"/>
              </a:rPr>
              <a:t> </a:t>
            </a:r>
            <a:r>
              <a:rPr b="0" i="0" lang="es-ES" sz="1800" u="none" cap="none" strike="noStrike">
                <a:solidFill>
                  <a:schemeClr val="dk1"/>
                </a:solidFill>
                <a:latin typeface="Oswald"/>
                <a:ea typeface="Oswald"/>
                <a:cs typeface="Oswald"/>
                <a:sym typeface="Oswald"/>
              </a:rPr>
              <a:t>    </a:t>
            </a:r>
            <a:r>
              <a:rPr b="1" i="0" lang="es-ES" sz="2200" u="none" cap="none" strike="noStrike">
                <a:solidFill>
                  <a:srgbClr val="2F5496"/>
                </a:solidFill>
                <a:latin typeface="Quattrocento Sans"/>
                <a:ea typeface="Quattrocento Sans"/>
                <a:cs typeface="Quattrocento Sans"/>
                <a:sym typeface="Quattrocento Sans"/>
              </a:rPr>
              <a:t>27,7%</a:t>
            </a:r>
            <a:endParaRPr b="1" i="0" sz="2200" u="none" cap="none" strike="noStrike">
              <a:solidFill>
                <a:srgbClr val="2F5496"/>
              </a:solidFill>
              <a:latin typeface="Quattrocento Sans"/>
              <a:ea typeface="Quattrocento Sans"/>
              <a:cs typeface="Quattrocento Sans"/>
              <a:sym typeface="Quattrocento Sans"/>
            </a:endParaRPr>
          </a:p>
        </p:txBody>
      </p:sp>
      <p:pic>
        <p:nvPicPr>
          <p:cNvPr id="571" name="Google Shape;571;g3975f0d37a7_0_1434" title="Mujer.png"/>
          <p:cNvPicPr preferRelativeResize="0"/>
          <p:nvPr/>
        </p:nvPicPr>
        <p:blipFill rotWithShape="1">
          <a:blip r:embed="rId6">
            <a:alphaModFix/>
          </a:blip>
          <a:srcRect b="0" l="0" r="0" t="0"/>
          <a:stretch/>
        </p:blipFill>
        <p:spPr>
          <a:xfrm>
            <a:off x="3127650" y="1614775"/>
            <a:ext cx="502605" cy="911350"/>
          </a:xfrm>
          <a:prstGeom prst="rect">
            <a:avLst/>
          </a:prstGeom>
          <a:noFill/>
          <a:ln>
            <a:noFill/>
          </a:ln>
        </p:spPr>
      </p:pic>
      <p:pic>
        <p:nvPicPr>
          <p:cNvPr id="572" name="Google Shape;572;g3975f0d37a7_0_1434" title="Hombre.png"/>
          <p:cNvPicPr preferRelativeResize="0"/>
          <p:nvPr/>
        </p:nvPicPr>
        <p:blipFill rotWithShape="1">
          <a:blip r:embed="rId7">
            <a:alphaModFix/>
          </a:blip>
          <a:srcRect b="0" l="0" r="0" t="0"/>
          <a:stretch/>
        </p:blipFill>
        <p:spPr>
          <a:xfrm>
            <a:off x="3032900" y="2672177"/>
            <a:ext cx="597350" cy="838300"/>
          </a:xfrm>
          <a:prstGeom prst="rect">
            <a:avLst/>
          </a:prstGeom>
          <a:noFill/>
          <a:ln>
            <a:noFill/>
          </a:ln>
        </p:spPr>
      </p:pic>
      <p:sp>
        <p:nvSpPr>
          <p:cNvPr id="573" name="Google Shape;573;g3975f0d37a7_0_1434"/>
          <p:cNvSpPr txBox="1"/>
          <p:nvPr/>
        </p:nvSpPr>
        <p:spPr>
          <a:xfrm>
            <a:off x="5112000" y="2070825"/>
            <a:ext cx="933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s-ES" sz="2200" u="none" cap="none" strike="noStrike">
                <a:solidFill>
                  <a:srgbClr val="2F5496"/>
                </a:solidFill>
                <a:latin typeface="Quattrocento Sans"/>
                <a:ea typeface="Quattrocento Sans"/>
                <a:cs typeface="Quattrocento Sans"/>
                <a:sym typeface="Quattrocento Sans"/>
              </a:rPr>
              <a:t>72,3%</a:t>
            </a:r>
            <a:endParaRPr b="1" i="0" sz="2200" u="none" cap="none" strike="noStrike">
              <a:solidFill>
                <a:srgbClr val="2F5496"/>
              </a:solidFill>
              <a:latin typeface="Quattrocento Sans"/>
              <a:ea typeface="Quattrocento Sans"/>
              <a:cs typeface="Quattrocento Sans"/>
              <a:sym typeface="Quattrocento Sans"/>
            </a:endParaRPr>
          </a:p>
        </p:txBody>
      </p:sp>
      <p:cxnSp>
        <p:nvCxnSpPr>
          <p:cNvPr id="574" name="Google Shape;574;g3975f0d37a7_0_1434"/>
          <p:cNvCxnSpPr>
            <a:stCxn id="573" idx="1"/>
          </p:cNvCxnSpPr>
          <p:nvPr/>
        </p:nvCxnSpPr>
        <p:spPr>
          <a:xfrm>
            <a:off x="5112000" y="2332425"/>
            <a:ext cx="0" cy="0"/>
          </a:xfrm>
          <a:prstGeom prst="straightConnector1">
            <a:avLst/>
          </a:prstGeom>
          <a:noFill/>
          <a:ln cap="flat" cmpd="sng" w="9525">
            <a:solidFill>
              <a:schemeClr val="dk2"/>
            </a:solidFill>
            <a:prstDash val="solid"/>
            <a:round/>
            <a:headEnd len="sm" w="sm" type="none"/>
            <a:tailEnd len="sm" w="sm" type="none"/>
          </a:ln>
        </p:spPr>
      </p:cxnSp>
      <p:sp>
        <p:nvSpPr>
          <p:cNvPr id="575" name="Google Shape;575;g3975f0d37a7_0_1434"/>
          <p:cNvSpPr/>
          <p:nvPr/>
        </p:nvSpPr>
        <p:spPr>
          <a:xfrm>
            <a:off x="5137850" y="2116250"/>
            <a:ext cx="854400" cy="523200"/>
          </a:xfrm>
          <a:prstGeom prst="bracket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p:txBody>
      </p:sp>
      <p:sp>
        <p:nvSpPr>
          <p:cNvPr id="576" name="Google Shape;576;g3975f0d37a7_0_1434"/>
          <p:cNvSpPr/>
          <p:nvPr/>
        </p:nvSpPr>
        <p:spPr>
          <a:xfrm>
            <a:off x="5047300" y="3213975"/>
            <a:ext cx="854400" cy="381000"/>
          </a:xfrm>
          <a:prstGeom prst="bracket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18"/>
          <p:cNvPicPr preferRelativeResize="0"/>
          <p:nvPr/>
        </p:nvPicPr>
        <p:blipFill rotWithShape="1">
          <a:blip r:embed="rId3">
            <a:alphaModFix/>
          </a:blip>
          <a:srcRect b="0" l="0" r="0" t="0"/>
          <a:stretch/>
        </p:blipFill>
        <p:spPr>
          <a:xfrm>
            <a:off x="10106108" y="75493"/>
            <a:ext cx="1724927" cy="683086"/>
          </a:xfrm>
          <a:prstGeom prst="rect">
            <a:avLst/>
          </a:prstGeom>
          <a:noFill/>
          <a:ln>
            <a:noFill/>
          </a:ln>
        </p:spPr>
      </p:pic>
      <p:pic>
        <p:nvPicPr>
          <p:cNvPr id="582" name="Google Shape;582;p18" title="ppt 42.png"/>
          <p:cNvPicPr preferRelativeResize="0"/>
          <p:nvPr>
            <p:ph idx="1" type="body"/>
          </p:nvPr>
        </p:nvPicPr>
        <p:blipFill rotWithShape="1">
          <a:blip r:embed="rId4">
            <a:alphaModFix/>
          </a:blip>
          <a:srcRect b="0" l="913" r="913" t="0"/>
          <a:stretch/>
        </p:blipFill>
        <p:spPr>
          <a:xfrm>
            <a:off x="0" y="-121920"/>
            <a:ext cx="2027400" cy="6979800"/>
          </a:xfrm>
          <a:prstGeom prst="rect">
            <a:avLst/>
          </a:prstGeom>
          <a:noFill/>
          <a:ln>
            <a:noFill/>
          </a:ln>
        </p:spPr>
      </p:pic>
      <p:pic>
        <p:nvPicPr>
          <p:cNvPr id="583" name="Google Shape;583;p18"/>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584" name="Google Shape;584;p18"/>
          <p:cNvSpPr txBox="1"/>
          <p:nvPr>
            <p:ph type="title"/>
          </p:nvPr>
        </p:nvSpPr>
        <p:spPr>
          <a:xfrm>
            <a:off x="2448550" y="266551"/>
            <a:ext cx="7785000" cy="125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FUNCIONARIOS AFILIADOS A BIENESTAR</a:t>
            </a:r>
            <a:endParaRPr b="1" sz="2700">
              <a:solidFill>
                <a:srgbClr val="2F5496"/>
              </a:solidFill>
              <a:latin typeface="Quattrocento Sans"/>
              <a:ea typeface="Quattrocento Sans"/>
              <a:cs typeface="Quattrocento Sans"/>
              <a:sym typeface="Quattrocento Sans"/>
            </a:endParaRPr>
          </a:p>
        </p:txBody>
      </p:sp>
      <p:grpSp>
        <p:nvGrpSpPr>
          <p:cNvPr id="585" name="Google Shape;585;p18"/>
          <p:cNvGrpSpPr/>
          <p:nvPr/>
        </p:nvGrpSpPr>
        <p:grpSpPr>
          <a:xfrm>
            <a:off x="3987688" y="1847996"/>
            <a:ext cx="4451889" cy="4451889"/>
            <a:chOff x="2902488" y="902232"/>
            <a:chExt cx="3339000" cy="3339000"/>
          </a:xfrm>
        </p:grpSpPr>
        <p:sp>
          <p:nvSpPr>
            <p:cNvPr id="586" name="Google Shape;586;p18"/>
            <p:cNvSpPr/>
            <p:nvPr/>
          </p:nvSpPr>
          <p:spPr>
            <a:xfrm rot="-5400000">
              <a:off x="2902488" y="902232"/>
              <a:ext cx="3339000" cy="3339000"/>
            </a:xfrm>
            <a:prstGeom prst="ellipse">
              <a:avLst/>
            </a:prstGeom>
            <a:noFill/>
            <a:ln cap="flat" cmpd="sng" w="25400">
              <a:solidFill>
                <a:srgbClr val="1D7E75"/>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18"/>
            <p:cNvSpPr/>
            <p:nvPr/>
          </p:nvSpPr>
          <p:spPr>
            <a:xfrm>
              <a:off x="3123875" y="1123625"/>
              <a:ext cx="2896500" cy="2896200"/>
            </a:xfrm>
            <a:prstGeom prst="pie">
              <a:avLst>
                <a:gd fmla="val 2689583" name="adj1"/>
                <a:gd fmla="val 13510993" name="adj2"/>
              </a:avLst>
            </a:prstGeom>
            <a:solidFill>
              <a:srgbClr val="83E3D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8" name="Google Shape;588;p18"/>
          <p:cNvGrpSpPr/>
          <p:nvPr/>
        </p:nvGrpSpPr>
        <p:grpSpPr>
          <a:xfrm>
            <a:off x="5003062" y="2772746"/>
            <a:ext cx="2421139" cy="2421139"/>
            <a:chOff x="3752269" y="1740172"/>
            <a:chExt cx="1815900" cy="1815900"/>
          </a:xfrm>
        </p:grpSpPr>
        <p:sp>
          <p:nvSpPr>
            <p:cNvPr id="589" name="Google Shape;589;p18"/>
            <p:cNvSpPr/>
            <p:nvPr/>
          </p:nvSpPr>
          <p:spPr>
            <a:xfrm>
              <a:off x="3752269" y="1740172"/>
              <a:ext cx="1815900" cy="1815900"/>
            </a:xfrm>
            <a:prstGeom prst="ellipse">
              <a:avLst/>
            </a:prstGeom>
            <a:solidFill>
              <a:srgbClr val="1B786F"/>
            </a:solidFill>
            <a:ln>
              <a:noFill/>
            </a:ln>
            <a:effectLst>
              <a:outerShdw blurRad="304800" rotWithShape="0" algn="tl" dir="5400000" dist="67733">
                <a:srgbClr val="000000">
                  <a:alpha val="54901"/>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18"/>
            <p:cNvSpPr txBox="1"/>
            <p:nvPr/>
          </p:nvSpPr>
          <p:spPr>
            <a:xfrm>
              <a:off x="3899988" y="2158482"/>
              <a:ext cx="1344000" cy="8265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2700"/>
                <a:buFont typeface="Arial"/>
                <a:buNone/>
              </a:pPr>
              <a:r>
                <a:rPr b="1" i="0" lang="es-ES" sz="2700" u="none" cap="none" strike="noStrike">
                  <a:solidFill>
                    <a:srgbClr val="FFFFFF"/>
                  </a:solidFill>
                  <a:latin typeface="Roboto"/>
                  <a:ea typeface="Roboto"/>
                  <a:cs typeface="Roboto"/>
                  <a:sym typeface="Roboto"/>
                </a:rPr>
                <a:t>1.275</a:t>
              </a:r>
              <a:endParaRPr b="1" i="0" sz="2700" u="none" cap="none" strike="noStrike">
                <a:solidFill>
                  <a:srgbClr val="FFFFFF"/>
                </a:solidFill>
                <a:latin typeface="Roboto"/>
                <a:ea typeface="Roboto"/>
                <a:cs typeface="Roboto"/>
                <a:sym typeface="Roboto"/>
              </a:endParaRPr>
            </a:p>
          </p:txBody>
        </p:sp>
      </p:grpSp>
      <p:grpSp>
        <p:nvGrpSpPr>
          <p:cNvPr id="591" name="Google Shape;591;p18"/>
          <p:cNvGrpSpPr/>
          <p:nvPr/>
        </p:nvGrpSpPr>
        <p:grpSpPr>
          <a:xfrm>
            <a:off x="3326144" y="1362895"/>
            <a:ext cx="1673347" cy="4561569"/>
            <a:chOff x="2520359" y="1022197"/>
            <a:chExt cx="1255041" cy="3421262"/>
          </a:xfrm>
        </p:grpSpPr>
        <p:sp>
          <p:nvSpPr>
            <p:cNvPr id="592" name="Google Shape;592;p18"/>
            <p:cNvSpPr/>
            <p:nvPr/>
          </p:nvSpPr>
          <p:spPr>
            <a:xfrm>
              <a:off x="2520359" y="3374859"/>
              <a:ext cx="1068600" cy="1068600"/>
            </a:xfrm>
            <a:prstGeom prst="ellipse">
              <a:avLst/>
            </a:prstGeom>
            <a:solidFill>
              <a:srgbClr val="155B55"/>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300"/>
                <a:buFont typeface="Arial"/>
                <a:buNone/>
              </a:pPr>
              <a:r>
                <a:rPr b="1" i="0" lang="es-ES" sz="2300" u="none" cap="none" strike="noStrike">
                  <a:solidFill>
                    <a:schemeClr val="lt1"/>
                  </a:solidFill>
                  <a:latin typeface="Roboto"/>
                  <a:ea typeface="Roboto"/>
                  <a:cs typeface="Roboto"/>
                  <a:sym typeface="Roboto"/>
                </a:rPr>
                <a:t>16</a:t>
              </a:r>
              <a:endParaRPr b="1" i="0" sz="2300" u="none" cap="none" strike="noStrike">
                <a:solidFill>
                  <a:schemeClr val="lt1"/>
                </a:solidFill>
                <a:latin typeface="Roboto"/>
                <a:ea typeface="Roboto"/>
                <a:cs typeface="Roboto"/>
                <a:sym typeface="Roboto"/>
              </a:endParaRPr>
            </a:p>
          </p:txBody>
        </p:sp>
        <p:sp>
          <p:nvSpPr>
            <p:cNvPr id="593" name="Google Shape;593;p18"/>
            <p:cNvSpPr txBox="1"/>
            <p:nvPr/>
          </p:nvSpPr>
          <p:spPr>
            <a:xfrm>
              <a:off x="3012800" y="1022197"/>
              <a:ext cx="762600" cy="732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600"/>
                <a:buFont typeface="Arial"/>
                <a:buNone/>
              </a:pPr>
              <a:r>
                <a:rPr b="1" i="0" lang="es-ES" sz="1600" u="none" cap="none" strike="noStrike">
                  <a:solidFill>
                    <a:srgbClr val="FFFFFF"/>
                  </a:solidFill>
                  <a:latin typeface="Roboto"/>
                  <a:ea typeface="Roboto"/>
                  <a:cs typeface="Roboto"/>
                  <a:sym typeface="Roboto"/>
                </a:rPr>
                <a:t>Lorem ipsum </a:t>
              </a:r>
              <a:endParaRPr b="1" i="0" sz="1600" u="none" cap="none" strike="noStrike">
                <a:solidFill>
                  <a:srgbClr val="FFFFFF"/>
                </a:solidFill>
                <a:latin typeface="Roboto"/>
                <a:ea typeface="Roboto"/>
                <a:cs typeface="Roboto"/>
                <a:sym typeface="Roboto"/>
              </a:endParaRPr>
            </a:p>
          </p:txBody>
        </p:sp>
      </p:grpSp>
      <p:grpSp>
        <p:nvGrpSpPr>
          <p:cNvPr id="594" name="Google Shape;594;p18"/>
          <p:cNvGrpSpPr/>
          <p:nvPr/>
        </p:nvGrpSpPr>
        <p:grpSpPr>
          <a:xfrm>
            <a:off x="7427749" y="1675438"/>
            <a:ext cx="1424764" cy="1424764"/>
            <a:chOff x="5214448" y="3234278"/>
            <a:chExt cx="1068600" cy="1068600"/>
          </a:xfrm>
        </p:grpSpPr>
        <p:sp>
          <p:nvSpPr>
            <p:cNvPr id="595" name="Google Shape;595;p18"/>
            <p:cNvSpPr/>
            <p:nvPr/>
          </p:nvSpPr>
          <p:spPr>
            <a:xfrm>
              <a:off x="5214448" y="3234278"/>
              <a:ext cx="1068600" cy="1068600"/>
            </a:xfrm>
            <a:prstGeom prst="ellipse">
              <a:avLst/>
            </a:prstGeom>
            <a:solidFill>
              <a:srgbClr val="155B5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18"/>
            <p:cNvSpPr txBox="1"/>
            <p:nvPr/>
          </p:nvSpPr>
          <p:spPr>
            <a:xfrm>
              <a:off x="5367375" y="3402503"/>
              <a:ext cx="762600" cy="732300"/>
            </a:xfrm>
            <a:prstGeom prst="rect">
              <a:avLst/>
            </a:prstGeom>
            <a:no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800"/>
                <a:buFont typeface="Arial"/>
                <a:buNone/>
              </a:pPr>
              <a:r>
                <a:rPr b="1" i="0" lang="es-ES" sz="1800" u="none" cap="none" strike="noStrike">
                  <a:solidFill>
                    <a:srgbClr val="FFFFFF"/>
                  </a:solidFill>
                  <a:latin typeface="Roboto"/>
                  <a:ea typeface="Roboto"/>
                  <a:cs typeface="Roboto"/>
                  <a:sym typeface="Roboto"/>
                </a:rPr>
                <a:t>1.259</a:t>
              </a:r>
              <a:endParaRPr b="1" i="0" sz="1800" u="none" cap="none" strike="noStrike">
                <a:solidFill>
                  <a:srgbClr val="FFFFFF"/>
                </a:solidFill>
                <a:latin typeface="Roboto"/>
                <a:ea typeface="Roboto"/>
                <a:cs typeface="Roboto"/>
                <a:sym typeface="Roboto"/>
              </a:endParaRPr>
            </a:p>
          </p:txBody>
        </p:sp>
      </p:grpSp>
      <p:sp>
        <p:nvSpPr>
          <p:cNvPr id="597" name="Google Shape;597;p18"/>
          <p:cNvSpPr/>
          <p:nvPr/>
        </p:nvSpPr>
        <p:spPr>
          <a:xfrm>
            <a:off x="8609200" y="2632050"/>
            <a:ext cx="975300" cy="140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8" name="Google Shape;598;p18"/>
          <p:cNvSpPr/>
          <p:nvPr/>
        </p:nvSpPr>
        <p:spPr>
          <a:xfrm>
            <a:off x="7214525" y="4204975"/>
            <a:ext cx="2370000" cy="140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99" name="Google Shape;599;p18"/>
          <p:cNvSpPr/>
          <p:nvPr/>
        </p:nvSpPr>
        <p:spPr>
          <a:xfrm>
            <a:off x="4519575" y="5400425"/>
            <a:ext cx="5064900" cy="140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00" name="Google Shape;600;p18"/>
          <p:cNvSpPr txBox="1"/>
          <p:nvPr/>
        </p:nvSpPr>
        <p:spPr>
          <a:xfrm>
            <a:off x="9775938" y="4013713"/>
            <a:ext cx="1939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s-ES" sz="2200" u="none" cap="none" strike="noStrike">
                <a:solidFill>
                  <a:srgbClr val="2F5496"/>
                </a:solidFill>
                <a:latin typeface="Roboto"/>
                <a:ea typeface="Roboto"/>
                <a:cs typeface="Roboto"/>
                <a:sym typeface="Roboto"/>
              </a:rPr>
              <a:t>TOTAL</a:t>
            </a:r>
            <a:endParaRPr b="0" i="0" sz="2200" u="none" cap="none" strike="noStrike">
              <a:solidFill>
                <a:srgbClr val="2F5496"/>
              </a:solidFill>
              <a:latin typeface="Roboto"/>
              <a:ea typeface="Roboto"/>
              <a:cs typeface="Roboto"/>
              <a:sym typeface="Roboto"/>
            </a:endParaRPr>
          </a:p>
        </p:txBody>
      </p:sp>
      <p:sp>
        <p:nvSpPr>
          <p:cNvPr id="601" name="Google Shape;601;p18"/>
          <p:cNvSpPr txBox="1"/>
          <p:nvPr/>
        </p:nvSpPr>
        <p:spPr>
          <a:xfrm>
            <a:off x="9676188" y="2440800"/>
            <a:ext cx="21393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s-ES" sz="2200" u="none" cap="none" strike="noStrike">
                <a:solidFill>
                  <a:srgbClr val="2F5496"/>
                </a:solidFill>
                <a:latin typeface="Calibri"/>
                <a:ea typeface="Calibri"/>
                <a:cs typeface="Calibri"/>
                <a:sym typeface="Calibri"/>
              </a:rPr>
              <a:t>ACTIVOS</a:t>
            </a:r>
            <a:endParaRPr b="0" i="0" sz="2200" u="none" cap="none" strike="noStrike">
              <a:solidFill>
                <a:srgbClr val="2F5496"/>
              </a:solidFill>
              <a:latin typeface="Calibri"/>
              <a:ea typeface="Calibri"/>
              <a:cs typeface="Calibri"/>
              <a:sym typeface="Calibri"/>
            </a:endParaRPr>
          </a:p>
        </p:txBody>
      </p:sp>
      <p:sp>
        <p:nvSpPr>
          <p:cNvPr id="602" name="Google Shape;602;p18"/>
          <p:cNvSpPr txBox="1"/>
          <p:nvPr/>
        </p:nvSpPr>
        <p:spPr>
          <a:xfrm>
            <a:off x="9781050" y="5209175"/>
            <a:ext cx="1929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s-ES" sz="2200" u="none" cap="none" strike="noStrike">
                <a:solidFill>
                  <a:srgbClr val="2F5496"/>
                </a:solidFill>
                <a:latin typeface="Calibri"/>
                <a:ea typeface="Calibri"/>
                <a:cs typeface="Calibri"/>
                <a:sym typeface="Calibri"/>
              </a:rPr>
              <a:t>JUBILADOS</a:t>
            </a:r>
            <a:endParaRPr b="0" i="0" sz="2200" u="none" cap="none" strike="noStrike">
              <a:solidFill>
                <a:srgbClr val="2F5496"/>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6" name="Shape 606"/>
        <p:cNvGrpSpPr/>
        <p:nvPr/>
      </p:nvGrpSpPr>
      <p:grpSpPr>
        <a:xfrm>
          <a:off x="0" y="0"/>
          <a:ext cx="0" cy="0"/>
          <a:chOff x="0" y="0"/>
          <a:chExt cx="0" cy="0"/>
        </a:xfrm>
      </p:grpSpPr>
      <p:pic>
        <p:nvPicPr>
          <p:cNvPr id="607" name="Google Shape;607;p19" title="ppt 41.jpg"/>
          <p:cNvPicPr preferRelativeResize="0"/>
          <p:nvPr/>
        </p:nvPicPr>
        <p:blipFill rotWithShape="1">
          <a:blip r:embed="rId4">
            <a:alphaModFix/>
          </a:blip>
          <a:srcRect b="30" l="0" r="0" t="30"/>
          <a:stretch/>
        </p:blipFill>
        <p:spPr>
          <a:xfrm>
            <a:off x="-939" y="0"/>
            <a:ext cx="2029967" cy="6858002"/>
          </a:xfrm>
          <a:prstGeom prst="rect">
            <a:avLst/>
          </a:prstGeom>
          <a:noFill/>
          <a:ln>
            <a:noFill/>
          </a:ln>
        </p:spPr>
      </p:pic>
      <p:pic>
        <p:nvPicPr>
          <p:cNvPr id="608" name="Google Shape;608;p19"/>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609" name="Google Shape;609;p19"/>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610" name="Google Shape;610;p19"/>
          <p:cNvSpPr txBox="1"/>
          <p:nvPr/>
        </p:nvSpPr>
        <p:spPr>
          <a:xfrm>
            <a:off x="2321166" y="357823"/>
            <a:ext cx="7462800" cy="762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720"/>
              <a:buFont typeface="Arial"/>
              <a:buNone/>
            </a:pPr>
            <a:r>
              <a:rPr b="1" i="0" lang="es-ES" sz="2720" u="none" cap="none" strike="noStrike">
                <a:solidFill>
                  <a:srgbClr val="2F5496"/>
                </a:solidFill>
                <a:latin typeface="Quattrocento Sans"/>
                <a:ea typeface="Quattrocento Sans"/>
                <a:cs typeface="Quattrocento Sans"/>
                <a:sym typeface="Quattrocento Sans"/>
              </a:rPr>
              <a:t>DEPARTAMENTO DE CALIDAD DE VIDA LABORAL Y BIENESTAR</a:t>
            </a:r>
            <a:endParaRPr b="1" i="0" sz="2720" u="none" cap="none" strike="noStrike">
              <a:solidFill>
                <a:srgbClr val="2F5496"/>
              </a:solidFill>
              <a:latin typeface="Quattrocento Sans"/>
              <a:ea typeface="Quattrocento Sans"/>
              <a:cs typeface="Quattrocento Sans"/>
              <a:sym typeface="Quattrocento Sans"/>
            </a:endParaRPr>
          </a:p>
        </p:txBody>
      </p:sp>
      <p:sp>
        <p:nvSpPr>
          <p:cNvPr id="611" name="Google Shape;611;p19"/>
          <p:cNvSpPr txBox="1"/>
          <p:nvPr/>
        </p:nvSpPr>
        <p:spPr>
          <a:xfrm>
            <a:off x="2321166" y="1524000"/>
            <a:ext cx="8953500" cy="47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rgbClr val="1F3864"/>
                </a:solidFill>
                <a:latin typeface="Quattrocento Sans"/>
                <a:ea typeface="Quattrocento Sans"/>
                <a:cs typeface="Quattrocento Sans"/>
                <a:sym typeface="Quattrocento Sans"/>
              </a:rPr>
              <a:t>DISTRIBUCIÓN DE SUBSIDIOS</a:t>
            </a:r>
            <a:endParaRPr b="1" i="0" sz="2400" u="none" cap="none" strike="noStrike">
              <a:solidFill>
                <a:srgbClr val="1F3864"/>
              </a:solidFill>
              <a:latin typeface="Quattrocento Sans"/>
              <a:ea typeface="Quattrocento Sans"/>
              <a:cs typeface="Quattrocento Sans"/>
              <a:sym typeface="Quattrocento Sans"/>
            </a:endParaRPr>
          </a:p>
        </p:txBody>
      </p:sp>
      <p:grpSp>
        <p:nvGrpSpPr>
          <p:cNvPr id="612" name="Google Shape;612;p19"/>
          <p:cNvGrpSpPr/>
          <p:nvPr/>
        </p:nvGrpSpPr>
        <p:grpSpPr>
          <a:xfrm>
            <a:off x="2208496" y="2000330"/>
            <a:ext cx="4886216" cy="4067350"/>
            <a:chOff x="2197450" y="2286000"/>
            <a:chExt cx="4886216" cy="4067350"/>
          </a:xfrm>
        </p:grpSpPr>
        <p:sp>
          <p:nvSpPr>
            <p:cNvPr id="613" name="Google Shape;613;p19"/>
            <p:cNvSpPr/>
            <p:nvPr/>
          </p:nvSpPr>
          <p:spPr>
            <a:xfrm>
              <a:off x="2321166" y="2286000"/>
              <a:ext cx="4762500" cy="4000500"/>
            </a:xfrm>
            <a:prstGeom prst="roundRect">
              <a:avLst>
                <a:gd fmla="val 4761"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14" name="Google Shape;614;p19"/>
            <p:cNvGrpSpPr/>
            <p:nvPr/>
          </p:nvGrpSpPr>
          <p:grpSpPr>
            <a:xfrm>
              <a:off x="3178416" y="2571750"/>
              <a:ext cx="3048150" cy="3048000"/>
              <a:chOff x="-1524000" y="-1524000"/>
              <a:chExt cx="3048150" cy="3048000"/>
            </a:xfrm>
          </p:grpSpPr>
          <p:sp>
            <p:nvSpPr>
              <p:cNvPr id="615" name="Google Shape;615;p19"/>
              <p:cNvSpPr/>
              <p:nvPr/>
            </p:nvSpPr>
            <p:spPr>
              <a:xfrm>
                <a:off x="-1333500" y="-1333500"/>
                <a:ext cx="2667000" cy="2667000"/>
              </a:xfrm>
              <a:prstGeom prst="ellipse">
                <a:avLst/>
              </a:prstGeom>
              <a:solidFill>
                <a:srgbClr val="000000">
                  <a:alpha val="0"/>
                </a:srgbClr>
              </a:solidFill>
              <a:ln cap="flat" cmpd="sng" w="3810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6" name="Google Shape;616;p19"/>
              <p:cNvPicPr preferRelativeResize="0"/>
              <p:nvPr/>
            </p:nvPicPr>
            <p:blipFill rotWithShape="1">
              <a:blip r:embed="rId7">
                <a:alphaModFix/>
              </a:blip>
              <a:srcRect b="0" l="0" r="0" t="0"/>
              <a:stretch/>
            </p:blipFill>
            <p:spPr>
              <a:xfrm>
                <a:off x="-247650" y="-1524000"/>
                <a:ext cx="1771800" cy="3048000"/>
              </a:xfrm>
              <a:prstGeom prst="rect">
                <a:avLst/>
              </a:prstGeom>
              <a:noFill/>
              <a:ln>
                <a:noFill/>
              </a:ln>
            </p:spPr>
          </p:pic>
          <p:pic>
            <p:nvPicPr>
              <p:cNvPr id="617" name="Google Shape;617;p19"/>
              <p:cNvPicPr preferRelativeResize="0"/>
              <p:nvPr/>
            </p:nvPicPr>
            <p:blipFill rotWithShape="1">
              <a:blip r:embed="rId8">
                <a:alphaModFix/>
              </a:blip>
              <a:srcRect b="0" l="0" r="0" t="0"/>
              <a:stretch/>
            </p:blipFill>
            <p:spPr>
              <a:xfrm>
                <a:off x="-1524000" y="-1023937"/>
                <a:ext cx="1338300" cy="2529000"/>
              </a:xfrm>
              <a:prstGeom prst="rect">
                <a:avLst/>
              </a:prstGeom>
              <a:noFill/>
              <a:ln>
                <a:noFill/>
              </a:ln>
            </p:spPr>
          </p:pic>
          <p:pic>
            <p:nvPicPr>
              <p:cNvPr id="618" name="Google Shape;618;p19"/>
              <p:cNvPicPr preferRelativeResize="0"/>
              <p:nvPr/>
            </p:nvPicPr>
            <p:blipFill rotWithShape="1">
              <a:blip r:embed="rId9">
                <a:alphaModFix/>
              </a:blip>
              <a:srcRect b="0" l="0" r="0" t="0"/>
              <a:stretch/>
            </p:blipFill>
            <p:spPr>
              <a:xfrm>
                <a:off x="-1128712" y="-1366837"/>
                <a:ext cx="619200" cy="600000"/>
              </a:xfrm>
              <a:prstGeom prst="rect">
                <a:avLst/>
              </a:prstGeom>
              <a:noFill/>
              <a:ln>
                <a:noFill/>
              </a:ln>
            </p:spPr>
          </p:pic>
          <p:pic>
            <p:nvPicPr>
              <p:cNvPr id="619" name="Google Shape;619;p19"/>
              <p:cNvPicPr preferRelativeResize="0"/>
              <p:nvPr/>
            </p:nvPicPr>
            <p:blipFill rotWithShape="1">
              <a:blip r:embed="rId10">
                <a:alphaModFix/>
              </a:blip>
              <a:srcRect b="0" l="0" r="0" t="0"/>
              <a:stretch/>
            </p:blipFill>
            <p:spPr>
              <a:xfrm>
                <a:off x="-685800" y="-1419225"/>
                <a:ext cx="266700" cy="400200"/>
              </a:xfrm>
              <a:prstGeom prst="rect">
                <a:avLst/>
              </a:prstGeom>
              <a:noFill/>
              <a:ln>
                <a:noFill/>
              </a:ln>
            </p:spPr>
          </p:pic>
          <p:pic>
            <p:nvPicPr>
              <p:cNvPr id="620" name="Google Shape;620;p19"/>
              <p:cNvPicPr preferRelativeResize="0"/>
              <p:nvPr/>
            </p:nvPicPr>
            <p:blipFill rotWithShape="1">
              <a:blip r:embed="rId11">
                <a:alphaModFix/>
              </a:blip>
              <a:srcRect b="0" l="0" r="0" t="0"/>
              <a:stretch/>
            </p:blipFill>
            <p:spPr>
              <a:xfrm>
                <a:off x="-561975" y="-1524000"/>
                <a:ext cx="566700" cy="462000"/>
              </a:xfrm>
              <a:prstGeom prst="rect">
                <a:avLst/>
              </a:prstGeom>
              <a:noFill/>
              <a:ln>
                <a:noFill/>
              </a:ln>
            </p:spPr>
          </p:pic>
        </p:grpSp>
        <p:sp>
          <p:nvSpPr>
            <p:cNvPr id="621" name="Google Shape;621;p19"/>
            <p:cNvSpPr txBox="1"/>
            <p:nvPr/>
          </p:nvSpPr>
          <p:spPr>
            <a:xfrm>
              <a:off x="2556966" y="2571750"/>
              <a:ext cx="4381500" cy="2857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375"/>
                </a:spcAft>
                <a:buClr>
                  <a:schemeClr val="dk1"/>
                </a:buClr>
                <a:buSzPts val="1100"/>
                <a:buFont typeface="Arial"/>
                <a:buNone/>
              </a:pPr>
              <a:r>
                <a:t/>
              </a:r>
              <a:endParaRPr b="0" i="0" sz="1200" u="none" cap="none" strike="noStrike">
                <a:solidFill>
                  <a:srgbClr val="64748B"/>
                </a:solidFill>
                <a:latin typeface="Quattrocento Sans"/>
                <a:ea typeface="Quattrocento Sans"/>
                <a:cs typeface="Quattrocento Sans"/>
                <a:sym typeface="Quattrocento Sans"/>
              </a:endParaRPr>
            </a:p>
          </p:txBody>
        </p:sp>
        <p:sp>
          <p:nvSpPr>
            <p:cNvPr id="622" name="Google Shape;622;p19"/>
            <p:cNvSpPr txBox="1"/>
            <p:nvPr/>
          </p:nvSpPr>
          <p:spPr>
            <a:xfrm>
              <a:off x="2197450" y="5670250"/>
              <a:ext cx="4886100" cy="683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F59E0B"/>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EDUCACIÓN (34.1%) </a:t>
              </a:r>
              <a:r>
                <a:rPr b="1" i="0" lang="es-ES" sz="1000" u="none" cap="none" strike="noStrike">
                  <a:solidFill>
                    <a:srgbClr val="3B82F6"/>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BECAS DE ESTUDIO (52.6%) </a:t>
              </a:r>
              <a:endParaRPr b="1" i="0" sz="1200" u="none" cap="none" strike="noStrike">
                <a:solidFill>
                  <a:srgbClr val="475569"/>
                </a:solidFill>
                <a:latin typeface="Quattrocento Sans"/>
                <a:ea typeface="Quattrocento Sans"/>
                <a:cs typeface="Quattrocento Sans"/>
                <a:sym typeface="Quattrocento Sans"/>
              </a:endParaRPr>
            </a:p>
            <a:p>
              <a:pPr indent="0" lvl="0" marL="0" marR="0" rtl="0" algn="ctr">
                <a:lnSpc>
                  <a:spcPct val="100000"/>
                </a:lnSpc>
                <a:spcBef>
                  <a:spcPts val="375"/>
                </a:spcBef>
                <a:spcAft>
                  <a:spcPts val="0"/>
                </a:spcAft>
                <a:buClr>
                  <a:srgbClr val="000000"/>
                </a:buClr>
                <a:buSzPts val="1200"/>
                <a:buFont typeface="Arial"/>
                <a:buNone/>
              </a:pPr>
              <a:r>
                <a:rPr b="1" i="0" lang="es-ES" sz="1200" u="none" cap="none" strike="noStrike">
                  <a:solidFill>
                    <a:srgbClr val="10B981"/>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NACIMIENTOS (5.9%) </a:t>
              </a:r>
              <a:r>
                <a:rPr b="1" i="0" lang="es-ES" sz="1200" u="none" cap="none" strike="noStrike">
                  <a:solidFill>
                    <a:srgbClr val="6366F1"/>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CUIDADOS (1.4%)</a:t>
              </a:r>
              <a:endParaRPr b="1" i="0" sz="1200" u="none" cap="none" strike="noStrike">
                <a:solidFill>
                  <a:srgbClr val="475569"/>
                </a:solidFill>
                <a:latin typeface="Quattrocento Sans"/>
                <a:ea typeface="Quattrocento Sans"/>
                <a:cs typeface="Quattrocento Sans"/>
                <a:sym typeface="Quattrocento Sans"/>
              </a:endParaRPr>
            </a:p>
            <a:p>
              <a:pPr indent="0" lvl="0" marL="0" marR="0" rtl="0" algn="ctr">
                <a:lnSpc>
                  <a:spcPct val="100000"/>
                </a:lnSpc>
                <a:spcBef>
                  <a:spcPts val="375"/>
                </a:spcBef>
                <a:spcAft>
                  <a:spcPts val="0"/>
                </a:spcAft>
                <a:buClr>
                  <a:srgbClr val="000000"/>
                </a:buClr>
                <a:buSzPts val="1200"/>
                <a:buFont typeface="Arial"/>
                <a:buNone/>
              </a:pPr>
              <a:r>
                <a:rPr b="1" i="0" lang="es-ES" sz="1200" u="none" cap="none" strike="noStrike">
                  <a:solidFill>
                    <a:srgbClr val="94A3B8"/>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OTROS (6%)</a:t>
              </a:r>
              <a:endParaRPr b="1" i="0" sz="1200" u="none" cap="none" strike="noStrike">
                <a:solidFill>
                  <a:srgbClr val="475569"/>
                </a:solidFill>
                <a:latin typeface="Quattrocento Sans"/>
                <a:ea typeface="Quattrocento Sans"/>
                <a:cs typeface="Quattrocento Sans"/>
                <a:sym typeface="Quattrocento Sans"/>
              </a:endParaRPr>
            </a:p>
          </p:txBody>
        </p:sp>
      </p:grpSp>
      <p:grpSp>
        <p:nvGrpSpPr>
          <p:cNvPr id="623" name="Google Shape;623;p19"/>
          <p:cNvGrpSpPr/>
          <p:nvPr/>
        </p:nvGrpSpPr>
        <p:grpSpPr>
          <a:xfrm>
            <a:off x="7274175" y="2228882"/>
            <a:ext cx="4000500" cy="3519868"/>
            <a:chOff x="7274175" y="2571750"/>
            <a:chExt cx="4000500" cy="3429000"/>
          </a:xfrm>
        </p:grpSpPr>
        <p:sp>
          <p:nvSpPr>
            <p:cNvPr id="624" name="Google Shape;624;p19"/>
            <p:cNvSpPr/>
            <p:nvPr/>
          </p:nvSpPr>
          <p:spPr>
            <a:xfrm>
              <a:off x="7274175" y="2745550"/>
              <a:ext cx="4000500" cy="2907300"/>
            </a:xfrm>
            <a:prstGeom prst="roundRect">
              <a:avLst>
                <a:gd fmla="val 4761"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9"/>
            <p:cNvSpPr txBox="1"/>
            <p:nvPr/>
          </p:nvSpPr>
          <p:spPr>
            <a:xfrm>
              <a:off x="7559916" y="2571750"/>
              <a:ext cx="3429000" cy="3429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rgbClr val="94A3B8"/>
                  </a:solidFill>
                  <a:latin typeface="Quattrocento Sans"/>
                  <a:ea typeface="Quattrocento Sans"/>
                  <a:cs typeface="Quattrocento Sans"/>
                  <a:sym typeface="Quattrocento Sans"/>
                </a:rPr>
                <a:t>Inversión Total</a:t>
              </a:r>
              <a:endParaRPr b="1" i="0" sz="1700" u="none" cap="none" strike="noStrike">
                <a:solidFill>
                  <a:srgbClr val="94A3B8"/>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Quattrocento Sans"/>
                  <a:ea typeface="Quattrocento Sans"/>
                  <a:cs typeface="Quattrocento Sans"/>
                  <a:sym typeface="Quattrocento Sans"/>
                </a:rPr>
                <a:t>$180.492.911</a:t>
              </a:r>
              <a:endParaRPr b="1" i="0" sz="1700" u="none" cap="none" strike="noStrike">
                <a:solidFill>
                  <a:srgbClr val="FFFFFF"/>
                </a:solidFill>
                <a:latin typeface="Quattrocento Sans"/>
                <a:ea typeface="Quattrocento Sans"/>
                <a:cs typeface="Quattrocento Sans"/>
                <a:sym typeface="Quattrocento Sans"/>
              </a:endParaRPr>
            </a:p>
            <a:p>
              <a:pPr indent="0" lvl="0" marL="0" marR="0" rtl="0" algn="l">
                <a:lnSpc>
                  <a:spcPct val="100000"/>
                </a:lnSpc>
                <a:spcBef>
                  <a:spcPts val="1500"/>
                </a:spcBef>
                <a:spcAft>
                  <a:spcPts val="0"/>
                </a:spcAft>
                <a:buClr>
                  <a:srgbClr val="000000"/>
                </a:buClr>
                <a:buSzPts val="1700"/>
                <a:buFont typeface="Arial"/>
                <a:buNone/>
              </a:pPr>
              <a:r>
                <a:rPr b="1" i="0" lang="es-ES" sz="1700" u="none" cap="none" strike="noStrike">
                  <a:solidFill>
                    <a:srgbClr val="94A3B8"/>
                  </a:solidFill>
                  <a:latin typeface="Quattrocento Sans"/>
                  <a:ea typeface="Quattrocento Sans"/>
                  <a:cs typeface="Quattrocento Sans"/>
                  <a:sym typeface="Quattrocento Sans"/>
                </a:rPr>
                <a:t>Beneficiarios Totales</a:t>
              </a:r>
              <a:endParaRPr b="1" i="0" sz="1700" u="none" cap="none" strike="noStrike">
                <a:solidFill>
                  <a:srgbClr val="94A3B8"/>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700"/>
                <a:buFont typeface="Arial"/>
                <a:buNone/>
              </a:pPr>
              <a:r>
                <a:rPr b="1" i="0" lang="es-ES" sz="1700" u="none" cap="none" strike="noStrike">
                  <a:solidFill>
                    <a:srgbClr val="83E3DA"/>
                  </a:solidFill>
                  <a:latin typeface="Quattrocento Sans"/>
                  <a:ea typeface="Quattrocento Sans"/>
                  <a:cs typeface="Quattrocento Sans"/>
                  <a:sym typeface="Quattrocento Sans"/>
                </a:rPr>
                <a:t>2.343</a:t>
              </a:r>
              <a:endParaRPr b="1" i="0" sz="1700" u="none" cap="none" strike="noStrike">
                <a:solidFill>
                  <a:srgbClr val="83E3DA"/>
                </a:solidFill>
                <a:latin typeface="Quattrocento Sans"/>
                <a:ea typeface="Quattrocento Sans"/>
                <a:cs typeface="Quattrocento Sans"/>
                <a:sym typeface="Quattrocento Sans"/>
              </a:endParaRPr>
            </a:p>
            <a:p>
              <a:pPr indent="0" lvl="0" marL="0" marR="0" rtl="0" algn="l">
                <a:lnSpc>
                  <a:spcPct val="100000"/>
                </a:lnSpc>
                <a:spcBef>
                  <a:spcPts val="3000"/>
                </a:spcBef>
                <a:spcAft>
                  <a:spcPts val="0"/>
                </a:spcAft>
                <a:buClr>
                  <a:srgbClr val="000000"/>
                </a:buClr>
                <a:buSzPts val="1700"/>
                <a:buFont typeface="Arial"/>
                <a:buNone/>
              </a:pPr>
              <a:r>
                <a:rPr b="1" i="0" lang="es-ES" sz="1700" u="none" cap="none" strike="noStrike">
                  <a:solidFill>
                    <a:srgbClr val="CBD5E1"/>
                  </a:solidFill>
                  <a:latin typeface="Quattrocento Sans"/>
                  <a:ea typeface="Quattrocento Sans"/>
                  <a:cs typeface="Quattrocento Sans"/>
                  <a:sym typeface="Quattrocento Sans"/>
                </a:rPr>
                <a:t>Impacto directo en la mejora de la calidad de vida de nuestros funcionarios y sus familias.</a:t>
              </a:r>
              <a:endParaRPr b="1" i="0" sz="1700" u="none" cap="none" strike="noStrike">
                <a:solidFill>
                  <a:srgbClr val="CBD5E1"/>
                </a:solidFill>
                <a:latin typeface="Quattrocento Sans"/>
                <a:ea typeface="Quattrocento Sans"/>
                <a:cs typeface="Quattrocento Sans"/>
                <a:sym typeface="Quattrocento Sans"/>
              </a:endParaRPr>
            </a:p>
          </p:txBody>
        </p:sp>
      </p:grpSp>
      <p:sp>
        <p:nvSpPr>
          <p:cNvPr id="626" name="Google Shape;626;p19"/>
          <p:cNvSpPr/>
          <p:nvPr/>
        </p:nvSpPr>
        <p:spPr>
          <a:xfrm>
            <a:off x="7310600" y="13851650"/>
            <a:ext cx="4572000" cy="4381500"/>
          </a:xfrm>
          <a:prstGeom prst="roundRect">
            <a:avLst>
              <a:gd fmla="val 3260" name="adj"/>
            </a:avLst>
          </a:prstGeom>
          <a:solidFill>
            <a:srgbClr val="F8FAF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9"/>
          <p:cNvSpPr txBox="1"/>
          <p:nvPr/>
        </p:nvSpPr>
        <p:spPr>
          <a:xfrm>
            <a:off x="3876725" y="2033825"/>
            <a:ext cx="12033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s-ES" sz="1200" u="none" cap="none" strike="noStrike">
                <a:solidFill>
                  <a:srgbClr val="94A3B8"/>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(6%)</a:t>
            </a:r>
            <a:endParaRPr b="0" i="0" sz="1400" u="none" cap="none" strike="noStrike">
              <a:solidFill>
                <a:srgbClr val="000000"/>
              </a:solidFill>
              <a:latin typeface="Arial"/>
              <a:ea typeface="Arial"/>
              <a:cs typeface="Arial"/>
              <a:sym typeface="Arial"/>
            </a:endParaRPr>
          </a:p>
        </p:txBody>
      </p:sp>
      <p:sp>
        <p:nvSpPr>
          <p:cNvPr id="628" name="Google Shape;628;p19"/>
          <p:cNvSpPr txBox="1"/>
          <p:nvPr/>
        </p:nvSpPr>
        <p:spPr>
          <a:xfrm>
            <a:off x="1618100" y="3112975"/>
            <a:ext cx="25512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375"/>
              </a:spcAft>
              <a:buClr>
                <a:srgbClr val="000000"/>
              </a:buClr>
              <a:buSzPts val="1200"/>
              <a:buFont typeface="Arial"/>
              <a:buNone/>
            </a:pPr>
            <a:r>
              <a:rPr b="1" i="0" lang="es-ES" sz="1200" u="none" cap="none" strike="noStrike">
                <a:solidFill>
                  <a:srgbClr val="F59E0B"/>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(34.1%) </a:t>
            </a:r>
            <a:endParaRPr b="0" i="0" sz="1400" u="none" cap="none" strike="noStrike">
              <a:solidFill>
                <a:srgbClr val="000000"/>
              </a:solidFill>
              <a:latin typeface="Arial"/>
              <a:ea typeface="Arial"/>
              <a:cs typeface="Arial"/>
              <a:sym typeface="Arial"/>
            </a:endParaRPr>
          </a:p>
        </p:txBody>
      </p:sp>
      <p:sp>
        <p:nvSpPr>
          <p:cNvPr id="629" name="Google Shape;629;p19"/>
          <p:cNvSpPr txBox="1"/>
          <p:nvPr/>
        </p:nvSpPr>
        <p:spPr>
          <a:xfrm>
            <a:off x="4920850" y="4245750"/>
            <a:ext cx="3000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375"/>
              </a:spcAft>
              <a:buClr>
                <a:srgbClr val="000000"/>
              </a:buClr>
              <a:buSzPts val="1200"/>
              <a:buFont typeface="Arial"/>
              <a:buNone/>
            </a:pPr>
            <a:r>
              <a:t/>
            </a:r>
            <a:endParaRPr b="1" i="0" sz="1200" u="none" cap="none" strike="noStrike">
              <a:solidFill>
                <a:srgbClr val="475569"/>
              </a:solidFill>
              <a:latin typeface="Quattrocento Sans"/>
              <a:ea typeface="Quattrocento Sans"/>
              <a:cs typeface="Quattrocento Sans"/>
              <a:sym typeface="Quattrocento Sans"/>
            </a:endParaRPr>
          </a:p>
        </p:txBody>
      </p:sp>
      <p:sp>
        <p:nvSpPr>
          <p:cNvPr id="630" name="Google Shape;630;p19"/>
          <p:cNvSpPr txBox="1"/>
          <p:nvPr/>
        </p:nvSpPr>
        <p:spPr>
          <a:xfrm>
            <a:off x="2029025" y="2372038"/>
            <a:ext cx="3000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375"/>
              </a:spcAft>
              <a:buClr>
                <a:srgbClr val="000000"/>
              </a:buClr>
              <a:buSzPts val="1200"/>
              <a:buFont typeface="Arial"/>
              <a:buNone/>
            </a:pPr>
            <a:r>
              <a:rPr b="1" i="0" lang="es-ES" sz="1200" u="none" cap="none" strike="noStrike">
                <a:solidFill>
                  <a:srgbClr val="10B981"/>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(5.9%)</a:t>
            </a:r>
            <a:endParaRPr b="0" i="0" sz="1400" u="none" cap="none" strike="noStrike">
              <a:solidFill>
                <a:srgbClr val="000000"/>
              </a:solidFill>
              <a:latin typeface="Arial"/>
              <a:ea typeface="Arial"/>
              <a:cs typeface="Arial"/>
              <a:sym typeface="Arial"/>
            </a:endParaRPr>
          </a:p>
        </p:txBody>
      </p:sp>
      <p:sp>
        <p:nvSpPr>
          <p:cNvPr id="631" name="Google Shape;631;p19"/>
          <p:cNvSpPr txBox="1"/>
          <p:nvPr/>
        </p:nvSpPr>
        <p:spPr>
          <a:xfrm>
            <a:off x="2424100" y="2124075"/>
            <a:ext cx="3000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375"/>
              </a:spcAft>
              <a:buClr>
                <a:srgbClr val="000000"/>
              </a:buClr>
              <a:buSzPts val="1200"/>
              <a:buFont typeface="Arial"/>
              <a:buNone/>
            </a:pPr>
            <a:r>
              <a:rPr b="1" i="0" lang="es-ES" sz="1200" u="none" cap="none" strike="noStrike">
                <a:solidFill>
                  <a:srgbClr val="475569"/>
                </a:solidFill>
                <a:latin typeface="Quattrocento Sans"/>
                <a:ea typeface="Quattrocento Sans"/>
                <a:cs typeface="Quattrocento Sans"/>
                <a:sym typeface="Quattrocento Sans"/>
              </a:rPr>
              <a:t> </a:t>
            </a:r>
            <a:r>
              <a:rPr b="1" i="0" lang="es-ES" sz="1200" u="none" cap="none" strike="noStrike">
                <a:solidFill>
                  <a:srgbClr val="6366F1"/>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(1.4%)</a:t>
            </a:r>
            <a:endParaRPr b="1" i="0" sz="1200" u="none" cap="none" strike="noStrike">
              <a:solidFill>
                <a:srgbClr val="475569"/>
              </a:solidFill>
              <a:latin typeface="Quattrocento Sans"/>
              <a:ea typeface="Quattrocento Sans"/>
              <a:cs typeface="Quattrocento Sans"/>
              <a:sym typeface="Quattrocento Sans"/>
            </a:endParaRPr>
          </a:p>
        </p:txBody>
      </p:sp>
      <p:sp>
        <p:nvSpPr>
          <p:cNvPr id="632" name="Google Shape;632;p19"/>
          <p:cNvSpPr txBox="1"/>
          <p:nvPr/>
        </p:nvSpPr>
        <p:spPr>
          <a:xfrm>
            <a:off x="5169325" y="3372038"/>
            <a:ext cx="3000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375"/>
              </a:spcAft>
              <a:buClr>
                <a:srgbClr val="000000"/>
              </a:buClr>
              <a:buSzPts val="1200"/>
              <a:buFont typeface="Arial"/>
              <a:buNone/>
            </a:pPr>
            <a:r>
              <a:rPr b="1" i="0" lang="es-ES" sz="1200" u="none" cap="none" strike="noStrike">
                <a:solidFill>
                  <a:srgbClr val="475569"/>
                </a:solidFill>
                <a:latin typeface="Quattrocento Sans"/>
                <a:ea typeface="Quattrocento Sans"/>
                <a:cs typeface="Quattrocento Sans"/>
                <a:sym typeface="Quattrocento Sans"/>
              </a:rPr>
              <a:t> </a:t>
            </a:r>
            <a:r>
              <a:rPr b="1" i="0" lang="es-ES" sz="1000" u="none" cap="none" strike="noStrike">
                <a:solidFill>
                  <a:srgbClr val="3B82F6"/>
                </a:solidFill>
                <a:latin typeface="Quattrocento Sans"/>
                <a:ea typeface="Quattrocento Sans"/>
                <a:cs typeface="Quattrocento Sans"/>
                <a:sym typeface="Quattrocento Sans"/>
              </a:rPr>
              <a:t>●</a:t>
            </a:r>
            <a:r>
              <a:rPr b="1" i="0" lang="es-ES" sz="1200" u="none" cap="none" strike="noStrike">
                <a:solidFill>
                  <a:srgbClr val="475569"/>
                </a:solidFill>
                <a:latin typeface="Quattrocento Sans"/>
                <a:ea typeface="Quattrocento Sans"/>
                <a:cs typeface="Quattrocento Sans"/>
                <a:sym typeface="Quattrocento Sans"/>
              </a:rPr>
              <a:t> (52.6%)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id="637" name="Google Shape;637;p20"/>
          <p:cNvPicPr preferRelativeResize="0"/>
          <p:nvPr/>
        </p:nvPicPr>
        <p:blipFill rotWithShape="1">
          <a:blip r:embed="rId3">
            <a:alphaModFix/>
          </a:blip>
          <a:srcRect b="0" l="0" r="0" t="0"/>
          <a:stretch/>
        </p:blipFill>
        <p:spPr>
          <a:xfrm>
            <a:off x="10106108" y="75493"/>
            <a:ext cx="1724929" cy="683086"/>
          </a:xfrm>
          <a:prstGeom prst="rect">
            <a:avLst/>
          </a:prstGeom>
          <a:noFill/>
          <a:ln>
            <a:noFill/>
          </a:ln>
        </p:spPr>
      </p:pic>
      <p:pic>
        <p:nvPicPr>
          <p:cNvPr id="638" name="Google Shape;638;p20" title="ppt 43.jpg"/>
          <p:cNvPicPr preferRelativeResize="0"/>
          <p:nvPr>
            <p:ph idx="1" type="body"/>
          </p:nvPr>
        </p:nvPicPr>
        <p:blipFill rotWithShape="1">
          <a:blip r:embed="rId4">
            <a:alphaModFix/>
          </a:blip>
          <a:srcRect b="1579" l="0" r="0" t="1579"/>
          <a:stretch/>
        </p:blipFill>
        <p:spPr>
          <a:xfrm>
            <a:off x="0" y="0"/>
            <a:ext cx="2094900" cy="6858000"/>
          </a:xfrm>
          <a:prstGeom prst="rect">
            <a:avLst/>
          </a:prstGeom>
          <a:noFill/>
          <a:ln>
            <a:noFill/>
          </a:ln>
        </p:spPr>
      </p:pic>
      <p:pic>
        <p:nvPicPr>
          <p:cNvPr id="639" name="Google Shape;639;p20"/>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640" name="Google Shape;640;p20"/>
          <p:cNvSpPr txBox="1"/>
          <p:nvPr>
            <p:ph type="title"/>
          </p:nvPr>
        </p:nvSpPr>
        <p:spPr>
          <a:xfrm>
            <a:off x="2447850" y="307875"/>
            <a:ext cx="7296300" cy="955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CENTRO DE ATENCIÓN INTEGRAL DEL FUNCIONARIO (CAIF)</a:t>
            </a:r>
            <a:endParaRPr b="1" sz="2700">
              <a:solidFill>
                <a:srgbClr val="2F5496"/>
              </a:solidFill>
              <a:latin typeface="Quattrocento Sans"/>
              <a:ea typeface="Quattrocento Sans"/>
              <a:cs typeface="Quattrocento Sans"/>
              <a:sym typeface="Quattrocento Sans"/>
            </a:endParaRPr>
          </a:p>
        </p:txBody>
      </p:sp>
      <p:sp>
        <p:nvSpPr>
          <p:cNvPr id="641" name="Google Shape;641;p20"/>
          <p:cNvSpPr txBox="1"/>
          <p:nvPr/>
        </p:nvSpPr>
        <p:spPr>
          <a:xfrm>
            <a:off x="7725200" y="4820225"/>
            <a:ext cx="3000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642" name="Google Shape;642;p20"/>
          <p:cNvSpPr/>
          <p:nvPr/>
        </p:nvSpPr>
        <p:spPr>
          <a:xfrm>
            <a:off x="2436875" y="4791425"/>
            <a:ext cx="3484500" cy="1875900"/>
          </a:xfrm>
          <a:prstGeom prst="roundRect">
            <a:avLst>
              <a:gd fmla="val 4761" name="adj"/>
            </a:avLst>
          </a:prstGeom>
          <a:solidFill>
            <a:srgbClr val="1F3864"/>
          </a:solidFill>
          <a:ln>
            <a:noFill/>
          </a:ln>
        </p:spPr>
        <p:txBody>
          <a:bodyPr anchorCtr="0" anchor="ctr" bIns="0" lIns="0" spcFirstLastPara="1" rIns="0" wrap="square" tIns="0">
            <a:noAutofit/>
          </a:bodyPr>
          <a:lstStyle/>
          <a:p>
            <a:pPr indent="0" lvl="0" marL="0" marR="0" rtl="0" algn="l">
              <a:lnSpc>
                <a:spcPct val="100000"/>
              </a:lnSpc>
              <a:spcBef>
                <a:spcPts val="3000"/>
              </a:spcBef>
              <a:spcAft>
                <a:spcPts val="0"/>
              </a:spcAft>
              <a:buClr>
                <a:srgbClr val="000000"/>
              </a:buClr>
              <a:buSzPts val="1500"/>
              <a:buFont typeface="Arial"/>
              <a:buNone/>
            </a:pPr>
            <a:r>
              <a:rPr b="1" i="0" lang="es-ES" sz="1500" u="none" cap="none" strike="noStrike">
                <a:solidFill>
                  <a:schemeClr val="lt1"/>
                </a:solidFill>
                <a:latin typeface="Quattrocento Sans"/>
                <a:ea typeface="Quattrocento Sans"/>
                <a:cs typeface="Quattrocento Sans"/>
                <a:sym typeface="Quattrocento Sans"/>
              </a:rPr>
              <a:t>INTEGRANTES</a:t>
            </a:r>
            <a:endParaRPr b="1" i="0" sz="1500" u="none" cap="none" strike="noStrike">
              <a:solidFill>
                <a:schemeClr val="lt1"/>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rPr b="1" i="0" lang="es-ES" sz="1500" u="none" cap="none" strike="noStrike">
                <a:solidFill>
                  <a:schemeClr val="lt1"/>
                </a:solidFill>
                <a:latin typeface="Quattrocento Sans"/>
                <a:ea typeface="Quattrocento Sans"/>
                <a:cs typeface="Quattrocento Sans"/>
                <a:sym typeface="Quattrocento Sans"/>
              </a:rPr>
              <a:t>Mireya Molina Oñate</a:t>
            </a:r>
            <a:r>
              <a:rPr b="0" i="0" lang="es-ES" sz="1500" u="none" cap="none" strike="noStrike">
                <a:solidFill>
                  <a:schemeClr val="lt1"/>
                </a:solidFill>
                <a:latin typeface="Quattrocento Sans"/>
                <a:ea typeface="Quattrocento Sans"/>
                <a:cs typeface="Quattrocento Sans"/>
                <a:sym typeface="Quattrocento Sans"/>
              </a:rPr>
              <a:t>, Jefatura Unidad</a:t>
            </a:r>
            <a:endParaRPr b="0" i="0" sz="1500" u="none" cap="none" strike="noStrike">
              <a:solidFill>
                <a:schemeClr val="lt1"/>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rPr b="1" i="0" lang="es-ES" sz="1500" u="none" cap="none" strike="noStrike">
                <a:solidFill>
                  <a:schemeClr val="lt1"/>
                </a:solidFill>
                <a:latin typeface="Quattrocento Sans"/>
                <a:ea typeface="Quattrocento Sans"/>
                <a:cs typeface="Quattrocento Sans"/>
                <a:sym typeface="Quattrocento Sans"/>
              </a:rPr>
              <a:t>José Manuel Luengo, </a:t>
            </a:r>
            <a:r>
              <a:rPr b="0" i="0" lang="es-ES" sz="1500" u="none" cap="none" strike="noStrike">
                <a:solidFill>
                  <a:schemeClr val="lt1"/>
                </a:solidFill>
                <a:latin typeface="Quattrocento Sans"/>
                <a:ea typeface="Quattrocento Sans"/>
                <a:cs typeface="Quattrocento Sans"/>
                <a:sym typeface="Quattrocento Sans"/>
              </a:rPr>
              <a:t>Psicólogo de Personal</a:t>
            </a:r>
            <a:endParaRPr b="0" i="0" sz="1500" u="none" cap="none" strike="noStrike">
              <a:solidFill>
                <a:schemeClr val="lt1"/>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rPr b="1" i="0" lang="es-ES" sz="1500" u="none" cap="none" strike="noStrike">
                <a:solidFill>
                  <a:schemeClr val="lt1"/>
                </a:solidFill>
                <a:latin typeface="Quattrocento Sans"/>
                <a:ea typeface="Quattrocento Sans"/>
                <a:cs typeface="Quattrocento Sans"/>
                <a:sym typeface="Quattrocento Sans"/>
              </a:rPr>
              <a:t>Dra. Juana Ruales</a:t>
            </a:r>
            <a:r>
              <a:rPr b="0" i="0" lang="es-ES" sz="1500" u="none" cap="none" strike="noStrike">
                <a:solidFill>
                  <a:schemeClr val="lt1"/>
                </a:solidFill>
                <a:latin typeface="Quattrocento Sans"/>
                <a:ea typeface="Quattrocento Sans"/>
                <a:cs typeface="Quattrocento Sans"/>
                <a:sym typeface="Quattrocento Sans"/>
              </a:rPr>
              <a:t>, Médico de Personal</a:t>
            </a:r>
            <a:endParaRPr b="0" i="0" sz="1500" u="none" cap="none" strike="noStrike">
              <a:solidFill>
                <a:schemeClr val="lt1"/>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rPr b="1" i="0" lang="es-ES" sz="1500" u="none" cap="none" strike="noStrike">
                <a:solidFill>
                  <a:schemeClr val="lt1"/>
                </a:solidFill>
                <a:latin typeface="Quattrocento Sans"/>
                <a:ea typeface="Quattrocento Sans"/>
                <a:cs typeface="Quattrocento Sans"/>
                <a:sym typeface="Quattrocento Sans"/>
              </a:rPr>
              <a:t>Gislaene Uribe, </a:t>
            </a:r>
            <a:r>
              <a:rPr b="0" i="0" lang="es-ES" sz="1500" u="none" cap="none" strike="noStrike">
                <a:solidFill>
                  <a:schemeClr val="lt1"/>
                </a:solidFill>
                <a:latin typeface="Quattrocento Sans"/>
                <a:ea typeface="Quattrocento Sans"/>
                <a:cs typeface="Quattrocento Sans"/>
                <a:sym typeface="Quattrocento Sans"/>
              </a:rPr>
              <a:t>Administrativo</a:t>
            </a:r>
            <a:endParaRPr b="0" i="0" sz="1600" u="none" cap="none" strike="noStrike">
              <a:solidFill>
                <a:schemeClr val="lt1"/>
              </a:solidFill>
              <a:latin typeface="Quattrocento Sans"/>
              <a:ea typeface="Quattrocento Sans"/>
              <a:cs typeface="Quattrocento Sans"/>
              <a:sym typeface="Quattrocento Sans"/>
            </a:endParaRPr>
          </a:p>
          <a:p>
            <a:pPr indent="0" lvl="0" marL="0" marR="0" rtl="0" algn="l">
              <a:lnSpc>
                <a:spcPct val="100000"/>
              </a:lnSpc>
              <a:spcBef>
                <a:spcPts val="3000"/>
              </a:spcBef>
              <a:spcAft>
                <a:spcPts val="0"/>
              </a:spcAft>
              <a:buClr>
                <a:srgbClr val="000000"/>
              </a:buClr>
              <a:buSzPts val="1200"/>
              <a:buFont typeface="Arial"/>
              <a:buNone/>
            </a:pPr>
            <a:r>
              <a:t/>
            </a:r>
            <a:endParaRPr b="0" i="0" sz="1200" u="none" cap="none" strike="noStrike">
              <a:solidFill>
                <a:srgbClr val="CBD5E1"/>
              </a:solidFill>
              <a:latin typeface="Quattrocento Sans"/>
              <a:ea typeface="Quattrocento Sans"/>
              <a:cs typeface="Quattrocento Sans"/>
              <a:sym typeface="Quattrocento Sans"/>
            </a:endParaRPr>
          </a:p>
        </p:txBody>
      </p:sp>
      <p:sp>
        <p:nvSpPr>
          <p:cNvPr id="643" name="Google Shape;643;p20"/>
          <p:cNvSpPr/>
          <p:nvPr/>
        </p:nvSpPr>
        <p:spPr>
          <a:xfrm>
            <a:off x="5998000" y="4791475"/>
            <a:ext cx="5924700" cy="1875900"/>
          </a:xfrm>
          <a:prstGeom prst="roundRect">
            <a:avLst>
              <a:gd fmla="val 6269" name="adj"/>
            </a:avLst>
          </a:prstGeom>
          <a:solidFill>
            <a:srgbClr val="1F386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644" name="Google Shape;644;p20"/>
          <p:cNvSpPr txBox="1"/>
          <p:nvPr/>
        </p:nvSpPr>
        <p:spPr>
          <a:xfrm>
            <a:off x="5998000" y="5022300"/>
            <a:ext cx="4108200" cy="1462200"/>
          </a:xfrm>
          <a:prstGeom prst="rect">
            <a:avLst/>
          </a:prstGeom>
          <a:noFill/>
          <a:ln>
            <a:noFill/>
          </a:ln>
        </p:spPr>
        <p:txBody>
          <a:bodyPr anchorCtr="0" anchor="t" bIns="91425" lIns="91425" spcFirstLastPara="1" rIns="91425" wrap="square" tIns="91425">
            <a:spAutoFit/>
          </a:bodyPr>
          <a:lstStyle/>
          <a:p>
            <a:pPr indent="0" lvl="0" marL="0" marR="0" rtl="0" algn="l">
              <a:lnSpc>
                <a:spcPct val="10000"/>
              </a:lnSpc>
              <a:spcBef>
                <a:spcPts val="0"/>
              </a:spcBef>
              <a:spcAft>
                <a:spcPts val="0"/>
              </a:spcAft>
              <a:buClr>
                <a:srgbClr val="000000"/>
              </a:buClr>
              <a:buSzPts val="1500"/>
              <a:buFont typeface="Arial"/>
              <a:buNone/>
            </a:pPr>
            <a:r>
              <a:rPr b="1" i="0" lang="es-ES" sz="1500" u="none" cap="none" strike="noStrike">
                <a:solidFill>
                  <a:schemeClr val="lt1"/>
                </a:solidFill>
                <a:latin typeface="Quattrocento Sans"/>
                <a:ea typeface="Quattrocento Sans"/>
                <a:cs typeface="Quattrocento Sans"/>
                <a:sym typeface="Quattrocento Sans"/>
              </a:rPr>
              <a:t>ATENCIONES MÉDICAS: 2.268 </a:t>
            </a:r>
            <a:r>
              <a:rPr b="0" i="0" lang="es-ES" sz="1500" u="none" cap="none" strike="noStrike">
                <a:solidFill>
                  <a:schemeClr val="lt1"/>
                </a:solidFill>
                <a:latin typeface="Quattrocento Sans"/>
                <a:ea typeface="Quattrocento Sans"/>
                <a:cs typeface="Quattrocento Sans"/>
                <a:sym typeface="Quattrocento Sans"/>
              </a:rPr>
              <a:t> REALIZADAS</a:t>
            </a:r>
            <a:endParaRPr b="0" i="0" sz="1500" u="none" cap="none" strike="noStrike">
              <a:solidFill>
                <a:schemeClr val="lt1"/>
              </a:solidFill>
              <a:latin typeface="Quattrocento Sans"/>
              <a:ea typeface="Quattrocento Sans"/>
              <a:cs typeface="Quattrocento Sans"/>
              <a:sym typeface="Quattrocento Sans"/>
            </a:endParaRPr>
          </a:p>
          <a:p>
            <a:pPr indent="0" lvl="0" marL="0" marR="0" rtl="0" algn="l">
              <a:lnSpc>
                <a:spcPct val="10000"/>
              </a:lnSpc>
              <a:spcBef>
                <a:spcPts val="1200"/>
              </a:spcBef>
              <a:spcAft>
                <a:spcPts val="0"/>
              </a:spcAft>
              <a:buClr>
                <a:schemeClr val="dk1"/>
              </a:buClr>
              <a:buSzPts val="1100"/>
              <a:buFont typeface="Arial"/>
              <a:buNone/>
            </a:pPr>
            <a:r>
              <a:rPr b="1" i="0" lang="es-ES" sz="1500" u="none" cap="none" strike="noStrike">
                <a:solidFill>
                  <a:schemeClr val="lt1"/>
                </a:solidFill>
                <a:latin typeface="Quattrocento Sans"/>
                <a:ea typeface="Quattrocento Sans"/>
                <a:cs typeface="Quattrocento Sans"/>
                <a:sym typeface="Quattrocento Sans"/>
              </a:rPr>
              <a:t>ATENCIONES PSICOLÓGICAS:  411 REALIZADAS</a:t>
            </a:r>
            <a:endParaRPr b="1" i="0" sz="1500" u="none" cap="none" strike="noStrike">
              <a:solidFill>
                <a:schemeClr val="lt1"/>
              </a:solidFill>
              <a:latin typeface="Quattrocento Sans"/>
              <a:ea typeface="Quattrocento Sans"/>
              <a:cs typeface="Quattrocento Sans"/>
              <a:sym typeface="Quattrocento Sans"/>
            </a:endParaRPr>
          </a:p>
          <a:p>
            <a:pPr indent="0" lvl="0" marL="0" marR="0" rtl="0" algn="l">
              <a:lnSpc>
                <a:spcPct val="100000"/>
              </a:lnSpc>
              <a:spcBef>
                <a:spcPts val="1200"/>
              </a:spcBef>
              <a:spcAft>
                <a:spcPts val="1200"/>
              </a:spcAft>
              <a:buClr>
                <a:schemeClr val="dk1"/>
              </a:buClr>
              <a:buSzPts val="1100"/>
              <a:buFont typeface="Arial"/>
              <a:buNone/>
            </a:pPr>
            <a:r>
              <a:rPr b="0" i="0" lang="es-ES" sz="1500" u="none" cap="none" strike="noStrike">
                <a:solidFill>
                  <a:schemeClr val="lt1"/>
                </a:solidFill>
                <a:latin typeface="Quattrocento Sans"/>
                <a:ea typeface="Quattrocento Sans"/>
                <a:cs typeface="Quattrocento Sans"/>
                <a:sym typeface="Quattrocento Sans"/>
              </a:rPr>
              <a:t>Se realizaron</a:t>
            </a:r>
            <a:r>
              <a:rPr b="1" i="0" lang="es-ES" sz="1500" u="none" cap="none" strike="noStrike">
                <a:solidFill>
                  <a:schemeClr val="lt1"/>
                </a:solidFill>
                <a:latin typeface="Quattrocento Sans"/>
                <a:ea typeface="Quattrocento Sans"/>
                <a:cs typeface="Quattrocento Sans"/>
                <a:sym typeface="Quattrocento Sans"/>
              </a:rPr>
              <a:t> 874 tomas de muestras derivadas</a:t>
            </a:r>
            <a:r>
              <a:rPr b="0" i="0" lang="es-ES" sz="1500" u="none" cap="none" strike="noStrike">
                <a:solidFill>
                  <a:schemeClr val="lt1"/>
                </a:solidFill>
                <a:latin typeface="Quattrocento Sans"/>
                <a:ea typeface="Quattrocento Sans"/>
                <a:cs typeface="Quattrocento Sans"/>
                <a:sym typeface="Quattrocento Sans"/>
              </a:rPr>
              <a:t> directamente de medicina del personal, facilitando el acceso a exámenes sin salir del entorno laboral.</a:t>
            </a:r>
            <a:endParaRPr b="0" i="0" sz="3000" u="none" cap="none" strike="noStrike">
              <a:solidFill>
                <a:schemeClr val="dk1"/>
              </a:solidFill>
              <a:latin typeface="Calibri"/>
              <a:ea typeface="Calibri"/>
              <a:cs typeface="Calibri"/>
              <a:sym typeface="Calibri"/>
            </a:endParaRPr>
          </a:p>
        </p:txBody>
      </p:sp>
      <p:sp>
        <p:nvSpPr>
          <p:cNvPr id="645" name="Google Shape;645;p20"/>
          <p:cNvSpPr txBox="1"/>
          <p:nvPr/>
        </p:nvSpPr>
        <p:spPr>
          <a:xfrm>
            <a:off x="10049338" y="5175275"/>
            <a:ext cx="18447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chemeClr val="lt1"/>
                </a:solidFill>
                <a:latin typeface="Calibri"/>
                <a:ea typeface="Calibri"/>
                <a:cs typeface="Calibri"/>
                <a:sym typeface="Calibri"/>
              </a:rPr>
              <a:t>6 OPERATIVOS PREVENTIVOS (PAP, MAMOGRAFÍAS, TEST RÁPIDO VIH)</a:t>
            </a:r>
            <a:endParaRPr b="0" i="0" sz="1500" u="none" cap="none" strike="noStrike">
              <a:solidFill>
                <a:schemeClr val="lt1"/>
              </a:solidFill>
              <a:latin typeface="Calibri"/>
              <a:ea typeface="Calibri"/>
              <a:cs typeface="Calibri"/>
              <a:sym typeface="Calibri"/>
            </a:endParaRPr>
          </a:p>
        </p:txBody>
      </p:sp>
      <p:cxnSp>
        <p:nvCxnSpPr>
          <p:cNvPr id="646" name="Google Shape;646;p20"/>
          <p:cNvCxnSpPr/>
          <p:nvPr/>
        </p:nvCxnSpPr>
        <p:spPr>
          <a:xfrm>
            <a:off x="10049350" y="5511300"/>
            <a:ext cx="0" cy="973200"/>
          </a:xfrm>
          <a:prstGeom prst="straightConnector1">
            <a:avLst/>
          </a:prstGeom>
          <a:noFill/>
          <a:ln cap="flat" cmpd="sng" w="19050">
            <a:solidFill>
              <a:schemeClr val="lt1"/>
            </a:solidFill>
            <a:prstDash val="solid"/>
            <a:round/>
            <a:headEnd len="sm" w="sm" type="none"/>
            <a:tailEnd len="sm" w="sm" type="none"/>
          </a:ln>
        </p:spPr>
      </p:cxnSp>
      <p:pic>
        <p:nvPicPr>
          <p:cNvPr id="647" name="Google Shape;647;p20" title="WhatsApp Image 2026-04-21 at 3.41.37 PM.jpeg"/>
          <p:cNvPicPr preferRelativeResize="0"/>
          <p:nvPr/>
        </p:nvPicPr>
        <p:blipFill rotWithShape="1">
          <a:blip r:embed="rId6">
            <a:alphaModFix/>
          </a:blip>
          <a:srcRect b="7504" l="0" r="0" t="7513"/>
          <a:stretch/>
        </p:blipFill>
        <p:spPr>
          <a:xfrm>
            <a:off x="2436875" y="1549775"/>
            <a:ext cx="4636800" cy="2955300"/>
          </a:xfrm>
          <a:prstGeom prst="roundRect">
            <a:avLst>
              <a:gd fmla="val 8333" name="adj"/>
            </a:avLst>
          </a:prstGeom>
          <a:noFill/>
          <a:ln>
            <a:noFill/>
          </a:ln>
        </p:spPr>
      </p:pic>
      <p:pic>
        <p:nvPicPr>
          <p:cNvPr id="648" name="Google Shape;648;p20" title="Captura de pantalla 2026-04-16 170352.png"/>
          <p:cNvPicPr preferRelativeResize="0"/>
          <p:nvPr/>
        </p:nvPicPr>
        <p:blipFill rotWithShape="1">
          <a:blip r:embed="rId7">
            <a:alphaModFix/>
          </a:blip>
          <a:srcRect b="4743" l="0" r="0" t="4752"/>
          <a:stretch/>
        </p:blipFill>
        <p:spPr>
          <a:xfrm>
            <a:off x="7205015" y="1549412"/>
            <a:ext cx="4717800" cy="2955300"/>
          </a:xfrm>
          <a:prstGeom prst="roundRect">
            <a:avLst>
              <a:gd fmla="val 8333" name="adj"/>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g39785062024_3_2041" title="ppt 40.png"/>
          <p:cNvPicPr preferRelativeResize="0"/>
          <p:nvPr>
            <p:ph idx="1" type="body"/>
          </p:nvPr>
        </p:nvPicPr>
        <p:blipFill rotWithShape="1">
          <a:blip r:embed="rId3">
            <a:alphaModFix/>
          </a:blip>
          <a:srcRect b="10" l="0" r="0" t="10"/>
          <a:stretch/>
        </p:blipFill>
        <p:spPr>
          <a:xfrm>
            <a:off x="0" y="-3147"/>
            <a:ext cx="2030100" cy="6861000"/>
          </a:xfrm>
          <a:prstGeom prst="rect">
            <a:avLst/>
          </a:prstGeom>
          <a:noFill/>
          <a:ln>
            <a:noFill/>
          </a:ln>
        </p:spPr>
      </p:pic>
      <p:pic>
        <p:nvPicPr>
          <p:cNvPr id="654" name="Google Shape;654;g39785062024_3_2041"/>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655" name="Google Shape;655;g39785062024_3_2041"/>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656" name="Google Shape;656;g39785062024_3_2041"/>
          <p:cNvSpPr txBox="1"/>
          <p:nvPr>
            <p:ph type="title"/>
          </p:nvPr>
        </p:nvSpPr>
        <p:spPr>
          <a:xfrm>
            <a:off x="2393825" y="332950"/>
            <a:ext cx="10515600" cy="856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FUNCIONARIOS CAPACITADOS</a:t>
            </a:r>
            <a:endParaRPr b="1" sz="2700">
              <a:solidFill>
                <a:srgbClr val="2F5496"/>
              </a:solidFill>
              <a:latin typeface="Quattrocento Sans"/>
              <a:ea typeface="Quattrocento Sans"/>
              <a:cs typeface="Quattrocento Sans"/>
              <a:sym typeface="Quattrocento Sans"/>
            </a:endParaRPr>
          </a:p>
        </p:txBody>
      </p:sp>
      <p:grpSp>
        <p:nvGrpSpPr>
          <p:cNvPr id="657" name="Google Shape;657;g39785062024_3_2041"/>
          <p:cNvGrpSpPr/>
          <p:nvPr/>
        </p:nvGrpSpPr>
        <p:grpSpPr>
          <a:xfrm>
            <a:off x="2516941" y="4458985"/>
            <a:ext cx="9082880" cy="2110275"/>
            <a:chOff x="2333625" y="1524000"/>
            <a:chExt cx="9429900" cy="2190900"/>
          </a:xfrm>
        </p:grpSpPr>
        <p:sp>
          <p:nvSpPr>
            <p:cNvPr id="658" name="Google Shape;658;g39785062024_3_2041"/>
            <p:cNvSpPr/>
            <p:nvPr/>
          </p:nvSpPr>
          <p:spPr>
            <a:xfrm>
              <a:off x="2333625" y="1524000"/>
              <a:ext cx="2952900" cy="2190900"/>
            </a:xfrm>
            <a:prstGeom prst="roundRect">
              <a:avLst>
                <a:gd fmla="val 6521" name="adj"/>
              </a:avLst>
            </a:prstGeom>
            <a:solidFill>
              <a:srgbClr val="FFFFFF"/>
            </a:solidFill>
            <a:ln cap="flat" cmpd="sng" w="9525">
              <a:solidFill>
                <a:srgbClr val="D1D5D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g39785062024_3_2041"/>
            <p:cNvSpPr/>
            <p:nvPr/>
          </p:nvSpPr>
          <p:spPr>
            <a:xfrm>
              <a:off x="2333625" y="1524000"/>
              <a:ext cx="2952900" cy="476400"/>
            </a:xfrm>
            <a:prstGeom prst="roundRect">
              <a:avLst>
                <a:gd fmla="val 30000" name="adj"/>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g39785062024_3_2041"/>
            <p:cNvSpPr/>
            <p:nvPr/>
          </p:nvSpPr>
          <p:spPr>
            <a:xfrm>
              <a:off x="2333625" y="1762125"/>
              <a:ext cx="2952900" cy="238200"/>
            </a:xfrm>
            <a:prstGeom prst="rect">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g39785062024_3_2041"/>
            <p:cNvSpPr txBox="1"/>
            <p:nvPr/>
          </p:nvSpPr>
          <p:spPr>
            <a:xfrm>
              <a:off x="2333625" y="1524000"/>
              <a:ext cx="29529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41"/>
                <a:buFont typeface="Arial"/>
                <a:buNone/>
              </a:pPr>
              <a:r>
                <a:rPr b="1" i="0" lang="es-ES" sz="1541" u="none" cap="none" strike="noStrike">
                  <a:solidFill>
                    <a:srgbClr val="FFFFFF"/>
                  </a:solidFill>
                  <a:latin typeface="Quattrocento Sans"/>
                  <a:ea typeface="Quattrocento Sans"/>
                  <a:cs typeface="Quattrocento Sans"/>
                  <a:sym typeface="Quattrocento Sans"/>
                </a:rPr>
                <a:t>Ley 18.834</a:t>
              </a:r>
              <a:endParaRPr b="1" i="0" sz="1541" u="none" cap="none" strike="noStrike">
                <a:solidFill>
                  <a:srgbClr val="FFFFFF"/>
                </a:solidFill>
                <a:latin typeface="Quattrocento Sans"/>
                <a:ea typeface="Quattrocento Sans"/>
                <a:cs typeface="Quattrocento Sans"/>
                <a:sym typeface="Quattrocento Sans"/>
              </a:endParaRPr>
            </a:p>
          </p:txBody>
        </p:sp>
        <p:sp>
          <p:nvSpPr>
            <p:cNvPr id="662" name="Google Shape;662;g39785062024_3_2041"/>
            <p:cNvSpPr txBox="1"/>
            <p:nvPr/>
          </p:nvSpPr>
          <p:spPr>
            <a:xfrm>
              <a:off x="2476500" y="2095500"/>
              <a:ext cx="2667000" cy="15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48"/>
                <a:buFont typeface="Arial"/>
                <a:buNone/>
              </a:pPr>
              <a:r>
                <a:rPr b="0" i="0" lang="es-ES" sz="1348" u="none" cap="none" strike="noStrike">
                  <a:solidFill>
                    <a:srgbClr val="2F5496"/>
                  </a:solidFill>
                  <a:latin typeface="Quattrocento Sans"/>
                  <a:ea typeface="Quattrocento Sans"/>
                  <a:cs typeface="Quattrocento Sans"/>
                  <a:sym typeface="Quattrocento Sans"/>
                </a:rPr>
                <a:t>N° Actividades Realizadas</a:t>
              </a:r>
              <a:endParaRPr b="0"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134</a:t>
              </a:r>
              <a:endParaRPr b="1" i="0" sz="2697" u="none" cap="none" strike="noStrike">
                <a:solidFill>
                  <a:srgbClr val="00206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348"/>
                <a:buFont typeface="Arial"/>
                <a:buNone/>
              </a:pPr>
              <a:r>
                <a:rPr b="0" i="0" lang="es-ES" sz="1348" u="none" cap="none" strike="noStrike">
                  <a:solidFill>
                    <a:srgbClr val="2F5496"/>
                  </a:solidFill>
                  <a:latin typeface="Quattrocento Sans"/>
                  <a:ea typeface="Quattrocento Sans"/>
                  <a:cs typeface="Quattrocento Sans"/>
                  <a:sym typeface="Quattrocento Sans"/>
                </a:rPr>
                <a:t>Cursos Aprobados 2025</a:t>
              </a:r>
              <a:endParaRPr b="0"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5.994</a:t>
              </a:r>
              <a:endParaRPr b="1" i="0" sz="2697" u="none" cap="none" strike="noStrike">
                <a:solidFill>
                  <a:srgbClr val="002060"/>
                </a:solidFill>
                <a:latin typeface="Quattrocento Sans"/>
                <a:ea typeface="Quattrocento Sans"/>
                <a:cs typeface="Quattrocento Sans"/>
                <a:sym typeface="Quattrocento Sans"/>
              </a:endParaRPr>
            </a:p>
          </p:txBody>
        </p:sp>
        <p:sp>
          <p:nvSpPr>
            <p:cNvPr id="663" name="Google Shape;663;g39785062024_3_2041"/>
            <p:cNvSpPr/>
            <p:nvPr/>
          </p:nvSpPr>
          <p:spPr>
            <a:xfrm>
              <a:off x="5572125" y="1524000"/>
              <a:ext cx="2952900" cy="2190900"/>
            </a:xfrm>
            <a:prstGeom prst="roundRect">
              <a:avLst>
                <a:gd fmla="val 6521" name="adj"/>
              </a:avLst>
            </a:prstGeom>
            <a:solidFill>
              <a:srgbClr val="FFFFFF"/>
            </a:solidFill>
            <a:ln cap="flat" cmpd="sng" w="9525">
              <a:solidFill>
                <a:srgbClr val="D1D5D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39785062024_3_2041"/>
            <p:cNvSpPr/>
            <p:nvPr/>
          </p:nvSpPr>
          <p:spPr>
            <a:xfrm>
              <a:off x="5572125" y="1524000"/>
              <a:ext cx="2952900" cy="476400"/>
            </a:xfrm>
            <a:prstGeom prst="roundRect">
              <a:avLst>
                <a:gd fmla="val 30000" name="adj"/>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g39785062024_3_2041"/>
            <p:cNvSpPr/>
            <p:nvPr/>
          </p:nvSpPr>
          <p:spPr>
            <a:xfrm>
              <a:off x="5572125" y="1762125"/>
              <a:ext cx="2952900" cy="238200"/>
            </a:xfrm>
            <a:prstGeom prst="rect">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g39785062024_3_2041"/>
            <p:cNvSpPr txBox="1"/>
            <p:nvPr/>
          </p:nvSpPr>
          <p:spPr>
            <a:xfrm>
              <a:off x="5572125" y="1524000"/>
              <a:ext cx="29529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48"/>
                <a:buFont typeface="Arial"/>
                <a:buNone/>
              </a:pPr>
              <a:r>
                <a:rPr b="1" i="0" lang="es-ES" sz="1348" u="none" cap="none" strike="noStrike">
                  <a:solidFill>
                    <a:srgbClr val="FFFFFF"/>
                  </a:solidFill>
                  <a:latin typeface="Quattrocento Sans"/>
                  <a:ea typeface="Quattrocento Sans"/>
                  <a:cs typeface="Quattrocento Sans"/>
                  <a:sym typeface="Quattrocento Sans"/>
                </a:rPr>
                <a:t>Ley 19.664/15.076 (Leyes Médicas)</a:t>
              </a:r>
              <a:endParaRPr b="1" i="0" sz="1348" u="none" cap="none" strike="noStrike">
                <a:solidFill>
                  <a:srgbClr val="FFFFFF"/>
                </a:solidFill>
                <a:latin typeface="Quattrocento Sans"/>
                <a:ea typeface="Quattrocento Sans"/>
                <a:cs typeface="Quattrocento Sans"/>
                <a:sym typeface="Quattrocento Sans"/>
              </a:endParaRPr>
            </a:p>
          </p:txBody>
        </p:sp>
        <p:sp>
          <p:nvSpPr>
            <p:cNvPr id="667" name="Google Shape;667;g39785062024_3_2041"/>
            <p:cNvSpPr txBox="1"/>
            <p:nvPr/>
          </p:nvSpPr>
          <p:spPr>
            <a:xfrm>
              <a:off x="5715000" y="2095500"/>
              <a:ext cx="2667000" cy="15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48"/>
                <a:buFont typeface="Arial"/>
                <a:buNone/>
              </a:pPr>
              <a:r>
                <a:rPr b="0" i="0" lang="es-ES" sz="1348" u="none" cap="none" strike="noStrike">
                  <a:solidFill>
                    <a:srgbClr val="2F5496"/>
                  </a:solidFill>
                  <a:latin typeface="Quattrocento Sans"/>
                  <a:ea typeface="Quattrocento Sans"/>
                  <a:cs typeface="Quattrocento Sans"/>
                  <a:sym typeface="Quattrocento Sans"/>
                </a:rPr>
                <a:t>N° Actividades Realizadas</a:t>
              </a:r>
              <a:endParaRPr b="0"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3</a:t>
              </a:r>
              <a:endParaRPr b="1" i="0" sz="2697" u="none" cap="none" strike="noStrike">
                <a:solidFill>
                  <a:srgbClr val="00206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348"/>
                <a:buFont typeface="Arial"/>
                <a:buNone/>
              </a:pPr>
              <a:r>
                <a:rPr b="0" i="0" lang="es-ES" sz="1348" u="none" cap="none" strike="noStrike">
                  <a:solidFill>
                    <a:srgbClr val="2F5496"/>
                  </a:solidFill>
                  <a:latin typeface="Quattrocento Sans"/>
                  <a:ea typeface="Quattrocento Sans"/>
                  <a:cs typeface="Quattrocento Sans"/>
                  <a:sym typeface="Quattrocento Sans"/>
                </a:rPr>
                <a:t>Cursos Aprobados 2025</a:t>
              </a:r>
              <a:endParaRPr b="0"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333</a:t>
              </a:r>
              <a:endParaRPr b="1" i="0" sz="2697" u="none" cap="none" strike="noStrike">
                <a:solidFill>
                  <a:srgbClr val="002060"/>
                </a:solidFill>
                <a:latin typeface="Quattrocento Sans"/>
                <a:ea typeface="Quattrocento Sans"/>
                <a:cs typeface="Quattrocento Sans"/>
                <a:sym typeface="Quattrocento Sans"/>
              </a:endParaRPr>
            </a:p>
          </p:txBody>
        </p:sp>
        <p:sp>
          <p:nvSpPr>
            <p:cNvPr id="668" name="Google Shape;668;g39785062024_3_2041"/>
            <p:cNvSpPr/>
            <p:nvPr/>
          </p:nvSpPr>
          <p:spPr>
            <a:xfrm>
              <a:off x="8810625" y="1524000"/>
              <a:ext cx="2952900" cy="2190900"/>
            </a:xfrm>
            <a:prstGeom prst="roundRect">
              <a:avLst>
                <a:gd fmla="val 6521" name="adj"/>
              </a:avLst>
            </a:prstGeom>
            <a:solidFill>
              <a:srgbClr val="FFFFFF"/>
            </a:solidFill>
            <a:ln cap="flat" cmpd="sng" w="9525">
              <a:solidFill>
                <a:srgbClr val="D1D5D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39785062024_3_2041"/>
            <p:cNvSpPr/>
            <p:nvPr/>
          </p:nvSpPr>
          <p:spPr>
            <a:xfrm>
              <a:off x="8810625" y="1524000"/>
              <a:ext cx="2952900" cy="476400"/>
            </a:xfrm>
            <a:prstGeom prst="roundRect">
              <a:avLst>
                <a:gd fmla="val 30000" name="adj"/>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g39785062024_3_2041"/>
            <p:cNvSpPr/>
            <p:nvPr/>
          </p:nvSpPr>
          <p:spPr>
            <a:xfrm>
              <a:off x="8810625" y="1762125"/>
              <a:ext cx="2952900" cy="238200"/>
            </a:xfrm>
            <a:prstGeom prst="rect">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g39785062024_3_2041"/>
            <p:cNvSpPr txBox="1"/>
            <p:nvPr/>
          </p:nvSpPr>
          <p:spPr>
            <a:xfrm>
              <a:off x="8810625" y="1524000"/>
              <a:ext cx="29529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41"/>
                <a:buFont typeface="Arial"/>
                <a:buNone/>
              </a:pPr>
              <a:r>
                <a:rPr b="1" i="0" lang="es-ES" sz="1541" u="none" cap="none" strike="noStrike">
                  <a:solidFill>
                    <a:srgbClr val="FFFFFF"/>
                  </a:solidFill>
                  <a:latin typeface="Quattrocento Sans"/>
                  <a:ea typeface="Quattrocento Sans"/>
                  <a:cs typeface="Quattrocento Sans"/>
                  <a:sym typeface="Quattrocento Sans"/>
                </a:rPr>
                <a:t>Honorarios</a:t>
              </a:r>
              <a:endParaRPr b="1" i="0" sz="1541" u="none" cap="none" strike="noStrike">
                <a:solidFill>
                  <a:srgbClr val="FFFFFF"/>
                </a:solidFill>
                <a:latin typeface="Quattrocento Sans"/>
                <a:ea typeface="Quattrocento Sans"/>
                <a:cs typeface="Quattrocento Sans"/>
                <a:sym typeface="Quattrocento Sans"/>
              </a:endParaRPr>
            </a:p>
          </p:txBody>
        </p:sp>
        <p:sp>
          <p:nvSpPr>
            <p:cNvPr id="672" name="Google Shape;672;g39785062024_3_2041"/>
            <p:cNvSpPr txBox="1"/>
            <p:nvPr/>
          </p:nvSpPr>
          <p:spPr>
            <a:xfrm>
              <a:off x="8953500" y="2095500"/>
              <a:ext cx="2667000" cy="1524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48"/>
                <a:buFont typeface="Arial"/>
                <a:buNone/>
              </a:pPr>
              <a:r>
                <a:rPr b="0" i="0" lang="es-ES" sz="1348" u="none" cap="none" strike="noStrike">
                  <a:solidFill>
                    <a:srgbClr val="2F5496"/>
                  </a:solidFill>
                  <a:latin typeface="Quattrocento Sans"/>
                  <a:ea typeface="Quattrocento Sans"/>
                  <a:cs typeface="Quattrocento Sans"/>
                  <a:sym typeface="Quattrocento Sans"/>
                </a:rPr>
                <a:t>N° Actividades Realizadas</a:t>
              </a:r>
              <a:endParaRPr b="0"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0</a:t>
              </a:r>
              <a:endParaRPr b="1" i="0" sz="2697" u="none" cap="none" strike="noStrike">
                <a:solidFill>
                  <a:srgbClr val="00206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348"/>
                <a:buFont typeface="Arial"/>
                <a:buNone/>
              </a:pPr>
              <a:r>
                <a:rPr b="0" i="0" lang="es-ES" sz="1348" u="none" cap="none" strike="noStrike">
                  <a:solidFill>
                    <a:srgbClr val="2F5496"/>
                  </a:solidFill>
                  <a:latin typeface="Quattrocento Sans"/>
                  <a:ea typeface="Quattrocento Sans"/>
                  <a:cs typeface="Quattrocento Sans"/>
                  <a:sym typeface="Quattrocento Sans"/>
                </a:rPr>
                <a:t>Cursos Aprobados 2025</a:t>
              </a:r>
              <a:endParaRPr b="0"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31</a:t>
              </a:r>
              <a:endParaRPr b="1" i="0" sz="2697" u="none" cap="none" strike="noStrike">
                <a:solidFill>
                  <a:srgbClr val="002060"/>
                </a:solidFill>
                <a:latin typeface="Quattrocento Sans"/>
                <a:ea typeface="Quattrocento Sans"/>
                <a:cs typeface="Quattrocento Sans"/>
                <a:sym typeface="Quattrocento Sans"/>
              </a:endParaRPr>
            </a:p>
          </p:txBody>
        </p:sp>
      </p:grpSp>
      <p:grpSp>
        <p:nvGrpSpPr>
          <p:cNvPr id="673" name="Google Shape;673;g39785062024_3_2041"/>
          <p:cNvGrpSpPr/>
          <p:nvPr/>
        </p:nvGrpSpPr>
        <p:grpSpPr>
          <a:xfrm>
            <a:off x="2454249" y="3695000"/>
            <a:ext cx="9208297" cy="580873"/>
            <a:chOff x="2333651" y="3603962"/>
            <a:chExt cx="9429900" cy="759609"/>
          </a:xfrm>
        </p:grpSpPr>
        <p:sp>
          <p:nvSpPr>
            <p:cNvPr id="674" name="Google Shape;674;g39785062024_3_2041"/>
            <p:cNvSpPr/>
            <p:nvPr/>
          </p:nvSpPr>
          <p:spPr>
            <a:xfrm>
              <a:off x="2333651" y="3696671"/>
              <a:ext cx="9429900" cy="666900"/>
            </a:xfrm>
            <a:prstGeom prst="roundRect">
              <a:avLst>
                <a:gd fmla="val 14285" name="adj"/>
              </a:avLst>
            </a:prstGeom>
            <a:solidFill>
              <a:srgbClr val="EBF5F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g39785062024_3_2041"/>
            <p:cNvSpPr txBox="1"/>
            <p:nvPr/>
          </p:nvSpPr>
          <p:spPr>
            <a:xfrm>
              <a:off x="2670109" y="3603962"/>
              <a:ext cx="8525700" cy="612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rgbClr val="00206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700"/>
                <a:buFont typeface="Arial"/>
                <a:buNone/>
              </a:pPr>
              <a:r>
                <a:rPr b="0" i="0" lang="es-ES" sz="1700" u="none" cap="none" strike="noStrike">
                  <a:solidFill>
                    <a:srgbClr val="002060"/>
                  </a:solidFill>
                  <a:latin typeface="Quattrocento Sans"/>
                  <a:ea typeface="Quattrocento Sans"/>
                  <a:cs typeface="Quattrocento Sans"/>
                  <a:sym typeface="Quattrocento Sans"/>
                </a:rPr>
                <a:t>Total Actividades </a:t>
              </a:r>
              <a:r>
                <a:rPr b="1" i="0" lang="es-ES" sz="1700" u="none" cap="none" strike="noStrike">
                  <a:solidFill>
                    <a:srgbClr val="002060"/>
                  </a:solidFill>
                  <a:latin typeface="Quattrocento Sans"/>
                  <a:ea typeface="Quattrocento Sans"/>
                  <a:cs typeface="Quattrocento Sans"/>
                  <a:sym typeface="Quattrocento Sans"/>
                </a:rPr>
                <a:t>137  | </a:t>
              </a:r>
              <a:r>
                <a:rPr b="0" i="0" lang="es-ES" sz="1700" u="none" cap="none" strike="noStrike">
                  <a:solidFill>
                    <a:srgbClr val="002060"/>
                  </a:solidFill>
                  <a:latin typeface="Quattrocento Sans"/>
                  <a:ea typeface="Quattrocento Sans"/>
                  <a:cs typeface="Quattrocento Sans"/>
                  <a:sym typeface="Quattrocento Sans"/>
                </a:rPr>
                <a:t>Total Cursos Aprobados </a:t>
              </a:r>
              <a:r>
                <a:rPr b="1" i="0" lang="es-ES" sz="1700" u="none" cap="none" strike="noStrike">
                  <a:solidFill>
                    <a:srgbClr val="002060"/>
                  </a:solidFill>
                  <a:latin typeface="Quattrocento Sans"/>
                  <a:ea typeface="Quattrocento Sans"/>
                  <a:cs typeface="Quattrocento Sans"/>
                  <a:sym typeface="Quattrocento Sans"/>
                </a:rPr>
                <a:t>6.358</a:t>
              </a:r>
              <a:endParaRPr b="1" i="0" sz="1700" u="none" cap="none" strike="noStrike">
                <a:solidFill>
                  <a:srgbClr val="002060"/>
                </a:solidFill>
                <a:latin typeface="Quattrocento Sans"/>
                <a:ea typeface="Quattrocento Sans"/>
                <a:cs typeface="Quattrocento Sans"/>
                <a:sym typeface="Quattrocento Sans"/>
              </a:endParaRPr>
            </a:p>
          </p:txBody>
        </p:sp>
      </p:grpSp>
      <p:pic>
        <p:nvPicPr>
          <p:cNvPr id="676" name="Google Shape;676;g39785062024_3_2041"/>
          <p:cNvPicPr preferRelativeResize="0"/>
          <p:nvPr/>
        </p:nvPicPr>
        <p:blipFill rotWithShape="1">
          <a:blip r:embed="rId6">
            <a:alphaModFix/>
          </a:blip>
          <a:srcRect b="16964" l="0" r="1488" t="0"/>
          <a:stretch/>
        </p:blipFill>
        <p:spPr>
          <a:xfrm>
            <a:off x="4868125" y="980000"/>
            <a:ext cx="4154700" cy="2602800"/>
          </a:xfrm>
          <a:prstGeom prst="roundRect">
            <a:avLst>
              <a:gd fmla="val 8333"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g3dece2746cb_3_783" title="ppt 39.jpg"/>
          <p:cNvPicPr preferRelativeResize="0"/>
          <p:nvPr>
            <p:ph idx="1" type="body"/>
          </p:nvPr>
        </p:nvPicPr>
        <p:blipFill rotWithShape="1">
          <a:blip r:embed="rId3">
            <a:alphaModFix/>
          </a:blip>
          <a:srcRect b="0" l="1578" r="1588" t="0"/>
          <a:stretch/>
        </p:blipFill>
        <p:spPr>
          <a:xfrm>
            <a:off x="0" y="-3147"/>
            <a:ext cx="2030100" cy="6861000"/>
          </a:xfrm>
          <a:prstGeom prst="rect">
            <a:avLst/>
          </a:prstGeom>
          <a:noFill/>
          <a:ln>
            <a:noFill/>
          </a:ln>
        </p:spPr>
      </p:pic>
      <p:pic>
        <p:nvPicPr>
          <p:cNvPr id="682" name="Google Shape;682;g3dece2746cb_3_783"/>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683" name="Google Shape;683;g3dece2746cb_3_78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684" name="Google Shape;684;g3dece2746cb_3_783"/>
          <p:cNvSpPr txBox="1"/>
          <p:nvPr>
            <p:ph type="title"/>
          </p:nvPr>
        </p:nvSpPr>
        <p:spPr>
          <a:xfrm>
            <a:off x="2416350" y="365625"/>
            <a:ext cx="10515600" cy="55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FUNCIONARIOS CAPACITADOS</a:t>
            </a:r>
            <a:endParaRPr b="1" sz="2700">
              <a:solidFill>
                <a:srgbClr val="2F5496"/>
              </a:solidFill>
              <a:latin typeface="Quattrocento Sans"/>
              <a:ea typeface="Quattrocento Sans"/>
              <a:cs typeface="Quattrocento Sans"/>
              <a:sym typeface="Quattrocento Sans"/>
            </a:endParaRPr>
          </a:p>
        </p:txBody>
      </p:sp>
      <p:sp>
        <p:nvSpPr>
          <p:cNvPr id="685" name="Google Shape;685;g3dece2746cb_3_783"/>
          <p:cNvSpPr txBox="1"/>
          <p:nvPr/>
        </p:nvSpPr>
        <p:spPr>
          <a:xfrm>
            <a:off x="3271700" y="3376575"/>
            <a:ext cx="6040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686" name="Google Shape;686;g3dece2746cb_3_783" title="foto reemplazo.jpeg"/>
          <p:cNvPicPr preferRelativeResize="0"/>
          <p:nvPr/>
        </p:nvPicPr>
        <p:blipFill rotWithShape="1">
          <a:blip r:embed="rId6">
            <a:alphaModFix/>
          </a:blip>
          <a:srcRect b="8236" l="0" r="0" t="8236"/>
          <a:stretch/>
        </p:blipFill>
        <p:spPr>
          <a:xfrm>
            <a:off x="6160475" y="1094397"/>
            <a:ext cx="2788500" cy="1746900"/>
          </a:xfrm>
          <a:prstGeom prst="roundRect">
            <a:avLst>
              <a:gd fmla="val 8333" name="adj"/>
            </a:avLst>
          </a:prstGeom>
          <a:noFill/>
          <a:ln>
            <a:noFill/>
          </a:ln>
        </p:spPr>
      </p:pic>
      <p:pic>
        <p:nvPicPr>
          <p:cNvPr id="687" name="Google Shape;687;g3dece2746cb_3_783" title="Captura de pantalla 2026-04-28 123713.png"/>
          <p:cNvPicPr preferRelativeResize="0"/>
          <p:nvPr/>
        </p:nvPicPr>
        <p:blipFill rotWithShape="1">
          <a:blip r:embed="rId7">
            <a:alphaModFix/>
          </a:blip>
          <a:srcRect b="2372" l="0" r="0" t="2372"/>
          <a:stretch/>
        </p:blipFill>
        <p:spPr>
          <a:xfrm>
            <a:off x="9152101" y="1094363"/>
            <a:ext cx="2788500" cy="1746900"/>
          </a:xfrm>
          <a:prstGeom prst="roundRect">
            <a:avLst>
              <a:gd fmla="val 8333" name="adj"/>
            </a:avLst>
          </a:prstGeom>
          <a:noFill/>
          <a:ln>
            <a:noFill/>
          </a:ln>
        </p:spPr>
      </p:pic>
      <p:pic>
        <p:nvPicPr>
          <p:cNvPr id="688" name="Google Shape;688;g3dece2746cb_3_783" title="foto para reemplazar.jpg"/>
          <p:cNvPicPr preferRelativeResize="0"/>
          <p:nvPr/>
        </p:nvPicPr>
        <p:blipFill rotWithShape="1">
          <a:blip r:embed="rId8">
            <a:alphaModFix/>
          </a:blip>
          <a:srcRect b="3008" l="0" r="0" t="2998"/>
          <a:stretch/>
        </p:blipFill>
        <p:spPr>
          <a:xfrm>
            <a:off x="6151338" y="3980900"/>
            <a:ext cx="2664900" cy="1669500"/>
          </a:xfrm>
          <a:prstGeom prst="roundRect">
            <a:avLst>
              <a:gd fmla="val 8333" name="adj"/>
            </a:avLst>
          </a:prstGeom>
          <a:noFill/>
          <a:ln>
            <a:noFill/>
          </a:ln>
        </p:spPr>
      </p:pic>
      <p:pic>
        <p:nvPicPr>
          <p:cNvPr id="689" name="Google Shape;689;g3dece2746cb_3_783" title="foto reemplazo 3.jpg"/>
          <p:cNvPicPr preferRelativeResize="0"/>
          <p:nvPr/>
        </p:nvPicPr>
        <p:blipFill rotWithShape="1">
          <a:blip r:embed="rId9">
            <a:alphaModFix/>
          </a:blip>
          <a:srcRect b="3008" l="0" r="0" t="2998"/>
          <a:stretch/>
        </p:blipFill>
        <p:spPr>
          <a:xfrm>
            <a:off x="9253650" y="4005790"/>
            <a:ext cx="2585400" cy="1619700"/>
          </a:xfrm>
          <a:prstGeom prst="roundRect">
            <a:avLst>
              <a:gd fmla="val 8333" name="adj"/>
            </a:avLst>
          </a:prstGeom>
          <a:noFill/>
          <a:ln>
            <a:noFill/>
          </a:ln>
        </p:spPr>
      </p:pic>
      <p:pic>
        <p:nvPicPr>
          <p:cNvPr id="690" name="Google Shape;690;g3dece2746cb_3_783" title="Captura de pantalla 2026-04-28 124109.png"/>
          <p:cNvPicPr preferRelativeResize="0"/>
          <p:nvPr/>
        </p:nvPicPr>
        <p:blipFill rotWithShape="1">
          <a:blip r:embed="rId10">
            <a:alphaModFix/>
          </a:blip>
          <a:srcRect b="-786" l="770" r="-770" t="0"/>
          <a:stretch/>
        </p:blipFill>
        <p:spPr>
          <a:xfrm>
            <a:off x="2110438" y="1257725"/>
            <a:ext cx="3846900" cy="5422500"/>
          </a:xfrm>
          <a:prstGeom prst="roundRect">
            <a:avLst>
              <a:gd fmla="val 8333" name="adj"/>
            </a:avLst>
          </a:prstGeom>
          <a:noFill/>
          <a:ln>
            <a:noFill/>
          </a:ln>
        </p:spPr>
      </p:pic>
      <p:sp>
        <p:nvSpPr>
          <p:cNvPr id="691" name="Google Shape;691;g3dece2746cb_3_783"/>
          <p:cNvSpPr/>
          <p:nvPr/>
        </p:nvSpPr>
        <p:spPr>
          <a:xfrm>
            <a:off x="6224850" y="2995600"/>
            <a:ext cx="2517900" cy="831000"/>
          </a:xfrm>
          <a:prstGeom prst="roundRect">
            <a:avLst>
              <a:gd fmla="val 14285" name="adj"/>
            </a:avLst>
          </a:prstGeom>
          <a:solidFill>
            <a:srgbClr val="EBF5F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g3dece2746cb_3_783"/>
          <p:cNvSpPr/>
          <p:nvPr/>
        </p:nvSpPr>
        <p:spPr>
          <a:xfrm>
            <a:off x="9152100" y="2971675"/>
            <a:ext cx="2726700" cy="831000"/>
          </a:xfrm>
          <a:prstGeom prst="roundRect">
            <a:avLst>
              <a:gd fmla="val 14285" name="adj"/>
            </a:avLst>
          </a:prstGeom>
          <a:solidFill>
            <a:srgbClr val="EBF5F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g3dece2746cb_3_783"/>
          <p:cNvSpPr/>
          <p:nvPr/>
        </p:nvSpPr>
        <p:spPr>
          <a:xfrm>
            <a:off x="6120725" y="5742425"/>
            <a:ext cx="2788500" cy="831000"/>
          </a:xfrm>
          <a:prstGeom prst="roundRect">
            <a:avLst>
              <a:gd fmla="val 14285" name="adj"/>
            </a:avLst>
          </a:prstGeom>
          <a:solidFill>
            <a:srgbClr val="EBF5F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g3dece2746cb_3_783"/>
          <p:cNvSpPr/>
          <p:nvPr/>
        </p:nvSpPr>
        <p:spPr>
          <a:xfrm>
            <a:off x="9152100" y="5740925"/>
            <a:ext cx="2881500" cy="831000"/>
          </a:xfrm>
          <a:prstGeom prst="roundRect">
            <a:avLst>
              <a:gd fmla="val 14285" name="adj"/>
            </a:avLst>
          </a:prstGeom>
          <a:solidFill>
            <a:srgbClr val="EBF5F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g3dece2746cb_3_783"/>
          <p:cNvSpPr txBox="1"/>
          <p:nvPr/>
        </p:nvSpPr>
        <p:spPr>
          <a:xfrm>
            <a:off x="9775438" y="5948675"/>
            <a:ext cx="26649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2060"/>
                </a:solidFill>
                <a:latin typeface="Quattrocento Sans"/>
                <a:ea typeface="Quattrocento Sans"/>
                <a:cs typeface="Quattrocento Sans"/>
                <a:sym typeface="Quattrocento Sans"/>
              </a:rPr>
              <a:t>Excel Intermedio</a:t>
            </a:r>
            <a:endParaRPr b="0" i="0" sz="1200" u="none" cap="none" strike="noStrike">
              <a:solidFill>
                <a:srgbClr val="000000"/>
              </a:solidFill>
              <a:latin typeface="Arial"/>
              <a:ea typeface="Arial"/>
              <a:cs typeface="Arial"/>
              <a:sym typeface="Arial"/>
            </a:endParaRPr>
          </a:p>
        </p:txBody>
      </p:sp>
      <p:sp>
        <p:nvSpPr>
          <p:cNvPr id="696" name="Google Shape;696;g3dece2746cb_3_783"/>
          <p:cNvSpPr txBox="1"/>
          <p:nvPr/>
        </p:nvSpPr>
        <p:spPr>
          <a:xfrm>
            <a:off x="6222275" y="5804700"/>
            <a:ext cx="26649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2060"/>
                </a:solidFill>
                <a:latin typeface="Quattrocento Sans"/>
                <a:ea typeface="Quattrocento Sans"/>
                <a:cs typeface="Quattrocento Sans"/>
                <a:sym typeface="Quattrocento Sans"/>
              </a:rPr>
              <a:t>Retroalimentación efectiva en el proceso de calificaciones</a:t>
            </a:r>
            <a:endParaRPr b="0" i="0" sz="1200" u="none" cap="none" strike="noStrike">
              <a:solidFill>
                <a:srgbClr val="000000"/>
              </a:solidFill>
              <a:latin typeface="Arial"/>
              <a:ea typeface="Arial"/>
              <a:cs typeface="Arial"/>
              <a:sym typeface="Arial"/>
            </a:endParaRPr>
          </a:p>
        </p:txBody>
      </p:sp>
      <p:sp>
        <p:nvSpPr>
          <p:cNvPr id="697" name="Google Shape;697;g3dece2746cb_3_783"/>
          <p:cNvSpPr txBox="1"/>
          <p:nvPr/>
        </p:nvSpPr>
        <p:spPr>
          <a:xfrm>
            <a:off x="6305825" y="3108250"/>
            <a:ext cx="24183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0" i="0" lang="es-ES" sz="1500" u="none" cap="none" strike="noStrike">
                <a:solidFill>
                  <a:srgbClr val="002060"/>
                </a:solidFill>
                <a:latin typeface="Quattrocento Sans"/>
                <a:ea typeface="Quattrocento Sans"/>
                <a:cs typeface="Quattrocento Sans"/>
                <a:sym typeface="Quattrocento Sans"/>
              </a:rPr>
              <a:t>Análisis Modal de Fallo y Error</a:t>
            </a:r>
            <a:endParaRPr b="0" i="0" sz="1200" u="none" cap="none" strike="noStrike">
              <a:solidFill>
                <a:srgbClr val="000000"/>
              </a:solidFill>
              <a:latin typeface="Arial"/>
              <a:ea typeface="Arial"/>
              <a:cs typeface="Arial"/>
              <a:sym typeface="Arial"/>
            </a:endParaRPr>
          </a:p>
        </p:txBody>
      </p:sp>
      <p:sp>
        <p:nvSpPr>
          <p:cNvPr id="698" name="Google Shape;698;g3dece2746cb_3_783"/>
          <p:cNvSpPr txBox="1"/>
          <p:nvPr/>
        </p:nvSpPr>
        <p:spPr>
          <a:xfrm>
            <a:off x="9213900" y="2949450"/>
            <a:ext cx="26649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002060"/>
                </a:solidFill>
                <a:latin typeface="Quattrocento Sans"/>
                <a:ea typeface="Quattrocento Sans"/>
                <a:cs typeface="Quattrocento Sans"/>
                <a:sym typeface="Quattrocento Sans"/>
              </a:rPr>
              <a:t>Reanimación avanzada con simulación para Equipos Clínicos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24" title="ppt 37.png"/>
          <p:cNvPicPr preferRelativeResize="0"/>
          <p:nvPr>
            <p:ph idx="1" type="body"/>
          </p:nvPr>
        </p:nvPicPr>
        <p:blipFill rotWithShape="1">
          <a:blip r:embed="rId3">
            <a:alphaModFix/>
          </a:blip>
          <a:srcRect b="884" l="0" r="0" t="884"/>
          <a:stretch/>
        </p:blipFill>
        <p:spPr>
          <a:xfrm>
            <a:off x="13" y="2770"/>
            <a:ext cx="2028000" cy="6855300"/>
          </a:xfrm>
          <a:prstGeom prst="rect">
            <a:avLst/>
          </a:prstGeom>
          <a:noFill/>
          <a:ln>
            <a:noFill/>
          </a:ln>
        </p:spPr>
      </p:pic>
      <p:pic>
        <p:nvPicPr>
          <p:cNvPr id="704" name="Google Shape;704;p24"/>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705" name="Google Shape;705;p24"/>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706" name="Google Shape;706;p24"/>
          <p:cNvSpPr txBox="1"/>
          <p:nvPr>
            <p:ph type="title"/>
          </p:nvPr>
        </p:nvSpPr>
        <p:spPr>
          <a:xfrm>
            <a:off x="2321175" y="307875"/>
            <a:ext cx="10515600" cy="1019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PROMEDIO DE AUSENTISMO </a:t>
            </a:r>
            <a:br>
              <a:rPr b="1" lang="es-ES" sz="2700">
                <a:solidFill>
                  <a:srgbClr val="2F5496"/>
                </a:solidFill>
                <a:latin typeface="Quattrocento Sans"/>
                <a:ea typeface="Quattrocento Sans"/>
                <a:cs typeface="Quattrocento Sans"/>
                <a:sym typeface="Quattrocento Sans"/>
              </a:rPr>
            </a:br>
            <a:r>
              <a:rPr b="1" lang="es-ES" sz="2700">
                <a:solidFill>
                  <a:srgbClr val="2F5496"/>
                </a:solidFill>
                <a:latin typeface="Quattrocento Sans"/>
                <a:ea typeface="Quattrocento Sans"/>
                <a:cs typeface="Quattrocento Sans"/>
                <a:sym typeface="Quattrocento Sans"/>
              </a:rPr>
              <a:t>ACUMULADO</a:t>
            </a:r>
            <a:endParaRPr b="1" sz="2700">
              <a:solidFill>
                <a:srgbClr val="2F5496"/>
              </a:solidFill>
              <a:latin typeface="Quattrocento Sans"/>
              <a:ea typeface="Quattrocento Sans"/>
              <a:cs typeface="Quattrocento Sans"/>
              <a:sym typeface="Quattrocento Sans"/>
            </a:endParaRPr>
          </a:p>
        </p:txBody>
      </p:sp>
      <p:sp>
        <p:nvSpPr>
          <p:cNvPr id="707" name="Google Shape;707;p24"/>
          <p:cNvSpPr txBox="1"/>
          <p:nvPr/>
        </p:nvSpPr>
        <p:spPr>
          <a:xfrm>
            <a:off x="6019600" y="5134075"/>
            <a:ext cx="5426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708" name="Google Shape;708;p24"/>
          <p:cNvGrpSpPr/>
          <p:nvPr/>
        </p:nvGrpSpPr>
        <p:grpSpPr>
          <a:xfrm>
            <a:off x="2333625" y="2000250"/>
            <a:ext cx="2857500" cy="3333900"/>
            <a:chOff x="2333625" y="2000250"/>
            <a:chExt cx="2857500" cy="3333900"/>
          </a:xfrm>
        </p:grpSpPr>
        <p:sp>
          <p:nvSpPr>
            <p:cNvPr id="709" name="Google Shape;709;p24"/>
            <p:cNvSpPr/>
            <p:nvPr/>
          </p:nvSpPr>
          <p:spPr>
            <a:xfrm>
              <a:off x="2333625" y="2000250"/>
              <a:ext cx="2857500" cy="3333900"/>
            </a:xfrm>
            <a:prstGeom prst="roundRect">
              <a:avLst>
                <a:gd fmla="val 5000" name="adj"/>
              </a:avLst>
            </a:prstGeom>
            <a:solidFill>
              <a:srgbClr val="FFFFFF"/>
            </a:solidFill>
            <a:ln cap="flat" cmpd="sng" w="9525">
              <a:solidFill>
                <a:srgbClr val="D1D5DB"/>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24"/>
            <p:cNvSpPr/>
            <p:nvPr/>
          </p:nvSpPr>
          <p:spPr>
            <a:xfrm>
              <a:off x="2333625" y="2000250"/>
              <a:ext cx="2857500" cy="571500"/>
            </a:xfrm>
            <a:prstGeom prst="roundRect">
              <a:avLst>
                <a:gd fmla="val 25000" name="adj"/>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24"/>
            <p:cNvSpPr/>
            <p:nvPr/>
          </p:nvSpPr>
          <p:spPr>
            <a:xfrm>
              <a:off x="2333625" y="2286000"/>
              <a:ext cx="2857500" cy="285900"/>
            </a:xfrm>
            <a:prstGeom prst="rect">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24"/>
            <p:cNvSpPr txBox="1"/>
            <p:nvPr/>
          </p:nvSpPr>
          <p:spPr>
            <a:xfrm>
              <a:off x="2333625" y="2000250"/>
              <a:ext cx="2857500" cy="571500"/>
            </a:xfrm>
            <a:prstGeom prst="rect">
              <a:avLst/>
            </a:prstGeom>
            <a:solidFill>
              <a:srgbClr val="000000">
                <a:alpha val="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FFFFF"/>
                  </a:solidFill>
                  <a:latin typeface="Quattrocento Sans"/>
                  <a:ea typeface="Quattrocento Sans"/>
                  <a:cs typeface="Quattrocento Sans"/>
                  <a:sym typeface="Quattrocento Sans"/>
                </a:rPr>
                <a:t>2023</a:t>
              </a:r>
              <a:endParaRPr b="1" i="0" sz="2400" u="none" cap="none" strike="noStrike">
                <a:solidFill>
                  <a:srgbClr val="FFFFFF"/>
                </a:solidFill>
                <a:latin typeface="Quattrocento Sans"/>
                <a:ea typeface="Quattrocento Sans"/>
                <a:cs typeface="Quattrocento Sans"/>
                <a:sym typeface="Quattrocento Sans"/>
              </a:endParaRPr>
            </a:p>
          </p:txBody>
        </p:sp>
        <p:sp>
          <p:nvSpPr>
            <p:cNvPr id="713" name="Google Shape;713;p24"/>
            <p:cNvSpPr txBox="1"/>
            <p:nvPr/>
          </p:nvSpPr>
          <p:spPr>
            <a:xfrm>
              <a:off x="2476500" y="2667000"/>
              <a:ext cx="2571900" cy="2476500"/>
            </a:xfrm>
            <a:prstGeom prst="rect">
              <a:avLst/>
            </a:prstGeom>
            <a:solidFill>
              <a:srgbClr val="000000">
                <a:alpha val="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Días acumulados</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002060"/>
                  </a:solidFill>
                  <a:latin typeface="Quattrocento Sans"/>
                  <a:ea typeface="Quattrocento Sans"/>
                  <a:cs typeface="Quattrocento Sans"/>
                  <a:sym typeface="Quattrocento Sans"/>
                </a:rPr>
                <a:t>82.838</a:t>
              </a:r>
              <a:endParaRPr b="0" i="0" sz="1100" u="none" cap="none" strike="noStrike">
                <a:solidFill>
                  <a:srgbClr val="6B728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Promedio dotación</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002060"/>
                  </a:solidFill>
                  <a:latin typeface="Quattrocento Sans"/>
                  <a:ea typeface="Quattrocento Sans"/>
                  <a:cs typeface="Quattrocento Sans"/>
                  <a:sym typeface="Quattrocento Sans"/>
                </a:rPr>
                <a:t>2.065</a:t>
              </a:r>
              <a:endParaRPr b="0" i="0" sz="1100" u="none" cap="none" strike="noStrike">
                <a:solidFill>
                  <a:srgbClr val="6B728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Índice de ausentismo</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40.12</a:t>
              </a:r>
              <a:endParaRPr b="0" i="0" sz="1100" u="none" cap="none" strike="noStrike">
                <a:solidFill>
                  <a:srgbClr val="6B7280"/>
                </a:solidFill>
                <a:latin typeface="Quattrocento Sans"/>
                <a:ea typeface="Quattrocento Sans"/>
                <a:cs typeface="Quattrocento Sans"/>
                <a:sym typeface="Quattrocento Sans"/>
              </a:endParaRPr>
            </a:p>
          </p:txBody>
        </p:sp>
      </p:grpSp>
      <p:grpSp>
        <p:nvGrpSpPr>
          <p:cNvPr id="714" name="Google Shape;714;p24"/>
          <p:cNvGrpSpPr/>
          <p:nvPr/>
        </p:nvGrpSpPr>
        <p:grpSpPr>
          <a:xfrm>
            <a:off x="5476875" y="2000250"/>
            <a:ext cx="2857500" cy="3333900"/>
            <a:chOff x="5476875" y="2000250"/>
            <a:chExt cx="2857500" cy="3333900"/>
          </a:xfrm>
        </p:grpSpPr>
        <p:sp>
          <p:nvSpPr>
            <p:cNvPr id="715" name="Google Shape;715;p24"/>
            <p:cNvSpPr/>
            <p:nvPr/>
          </p:nvSpPr>
          <p:spPr>
            <a:xfrm>
              <a:off x="5476875" y="2000250"/>
              <a:ext cx="2857500" cy="3333900"/>
            </a:xfrm>
            <a:prstGeom prst="roundRect">
              <a:avLst>
                <a:gd fmla="val 5000" name="adj"/>
              </a:avLst>
            </a:prstGeom>
            <a:solidFill>
              <a:srgbClr val="FFFFFF"/>
            </a:solidFill>
            <a:ln cap="flat" cmpd="sng" w="19050">
              <a:solidFill>
                <a:srgbClr val="9E9E9E"/>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24"/>
            <p:cNvSpPr/>
            <p:nvPr/>
          </p:nvSpPr>
          <p:spPr>
            <a:xfrm>
              <a:off x="5476875" y="2000250"/>
              <a:ext cx="2857500" cy="571500"/>
            </a:xfrm>
            <a:prstGeom prst="roundRect">
              <a:avLst>
                <a:gd fmla="val 25000" name="adj"/>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24"/>
            <p:cNvSpPr/>
            <p:nvPr/>
          </p:nvSpPr>
          <p:spPr>
            <a:xfrm>
              <a:off x="5476875" y="2286000"/>
              <a:ext cx="2857500" cy="285900"/>
            </a:xfrm>
            <a:prstGeom prst="rect">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24"/>
            <p:cNvSpPr txBox="1"/>
            <p:nvPr/>
          </p:nvSpPr>
          <p:spPr>
            <a:xfrm>
              <a:off x="5476875" y="2000250"/>
              <a:ext cx="28575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FFFFF"/>
                  </a:solidFill>
                  <a:latin typeface="Quattrocento Sans"/>
                  <a:ea typeface="Quattrocento Sans"/>
                  <a:cs typeface="Quattrocento Sans"/>
                  <a:sym typeface="Quattrocento Sans"/>
                </a:rPr>
                <a:t>2024</a:t>
              </a:r>
              <a:endParaRPr b="1" i="0" sz="2400" u="none" cap="none" strike="noStrike">
                <a:solidFill>
                  <a:srgbClr val="FFFFFF"/>
                </a:solidFill>
                <a:latin typeface="Quattrocento Sans"/>
                <a:ea typeface="Quattrocento Sans"/>
                <a:cs typeface="Quattrocento Sans"/>
                <a:sym typeface="Quattrocento Sans"/>
              </a:endParaRPr>
            </a:p>
          </p:txBody>
        </p:sp>
        <p:sp>
          <p:nvSpPr>
            <p:cNvPr id="719" name="Google Shape;719;p24"/>
            <p:cNvSpPr txBox="1"/>
            <p:nvPr/>
          </p:nvSpPr>
          <p:spPr>
            <a:xfrm>
              <a:off x="5619750" y="2667000"/>
              <a:ext cx="2571900" cy="2476500"/>
            </a:xfrm>
            <a:prstGeom prst="rect">
              <a:avLst/>
            </a:prstGeom>
            <a:solidFill>
              <a:srgbClr val="000000">
                <a:alpha val="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Días acumulados</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002060"/>
                  </a:solidFill>
                  <a:latin typeface="Quattrocento Sans"/>
                  <a:ea typeface="Quattrocento Sans"/>
                  <a:cs typeface="Quattrocento Sans"/>
                  <a:sym typeface="Quattrocento Sans"/>
                </a:rPr>
                <a:t>72.053</a:t>
              </a:r>
              <a:endParaRPr b="0" i="0" sz="1100" u="none" cap="none" strike="noStrike">
                <a:solidFill>
                  <a:srgbClr val="6B728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Promedio dotación</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002060"/>
                  </a:solidFill>
                  <a:latin typeface="Quattrocento Sans"/>
                  <a:ea typeface="Quattrocento Sans"/>
                  <a:cs typeface="Quattrocento Sans"/>
                  <a:sym typeface="Quattrocento Sans"/>
                </a:rPr>
                <a:t>2.212</a:t>
              </a:r>
              <a:endParaRPr b="0" i="0" sz="1100" u="none" cap="none" strike="noStrike">
                <a:solidFill>
                  <a:srgbClr val="6B728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Índice de ausentismo</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32.58</a:t>
              </a:r>
              <a:endParaRPr b="0" i="0" sz="1100" u="none" cap="none" strike="noStrike">
                <a:solidFill>
                  <a:srgbClr val="6B7280"/>
                </a:solidFill>
                <a:latin typeface="Quattrocento Sans"/>
                <a:ea typeface="Quattrocento Sans"/>
                <a:cs typeface="Quattrocento Sans"/>
                <a:sym typeface="Quattrocento Sans"/>
              </a:endParaRPr>
            </a:p>
          </p:txBody>
        </p:sp>
      </p:grpSp>
      <p:grpSp>
        <p:nvGrpSpPr>
          <p:cNvPr id="720" name="Google Shape;720;p24"/>
          <p:cNvGrpSpPr/>
          <p:nvPr/>
        </p:nvGrpSpPr>
        <p:grpSpPr>
          <a:xfrm>
            <a:off x="8620125" y="2000250"/>
            <a:ext cx="2857500" cy="3333875"/>
            <a:chOff x="8620125" y="2000250"/>
            <a:chExt cx="2857500" cy="3333875"/>
          </a:xfrm>
        </p:grpSpPr>
        <p:sp>
          <p:nvSpPr>
            <p:cNvPr id="721" name="Google Shape;721;p24"/>
            <p:cNvSpPr/>
            <p:nvPr/>
          </p:nvSpPr>
          <p:spPr>
            <a:xfrm>
              <a:off x="8620125" y="2421725"/>
              <a:ext cx="2857500" cy="2912400"/>
            </a:xfrm>
            <a:prstGeom prst="roundRect">
              <a:avLst>
                <a:gd fmla="val 5000" name="adj"/>
              </a:avLst>
            </a:prstGeom>
            <a:solidFill>
              <a:srgbClr val="9FC5E8"/>
            </a:solidFill>
            <a:ln cap="flat" cmpd="sng" w="9525">
              <a:solidFill>
                <a:srgbClr val="0C57D3"/>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24"/>
            <p:cNvSpPr/>
            <p:nvPr/>
          </p:nvSpPr>
          <p:spPr>
            <a:xfrm>
              <a:off x="8620125" y="2000250"/>
              <a:ext cx="2857500" cy="571500"/>
            </a:xfrm>
            <a:prstGeom prst="roundRect">
              <a:avLst>
                <a:gd fmla="val 25000" name="adj"/>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24"/>
            <p:cNvSpPr/>
            <p:nvPr/>
          </p:nvSpPr>
          <p:spPr>
            <a:xfrm>
              <a:off x="8620125" y="2286000"/>
              <a:ext cx="2857500" cy="285900"/>
            </a:xfrm>
            <a:prstGeom prst="rect">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24"/>
            <p:cNvSpPr txBox="1"/>
            <p:nvPr/>
          </p:nvSpPr>
          <p:spPr>
            <a:xfrm>
              <a:off x="8620125" y="2000250"/>
              <a:ext cx="2857500" cy="571500"/>
            </a:xfrm>
            <a:prstGeom prst="rect">
              <a:avLst/>
            </a:prstGeom>
            <a:solidFill>
              <a:srgbClr val="000000">
                <a:alpha val="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FFFFFF"/>
                  </a:solidFill>
                  <a:latin typeface="Quattrocento Sans"/>
                  <a:ea typeface="Quattrocento Sans"/>
                  <a:cs typeface="Quattrocento Sans"/>
                  <a:sym typeface="Quattrocento Sans"/>
                </a:rPr>
                <a:t>2025</a:t>
              </a:r>
              <a:endParaRPr b="1" i="0" sz="2400" u="none" cap="none" strike="noStrike">
                <a:solidFill>
                  <a:srgbClr val="FFFFFF"/>
                </a:solidFill>
                <a:latin typeface="Quattrocento Sans"/>
                <a:ea typeface="Quattrocento Sans"/>
                <a:cs typeface="Quattrocento Sans"/>
                <a:sym typeface="Quattrocento Sans"/>
              </a:endParaRPr>
            </a:p>
          </p:txBody>
        </p:sp>
        <p:sp>
          <p:nvSpPr>
            <p:cNvPr id="725" name="Google Shape;725;p24"/>
            <p:cNvSpPr txBox="1"/>
            <p:nvPr/>
          </p:nvSpPr>
          <p:spPr>
            <a:xfrm>
              <a:off x="8763000" y="2667000"/>
              <a:ext cx="2571900" cy="2476500"/>
            </a:xfrm>
            <a:prstGeom prst="rect">
              <a:avLst/>
            </a:prstGeom>
            <a:solidFill>
              <a:srgbClr val="000000">
                <a:alpha val="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Días acumulados</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002060"/>
                  </a:solidFill>
                  <a:latin typeface="Quattrocento Sans"/>
                  <a:ea typeface="Quattrocento Sans"/>
                  <a:cs typeface="Quattrocento Sans"/>
                  <a:sym typeface="Quattrocento Sans"/>
                </a:rPr>
                <a:t>58.788</a:t>
              </a:r>
              <a:endParaRPr b="0" i="0" sz="1100" u="none" cap="none" strike="noStrike">
                <a:solidFill>
                  <a:srgbClr val="6B728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Promedio dotación</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002060"/>
                  </a:solidFill>
                  <a:latin typeface="Quattrocento Sans"/>
                  <a:ea typeface="Quattrocento Sans"/>
                  <a:cs typeface="Quattrocento Sans"/>
                  <a:sym typeface="Quattrocento Sans"/>
                </a:rPr>
                <a:t>2.272</a:t>
              </a:r>
              <a:endParaRPr b="0" i="0" sz="1100" u="none" cap="none" strike="noStrike">
                <a:solidFill>
                  <a:srgbClr val="6B728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Índice de ausentismo</a:t>
              </a:r>
              <a:endParaRPr b="1" i="0" sz="11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rgbClr val="C00000"/>
                  </a:solidFill>
                  <a:latin typeface="Quattrocento Sans"/>
                  <a:ea typeface="Quattrocento Sans"/>
                  <a:cs typeface="Quattrocento Sans"/>
                  <a:sym typeface="Quattrocento Sans"/>
                </a:rPr>
                <a:t>25.87</a:t>
              </a:r>
              <a:endParaRPr b="0" i="0" sz="1100" u="none" cap="none" strike="noStrike">
                <a:solidFill>
                  <a:srgbClr val="6B7280"/>
                </a:solidFill>
                <a:latin typeface="Quattrocento Sans"/>
                <a:ea typeface="Quattrocento Sans"/>
                <a:cs typeface="Quattrocento Sans"/>
                <a:sym typeface="Quattrocento Sans"/>
              </a:endParaRPr>
            </a:p>
          </p:txBody>
        </p:sp>
      </p:grpSp>
      <p:grpSp>
        <p:nvGrpSpPr>
          <p:cNvPr id="726" name="Google Shape;726;p24"/>
          <p:cNvGrpSpPr/>
          <p:nvPr/>
        </p:nvGrpSpPr>
        <p:grpSpPr>
          <a:xfrm>
            <a:off x="2333625" y="5766296"/>
            <a:ext cx="9144000" cy="615620"/>
            <a:chOff x="2333625" y="5619750"/>
            <a:chExt cx="9144000" cy="762000"/>
          </a:xfrm>
        </p:grpSpPr>
        <p:sp>
          <p:nvSpPr>
            <p:cNvPr id="727" name="Google Shape;727;p24"/>
            <p:cNvSpPr/>
            <p:nvPr/>
          </p:nvSpPr>
          <p:spPr>
            <a:xfrm>
              <a:off x="2333625" y="5619750"/>
              <a:ext cx="9144000" cy="762000"/>
            </a:xfrm>
            <a:prstGeom prst="roundRect">
              <a:avLst>
                <a:gd fmla="val 12500" name="adj"/>
              </a:avLst>
            </a:prstGeom>
            <a:solidFill>
              <a:srgbClr val="EBF5F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24"/>
            <p:cNvSpPr txBox="1"/>
            <p:nvPr/>
          </p:nvSpPr>
          <p:spPr>
            <a:xfrm>
              <a:off x="2524125" y="5619750"/>
              <a:ext cx="8763000" cy="762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Desde 2023 a 2025, en disminución de índice de ausentismo es un total de 14,25 días menos. </a:t>
              </a:r>
              <a:endParaRPr b="1" i="0" sz="1800" u="none" cap="none" strike="noStrike">
                <a:solidFill>
                  <a:srgbClr val="2F5496"/>
                </a:solidFill>
                <a:latin typeface="Quattrocento Sans"/>
                <a:ea typeface="Quattrocento Sans"/>
                <a:cs typeface="Quattrocento Sans"/>
                <a:sym typeface="Quattrocento Sans"/>
              </a:endParaRPr>
            </a:p>
          </p:txBody>
        </p:sp>
      </p:grpSp>
      <p:sp>
        <p:nvSpPr>
          <p:cNvPr id="729" name="Google Shape;729;p24"/>
          <p:cNvSpPr/>
          <p:nvPr/>
        </p:nvSpPr>
        <p:spPr>
          <a:xfrm>
            <a:off x="4680575" y="4531953"/>
            <a:ext cx="1287000" cy="1019100"/>
          </a:xfrm>
          <a:prstGeom prst="roundRect">
            <a:avLst>
              <a:gd fmla="val 6521" name="adj"/>
            </a:avLst>
          </a:prstGeom>
          <a:solidFill>
            <a:srgbClr val="CBD5E1"/>
          </a:solidFill>
          <a:ln cap="flat" cmpd="sng" w="28575">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s-ES" sz="1348" u="none" cap="none" strike="noStrike">
                <a:solidFill>
                  <a:srgbClr val="2F5496"/>
                </a:solidFill>
                <a:latin typeface="Quattrocento Sans"/>
                <a:ea typeface="Quattrocento Sans"/>
                <a:cs typeface="Quattrocento Sans"/>
                <a:sym typeface="Quattrocento Sans"/>
              </a:rPr>
              <a:t>Disminución de</a:t>
            </a:r>
            <a:endParaRPr b="1"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7,5</a:t>
            </a:r>
            <a:endParaRPr b="1" i="0" sz="2697" u="none" cap="none" strike="noStrike">
              <a:solidFill>
                <a:srgbClr val="00206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chemeClr val="dk1"/>
              </a:buClr>
              <a:buSzPts val="1100"/>
              <a:buFont typeface="Arial"/>
              <a:buNone/>
            </a:pPr>
            <a:r>
              <a:rPr b="1" i="0" lang="es-ES" sz="1348" u="none" cap="none" strike="noStrike">
                <a:solidFill>
                  <a:srgbClr val="2F5496"/>
                </a:solidFill>
                <a:latin typeface="Quattrocento Sans"/>
                <a:ea typeface="Quattrocento Sans"/>
                <a:cs typeface="Quattrocento Sans"/>
                <a:sym typeface="Quattrocento Sans"/>
              </a:rPr>
              <a:t>en el índice</a:t>
            </a:r>
            <a:endParaRPr b="1" i="0" sz="2697" u="none" cap="none" strike="noStrike">
              <a:solidFill>
                <a:srgbClr val="2F5496"/>
              </a:solidFill>
              <a:latin typeface="Quattrocento Sans"/>
              <a:ea typeface="Quattrocento Sans"/>
              <a:cs typeface="Quattrocento Sans"/>
              <a:sym typeface="Quattrocento Sans"/>
            </a:endParaRPr>
          </a:p>
        </p:txBody>
      </p:sp>
      <p:sp>
        <p:nvSpPr>
          <p:cNvPr id="730" name="Google Shape;730;p24"/>
          <p:cNvSpPr/>
          <p:nvPr/>
        </p:nvSpPr>
        <p:spPr>
          <a:xfrm>
            <a:off x="7886925" y="4531953"/>
            <a:ext cx="1287000" cy="1019100"/>
          </a:xfrm>
          <a:prstGeom prst="roundRect">
            <a:avLst>
              <a:gd fmla="val 6521" name="adj"/>
            </a:avLst>
          </a:prstGeom>
          <a:solidFill>
            <a:srgbClr val="CBD5E1"/>
          </a:solidFill>
          <a:ln cap="flat" cmpd="sng" w="28575">
            <a:solidFill>
              <a:srgbClr val="00206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s-ES" sz="1348" u="none" cap="none" strike="noStrike">
                <a:solidFill>
                  <a:srgbClr val="2F5496"/>
                </a:solidFill>
                <a:latin typeface="Quattrocento Sans"/>
                <a:ea typeface="Quattrocento Sans"/>
                <a:cs typeface="Quattrocento Sans"/>
                <a:sym typeface="Quattrocento Sans"/>
              </a:rPr>
              <a:t>Disminución de</a:t>
            </a:r>
            <a:endParaRPr b="1" i="0" sz="1348"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2697"/>
              <a:buFont typeface="Arial"/>
              <a:buNone/>
            </a:pPr>
            <a:r>
              <a:rPr b="1" i="0" lang="es-ES" sz="2697" u="none" cap="none" strike="noStrike">
                <a:solidFill>
                  <a:srgbClr val="002060"/>
                </a:solidFill>
                <a:latin typeface="Quattrocento Sans"/>
                <a:ea typeface="Quattrocento Sans"/>
                <a:cs typeface="Quattrocento Sans"/>
                <a:sym typeface="Quattrocento Sans"/>
              </a:rPr>
              <a:t>6,7</a:t>
            </a:r>
            <a:endParaRPr b="1" i="0" sz="2697" u="none" cap="none" strike="noStrike">
              <a:solidFill>
                <a:srgbClr val="00206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chemeClr val="dk1"/>
              </a:buClr>
              <a:buSzPts val="1100"/>
              <a:buFont typeface="Arial"/>
              <a:buNone/>
            </a:pPr>
            <a:r>
              <a:rPr b="1" i="0" lang="es-ES" sz="1348" u="none" cap="none" strike="noStrike">
                <a:solidFill>
                  <a:srgbClr val="2F5496"/>
                </a:solidFill>
                <a:latin typeface="Quattrocento Sans"/>
                <a:ea typeface="Quattrocento Sans"/>
                <a:cs typeface="Quattrocento Sans"/>
                <a:sym typeface="Quattrocento Sans"/>
              </a:rPr>
              <a:t>en el índice</a:t>
            </a:r>
            <a:endParaRPr b="1" i="0" sz="2697" u="none" cap="none" strike="noStrike">
              <a:solidFill>
                <a:srgbClr val="2F5496"/>
              </a:solidFill>
              <a:latin typeface="Quattrocento Sans"/>
              <a:ea typeface="Quattrocento Sans"/>
              <a:cs typeface="Quattrocento Sans"/>
              <a:sym typeface="Quattrocento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4" name="Shape 734"/>
        <p:cNvGrpSpPr/>
        <p:nvPr/>
      </p:nvGrpSpPr>
      <p:grpSpPr>
        <a:xfrm>
          <a:off x="0" y="0"/>
          <a:ext cx="0" cy="0"/>
          <a:chOff x="0" y="0"/>
          <a:chExt cx="0" cy="0"/>
        </a:xfrm>
      </p:grpSpPr>
      <p:pic>
        <p:nvPicPr>
          <p:cNvPr id="735" name="Google Shape;735;g397769007a2_0_3392" title="ppt 36.png"/>
          <p:cNvPicPr preferRelativeResize="0"/>
          <p:nvPr/>
        </p:nvPicPr>
        <p:blipFill rotWithShape="1">
          <a:blip r:embed="rId4">
            <a:alphaModFix/>
          </a:blip>
          <a:srcRect b="0" l="0" r="0" t="0"/>
          <a:stretch/>
        </p:blipFill>
        <p:spPr>
          <a:xfrm>
            <a:off x="0" y="0"/>
            <a:ext cx="2028900" cy="6858000"/>
          </a:xfrm>
          <a:prstGeom prst="rect">
            <a:avLst/>
          </a:prstGeom>
          <a:noFill/>
          <a:ln>
            <a:noFill/>
          </a:ln>
        </p:spPr>
      </p:pic>
      <p:pic>
        <p:nvPicPr>
          <p:cNvPr id="736" name="Google Shape;736;g397769007a2_0_3392"/>
          <p:cNvPicPr preferRelativeResize="0"/>
          <p:nvPr/>
        </p:nvPicPr>
        <p:blipFill rotWithShape="1">
          <a:blip r:embed="rId5">
            <a:alphaModFix/>
          </a:blip>
          <a:srcRect b="10" l="0" r="0" t="10"/>
          <a:stretch/>
        </p:blipFill>
        <p:spPr>
          <a:xfrm>
            <a:off x="495300" y="190500"/>
            <a:ext cx="1047900" cy="914400"/>
          </a:xfrm>
          <a:prstGeom prst="rect">
            <a:avLst/>
          </a:prstGeom>
          <a:noFill/>
          <a:ln>
            <a:noFill/>
          </a:ln>
        </p:spPr>
      </p:pic>
      <p:pic>
        <p:nvPicPr>
          <p:cNvPr id="737" name="Google Shape;737;g397769007a2_0_3392"/>
          <p:cNvPicPr preferRelativeResize="0"/>
          <p:nvPr/>
        </p:nvPicPr>
        <p:blipFill rotWithShape="1">
          <a:blip r:embed="rId6">
            <a:alphaModFix/>
          </a:blip>
          <a:srcRect b="199" l="0" r="0" t="199"/>
          <a:stretch/>
        </p:blipFill>
        <p:spPr>
          <a:xfrm>
            <a:off x="10001250" y="190500"/>
            <a:ext cx="1714500" cy="676200"/>
          </a:xfrm>
          <a:prstGeom prst="rect">
            <a:avLst/>
          </a:prstGeom>
          <a:noFill/>
          <a:ln>
            <a:noFill/>
          </a:ln>
        </p:spPr>
      </p:pic>
      <p:sp>
        <p:nvSpPr>
          <p:cNvPr id="738" name="Google Shape;738;g397769007a2_0_3392"/>
          <p:cNvSpPr txBox="1"/>
          <p:nvPr>
            <p:ph type="title"/>
          </p:nvPr>
        </p:nvSpPr>
        <p:spPr>
          <a:xfrm>
            <a:off x="2476500" y="476250"/>
            <a:ext cx="8572500" cy="9525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MODERNIZACIÓN </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DEL CONTROL DE ASISTENCIA</a:t>
            </a:r>
            <a:endParaRPr b="1" sz="2700">
              <a:solidFill>
                <a:srgbClr val="2F5496"/>
              </a:solidFill>
              <a:latin typeface="Quattrocento Sans"/>
              <a:ea typeface="Quattrocento Sans"/>
              <a:cs typeface="Quattrocento Sans"/>
              <a:sym typeface="Quattrocento Sans"/>
            </a:endParaRPr>
          </a:p>
        </p:txBody>
      </p:sp>
      <p:grpSp>
        <p:nvGrpSpPr>
          <p:cNvPr id="739" name="Google Shape;739;g397769007a2_0_3392"/>
          <p:cNvGrpSpPr/>
          <p:nvPr/>
        </p:nvGrpSpPr>
        <p:grpSpPr>
          <a:xfrm>
            <a:off x="2372867" y="1606390"/>
            <a:ext cx="4484903" cy="4887588"/>
            <a:chOff x="2476500" y="1714500"/>
            <a:chExt cx="4381500" cy="4774901"/>
          </a:xfrm>
        </p:grpSpPr>
        <p:sp>
          <p:nvSpPr>
            <p:cNvPr id="740" name="Google Shape;740;g397769007a2_0_3392"/>
            <p:cNvSpPr/>
            <p:nvPr/>
          </p:nvSpPr>
          <p:spPr>
            <a:xfrm>
              <a:off x="2476500" y="1714500"/>
              <a:ext cx="4381500" cy="4572000"/>
            </a:xfrm>
            <a:prstGeom prst="roundRect">
              <a:avLst>
                <a:gd fmla="val 4347" name="adj"/>
              </a:avLst>
            </a:prstGeom>
            <a:solidFill>
              <a:srgbClr val="F8FAFC"/>
            </a:solidFill>
            <a:ln cap="flat" cmpd="sng" w="195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1" name="Google Shape;741;g397769007a2_0_3392" title="46042eaf-d960-4780-8596-3cada03b8064.png"/>
            <p:cNvPicPr preferRelativeResize="0"/>
            <p:nvPr/>
          </p:nvPicPr>
          <p:blipFill rotWithShape="1">
            <a:blip r:embed="rId7">
              <a:alphaModFix/>
            </a:blip>
            <a:srcRect b="55531" l="0" r="0" t="2816"/>
            <a:stretch/>
          </p:blipFill>
          <p:spPr>
            <a:xfrm>
              <a:off x="2685207" y="1868231"/>
              <a:ext cx="4000500" cy="2338800"/>
            </a:xfrm>
            <a:prstGeom prst="roundRect">
              <a:avLst>
                <a:gd fmla="val 7500" name="adj"/>
              </a:avLst>
            </a:prstGeom>
            <a:noFill/>
            <a:ln>
              <a:noFill/>
            </a:ln>
          </p:spPr>
        </p:pic>
        <p:sp>
          <p:nvSpPr>
            <p:cNvPr id="742" name="Google Shape;742;g397769007a2_0_3392"/>
            <p:cNvSpPr txBox="1"/>
            <p:nvPr/>
          </p:nvSpPr>
          <p:spPr>
            <a:xfrm>
              <a:off x="2587697" y="4393901"/>
              <a:ext cx="4195500" cy="2095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252"/>
                <a:buFont typeface="Arial"/>
                <a:buNone/>
              </a:pPr>
              <a:r>
                <a:rPr b="1" i="0" lang="es-ES" sz="2252" u="none" cap="none" strike="noStrike">
                  <a:solidFill>
                    <a:srgbClr val="2F5496"/>
                  </a:solidFill>
                  <a:latin typeface="Quattrocento Sans"/>
                  <a:ea typeface="Quattrocento Sans"/>
                  <a:cs typeface="Quattrocento Sans"/>
                  <a:sym typeface="Quattrocento Sans"/>
                </a:rPr>
                <a:t>Nueva App Bioemach</a:t>
              </a:r>
              <a:endParaRPr b="1" i="0" sz="2252"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1152"/>
                </a:spcBef>
                <a:spcAft>
                  <a:spcPts val="0"/>
                </a:spcAft>
                <a:buClr>
                  <a:srgbClr val="000000"/>
                </a:buClr>
                <a:buSzPts val="1433"/>
                <a:buFont typeface="Arial"/>
                <a:buNone/>
              </a:pPr>
              <a:r>
                <a:rPr b="0" i="0" lang="es-ES" sz="1433" u="none" cap="none" strike="noStrike">
                  <a:solidFill>
                    <a:srgbClr val="2F5496"/>
                  </a:solidFill>
                  <a:latin typeface="Quattrocento Sans"/>
                  <a:ea typeface="Quattrocento Sans"/>
                  <a:cs typeface="Quattrocento Sans"/>
                  <a:sym typeface="Quattrocento Sans"/>
                </a:rPr>
                <a:t>Aplicación móvil que reemplaza la versión anterior:</a:t>
              </a:r>
              <a:endParaRPr b="0" i="0" sz="1433" u="none" cap="none" strike="noStrike">
                <a:solidFill>
                  <a:srgbClr val="2F5496"/>
                </a:solidFill>
                <a:latin typeface="Quattrocento Sans"/>
                <a:ea typeface="Quattrocento Sans"/>
                <a:cs typeface="Quattrocento Sans"/>
                <a:sym typeface="Quattrocento Sans"/>
              </a:endParaRPr>
            </a:p>
            <a:p>
              <a:pPr indent="-318503" lvl="0" marL="468005" marR="0" rtl="0" algn="l">
                <a:lnSpc>
                  <a:spcPct val="100000"/>
                </a:lnSpc>
                <a:spcBef>
                  <a:spcPts val="921"/>
                </a:spcBef>
                <a:spcAft>
                  <a:spcPts val="0"/>
                </a:spcAft>
                <a:buClr>
                  <a:srgbClr val="2F5496"/>
                </a:buClr>
                <a:buSzPts val="1331"/>
                <a:buFont typeface="Quattrocento Sans"/>
                <a:buChar char="●"/>
              </a:pPr>
              <a:r>
                <a:rPr b="0" i="0" lang="es-ES" sz="1331" u="none" cap="none" strike="noStrike">
                  <a:solidFill>
                    <a:srgbClr val="2F5496"/>
                  </a:solidFill>
                  <a:latin typeface="Quattrocento Sans"/>
                  <a:ea typeface="Quattrocento Sans"/>
                  <a:cs typeface="Quattrocento Sans"/>
                  <a:sym typeface="Quattrocento Sans"/>
                </a:rPr>
                <a:t>Mejoras en seguridad institucional.</a:t>
              </a:r>
              <a:endParaRPr b="0" i="0" sz="1331" u="none" cap="none" strike="noStrike">
                <a:solidFill>
                  <a:srgbClr val="2F5496"/>
                </a:solidFill>
                <a:latin typeface="Quattrocento Sans"/>
                <a:ea typeface="Quattrocento Sans"/>
                <a:cs typeface="Quattrocento Sans"/>
                <a:sym typeface="Quattrocento Sans"/>
              </a:endParaRPr>
            </a:p>
            <a:p>
              <a:pPr indent="-318503" lvl="0" marL="468005" marR="0" rtl="0" algn="l">
                <a:lnSpc>
                  <a:spcPct val="100000"/>
                </a:lnSpc>
                <a:spcBef>
                  <a:spcPts val="614"/>
                </a:spcBef>
                <a:spcAft>
                  <a:spcPts val="0"/>
                </a:spcAft>
                <a:buClr>
                  <a:srgbClr val="2F5496"/>
                </a:buClr>
                <a:buSzPts val="1331"/>
                <a:buFont typeface="Quattrocento Sans"/>
                <a:buChar char="●"/>
              </a:pPr>
              <a:r>
                <a:rPr b="0" i="0" lang="es-ES" sz="1331" u="none" cap="none" strike="noStrike">
                  <a:solidFill>
                    <a:srgbClr val="2F5496"/>
                  </a:solidFill>
                  <a:latin typeface="Quattrocento Sans"/>
                  <a:ea typeface="Quattrocento Sans"/>
                  <a:cs typeface="Quattrocento Sans"/>
                  <a:sym typeface="Quattrocento Sans"/>
                </a:rPr>
                <a:t>Validación de identidad avanzada.</a:t>
              </a:r>
              <a:endParaRPr b="0" i="0" sz="1331" u="none" cap="none" strike="noStrike">
                <a:solidFill>
                  <a:srgbClr val="2F5496"/>
                </a:solidFill>
                <a:latin typeface="Quattrocento Sans"/>
                <a:ea typeface="Quattrocento Sans"/>
                <a:cs typeface="Quattrocento Sans"/>
                <a:sym typeface="Quattrocento Sans"/>
              </a:endParaRPr>
            </a:p>
            <a:p>
              <a:pPr indent="-318503" lvl="0" marL="468005" marR="0" rtl="0" algn="l">
                <a:lnSpc>
                  <a:spcPct val="100000"/>
                </a:lnSpc>
                <a:spcBef>
                  <a:spcPts val="614"/>
                </a:spcBef>
                <a:spcAft>
                  <a:spcPts val="0"/>
                </a:spcAft>
                <a:buClr>
                  <a:srgbClr val="2F5496"/>
                </a:buClr>
                <a:buSzPts val="1331"/>
                <a:buFont typeface="Quattrocento Sans"/>
                <a:buChar char="●"/>
              </a:pPr>
              <a:r>
                <a:rPr b="0" i="0" lang="es-ES" sz="1331" u="none" cap="none" strike="noStrike">
                  <a:solidFill>
                    <a:srgbClr val="2F5496"/>
                  </a:solidFill>
                  <a:latin typeface="Quattrocento Sans"/>
                  <a:ea typeface="Quattrocento Sans"/>
                  <a:cs typeface="Quattrocento Sans"/>
                  <a:sym typeface="Quattrocento Sans"/>
                </a:rPr>
                <a:t>Optimización de marcaciones.</a:t>
              </a:r>
              <a:endParaRPr b="0" i="0" sz="1331" u="none" cap="none" strike="noStrike">
                <a:solidFill>
                  <a:srgbClr val="2F5496"/>
                </a:solidFill>
                <a:latin typeface="Quattrocento Sans"/>
                <a:ea typeface="Quattrocento Sans"/>
                <a:cs typeface="Quattrocento Sans"/>
                <a:sym typeface="Quattrocento Sans"/>
              </a:endParaRPr>
            </a:p>
            <a:p>
              <a:pPr indent="-318503" lvl="0" marL="468005" marR="0" rtl="0" algn="l">
                <a:lnSpc>
                  <a:spcPct val="100000"/>
                </a:lnSpc>
                <a:spcBef>
                  <a:spcPts val="614"/>
                </a:spcBef>
                <a:spcAft>
                  <a:spcPts val="0"/>
                </a:spcAft>
                <a:buClr>
                  <a:srgbClr val="2F5496"/>
                </a:buClr>
                <a:buSzPts val="1331"/>
                <a:buFont typeface="Quattrocento Sans"/>
                <a:buChar char="●"/>
              </a:pPr>
              <a:r>
                <a:rPr b="0" i="0" lang="es-ES" sz="1331" u="none" cap="none" strike="noStrike">
                  <a:solidFill>
                    <a:srgbClr val="2F5496"/>
                  </a:solidFill>
                  <a:latin typeface="Quattrocento Sans"/>
                  <a:ea typeface="Quattrocento Sans"/>
                  <a:cs typeface="Quattrocento Sans"/>
                  <a:sym typeface="Quattrocento Sans"/>
                </a:rPr>
                <a:t>Nuevas funcionalidades para usuarios.</a:t>
              </a:r>
              <a:endParaRPr b="0" i="0" sz="1331" u="none" cap="none" strike="noStrike">
                <a:solidFill>
                  <a:srgbClr val="2F5496"/>
                </a:solidFill>
                <a:latin typeface="Quattrocento Sans"/>
                <a:ea typeface="Quattrocento Sans"/>
                <a:cs typeface="Quattrocento Sans"/>
                <a:sym typeface="Quattrocento Sans"/>
              </a:endParaRPr>
            </a:p>
          </p:txBody>
        </p:sp>
      </p:grpSp>
      <p:grpSp>
        <p:nvGrpSpPr>
          <p:cNvPr id="743" name="Google Shape;743;g397769007a2_0_3392"/>
          <p:cNvGrpSpPr/>
          <p:nvPr/>
        </p:nvGrpSpPr>
        <p:grpSpPr>
          <a:xfrm>
            <a:off x="7239006" y="1606606"/>
            <a:ext cx="4484903" cy="4679899"/>
            <a:chOff x="7239000" y="1714500"/>
            <a:chExt cx="4381500" cy="4572000"/>
          </a:xfrm>
        </p:grpSpPr>
        <p:sp>
          <p:nvSpPr>
            <p:cNvPr id="744" name="Google Shape;744;g397769007a2_0_3392"/>
            <p:cNvSpPr/>
            <p:nvPr/>
          </p:nvSpPr>
          <p:spPr>
            <a:xfrm>
              <a:off x="7239000" y="1714500"/>
              <a:ext cx="4381500" cy="4572000"/>
            </a:xfrm>
            <a:prstGeom prst="roundRect">
              <a:avLst>
                <a:gd fmla="val 4347" name="adj"/>
              </a:avLst>
            </a:prstGeom>
            <a:solidFill>
              <a:srgbClr val="EFF6FF"/>
            </a:solidFill>
            <a:ln cap="flat" cmpd="sng" w="19500">
              <a:solidFill>
                <a:srgbClr val="BFDBFE"/>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45" name="Google Shape;745;g397769007a2_0_3392" title="5dfae718-bd4b-4a85-a7db-c6742522f12b.png"/>
            <p:cNvPicPr preferRelativeResize="0"/>
            <p:nvPr/>
          </p:nvPicPr>
          <p:blipFill rotWithShape="1">
            <a:blip r:embed="rId8">
              <a:alphaModFix/>
            </a:blip>
            <a:srcRect b="50500" l="0" r="0" t="0"/>
            <a:stretch/>
          </p:blipFill>
          <p:spPr>
            <a:xfrm>
              <a:off x="7622689" y="1785298"/>
              <a:ext cx="3515400" cy="2442300"/>
            </a:xfrm>
            <a:prstGeom prst="roundRect">
              <a:avLst>
                <a:gd fmla="val 7500" name="adj"/>
              </a:avLst>
            </a:prstGeom>
            <a:noFill/>
            <a:ln>
              <a:noFill/>
            </a:ln>
          </p:spPr>
        </p:pic>
        <p:sp>
          <p:nvSpPr>
            <p:cNvPr id="746" name="Google Shape;746;g397769007a2_0_3392"/>
            <p:cNvSpPr txBox="1"/>
            <p:nvPr/>
          </p:nvSpPr>
          <p:spPr>
            <a:xfrm>
              <a:off x="7335297" y="4371563"/>
              <a:ext cx="4000500" cy="991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252"/>
                <a:buFont typeface="Arial"/>
                <a:buNone/>
              </a:pPr>
              <a:r>
                <a:rPr b="1" i="0" lang="es-ES" sz="2252" u="none" cap="none" strike="noStrike">
                  <a:solidFill>
                    <a:srgbClr val="2F5496"/>
                  </a:solidFill>
                  <a:latin typeface="Quattrocento Sans"/>
                  <a:ea typeface="Quattrocento Sans"/>
                  <a:cs typeface="Quattrocento Sans"/>
                  <a:sym typeface="Quattrocento Sans"/>
                </a:rPr>
                <a:t>Nuevos Relojes de Marcaje</a:t>
              </a:r>
              <a:endParaRPr b="1" i="0" sz="2252"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1152"/>
                </a:spcBef>
                <a:spcAft>
                  <a:spcPts val="0"/>
                </a:spcAft>
                <a:buClr>
                  <a:srgbClr val="000000"/>
                </a:buClr>
                <a:buSzPts val="1535"/>
                <a:buFont typeface="Arial"/>
                <a:buNone/>
              </a:pPr>
              <a:r>
                <a:rPr b="0" i="0" lang="es-ES" sz="1535" u="none" cap="none" strike="noStrike">
                  <a:solidFill>
                    <a:srgbClr val="2F5496"/>
                  </a:solidFill>
                  <a:latin typeface="Quattrocento Sans"/>
                  <a:ea typeface="Quattrocento Sans"/>
                  <a:cs typeface="Quattrocento Sans"/>
                  <a:sym typeface="Quattrocento Sans"/>
                </a:rPr>
                <a:t>Equipos de última generación para registro mediante </a:t>
              </a:r>
              <a:r>
                <a:rPr b="1" i="0" lang="es-ES" sz="1535" u="none" cap="none" strike="noStrike">
                  <a:solidFill>
                    <a:srgbClr val="2F5496"/>
                  </a:solidFill>
                  <a:latin typeface="Quattrocento Sans"/>
                  <a:ea typeface="Quattrocento Sans"/>
                  <a:cs typeface="Quattrocento Sans"/>
                  <a:sym typeface="Quattrocento Sans"/>
                </a:rPr>
                <a:t>huella digital o RUT</a:t>
              </a:r>
              <a:r>
                <a:rPr b="0" i="0" lang="es-ES" sz="1535" u="none" cap="none" strike="noStrike">
                  <a:solidFill>
                    <a:srgbClr val="2F5496"/>
                  </a:solidFill>
                  <a:latin typeface="Quattrocento Sans"/>
                  <a:ea typeface="Quattrocento Sans"/>
                  <a:cs typeface="Quattrocento Sans"/>
                  <a:sym typeface="Quattrocento Sans"/>
                </a:rPr>
                <a:t>.</a:t>
              </a:r>
              <a:endParaRPr b="0" i="0" sz="1535" u="none" cap="none" strike="noStrike">
                <a:solidFill>
                  <a:srgbClr val="2F5496"/>
                </a:solidFill>
                <a:latin typeface="Quattrocento Sans"/>
                <a:ea typeface="Quattrocento Sans"/>
                <a:cs typeface="Quattrocento Sans"/>
                <a:sym typeface="Quattrocento San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g3e0d0837763_0_9"/>
          <p:cNvPicPr preferRelativeResize="0"/>
          <p:nvPr/>
        </p:nvPicPr>
        <p:blipFill rotWithShape="1">
          <a:blip r:embed="rId3">
            <a:alphaModFix amt="85000"/>
          </a:blip>
          <a:srcRect b="22389" l="7513" r="6724" t="6034"/>
          <a:stretch/>
        </p:blipFill>
        <p:spPr>
          <a:xfrm>
            <a:off x="0" y="0"/>
            <a:ext cx="12192000" cy="6858001"/>
          </a:xfrm>
          <a:prstGeom prst="rect">
            <a:avLst/>
          </a:prstGeom>
          <a:noFill/>
          <a:ln>
            <a:noFill/>
          </a:ln>
        </p:spPr>
      </p:pic>
      <p:pic>
        <p:nvPicPr>
          <p:cNvPr id="172" name="Google Shape;172;g3e0d0837763_0_9"/>
          <p:cNvPicPr preferRelativeResize="0"/>
          <p:nvPr/>
        </p:nvPicPr>
        <p:blipFill rotWithShape="1">
          <a:blip r:embed="rId4">
            <a:alphaModFix amt="70000"/>
          </a:blip>
          <a:srcRect b="0" l="0" r="0" t="0"/>
          <a:stretch/>
        </p:blipFill>
        <p:spPr>
          <a:xfrm>
            <a:off x="117875" y="1117575"/>
            <a:ext cx="11958625" cy="5159200"/>
          </a:xfrm>
          <a:prstGeom prst="rect">
            <a:avLst/>
          </a:prstGeom>
          <a:noFill/>
          <a:ln>
            <a:noFill/>
          </a:ln>
        </p:spPr>
      </p:pic>
      <p:pic>
        <p:nvPicPr>
          <p:cNvPr id="173" name="Google Shape;173;g3e0d0837763_0_9"/>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
        <p:nvSpPr>
          <p:cNvPr id="174" name="Google Shape;174;g3e0d0837763_0_9"/>
          <p:cNvSpPr txBox="1"/>
          <p:nvPr/>
        </p:nvSpPr>
        <p:spPr>
          <a:xfrm>
            <a:off x="417925" y="1117563"/>
            <a:ext cx="9933300" cy="102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ES" sz="2800">
                <a:solidFill>
                  <a:srgbClr val="1F3864"/>
                </a:solidFill>
                <a:latin typeface="Quattrocento Sans"/>
                <a:ea typeface="Quattrocento Sans"/>
                <a:cs typeface="Quattrocento Sans"/>
                <a:sym typeface="Quattrocento Sans"/>
              </a:rPr>
              <a:t>Resultados de la Consulta</a:t>
            </a:r>
            <a:endParaRPr b="1" sz="2800">
              <a:solidFill>
                <a:srgbClr val="1F3864"/>
              </a:solidFill>
              <a:latin typeface="Quattrocento Sans"/>
              <a:ea typeface="Quattrocento Sans"/>
              <a:cs typeface="Quattrocento Sans"/>
              <a:sym typeface="Quattrocento Sans"/>
            </a:endParaRPr>
          </a:p>
          <a:p>
            <a:pPr indent="0" lvl="0" marL="0" rtl="0" algn="l">
              <a:spcBef>
                <a:spcPts val="0"/>
              </a:spcBef>
              <a:spcAft>
                <a:spcPts val="0"/>
              </a:spcAft>
              <a:buNone/>
            </a:pPr>
            <a:r>
              <a:rPr lang="es-ES" sz="2660">
                <a:solidFill>
                  <a:srgbClr val="2F5496"/>
                </a:solidFill>
                <a:latin typeface="Quattrocento Sans"/>
                <a:ea typeface="Quattrocento Sans"/>
                <a:cs typeface="Quattrocento Sans"/>
                <a:sym typeface="Quattrocento Sans"/>
              </a:rPr>
              <a:t>121 respuestas recibidas</a:t>
            </a:r>
            <a:endParaRPr sz="1500"/>
          </a:p>
        </p:txBody>
      </p:sp>
      <p:sp>
        <p:nvSpPr>
          <p:cNvPr id="175" name="Google Shape;175;g3e0d0837763_0_9"/>
          <p:cNvSpPr/>
          <p:nvPr/>
        </p:nvSpPr>
        <p:spPr>
          <a:xfrm>
            <a:off x="4216200" y="2272300"/>
            <a:ext cx="3762000" cy="994200"/>
          </a:xfrm>
          <a:prstGeom prst="roundRect">
            <a:avLst>
              <a:gd fmla="val 12500" name="adj"/>
            </a:avLst>
          </a:prstGeom>
          <a:solidFill>
            <a:srgbClr val="FFFFFF"/>
          </a:solidFill>
          <a:ln cap="flat" cmpd="sng" w="99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b="1" sz="11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1249">
                <a:solidFill>
                  <a:srgbClr val="64748B"/>
                </a:solidFill>
                <a:latin typeface="Arial"/>
                <a:ea typeface="Arial"/>
                <a:cs typeface="Arial"/>
                <a:sym typeface="Arial"/>
              </a:rPr>
              <a:t>Lista de Espera Quirúrgica/Operaciones</a:t>
            </a:r>
            <a:endParaRPr b="1" sz="12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2925">
                <a:solidFill>
                  <a:srgbClr val="1F3864"/>
                </a:solidFill>
                <a:latin typeface="Arial"/>
                <a:ea typeface="Arial"/>
                <a:cs typeface="Arial"/>
                <a:sym typeface="Arial"/>
              </a:rPr>
              <a:t>50.4%</a:t>
            </a:r>
            <a:endParaRPr b="1" sz="2925">
              <a:solidFill>
                <a:srgbClr val="1F3864"/>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1145">
                <a:solidFill>
                  <a:srgbClr val="334155"/>
                </a:solidFill>
              </a:rPr>
              <a:t>61 menciones</a:t>
            </a:r>
            <a:endParaRPr sz="1145">
              <a:solidFill>
                <a:srgbClr val="334155"/>
              </a:solidFill>
            </a:endParaRPr>
          </a:p>
          <a:p>
            <a:pPr indent="0" lvl="0" marL="0" rtl="0" algn="l">
              <a:spcBef>
                <a:spcPts val="0"/>
              </a:spcBef>
              <a:spcAft>
                <a:spcPts val="0"/>
              </a:spcAft>
              <a:buNone/>
            </a:pPr>
            <a:r>
              <a:t/>
            </a:r>
            <a:endParaRPr/>
          </a:p>
        </p:txBody>
      </p:sp>
      <p:sp>
        <p:nvSpPr>
          <p:cNvPr id="176" name="Google Shape;176;g3e0d0837763_0_9"/>
          <p:cNvSpPr/>
          <p:nvPr/>
        </p:nvSpPr>
        <p:spPr>
          <a:xfrm>
            <a:off x="375076" y="3520450"/>
            <a:ext cx="3697500" cy="1037400"/>
          </a:xfrm>
          <a:prstGeom prst="roundRect">
            <a:avLst>
              <a:gd fmla="val 12500" name="adj"/>
            </a:avLst>
          </a:prstGeom>
          <a:solidFill>
            <a:srgbClr val="FFFFFF"/>
          </a:solidFill>
          <a:ln cap="flat" cmpd="sng" w="99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ES" sz="1249">
                <a:solidFill>
                  <a:srgbClr val="64748B"/>
                </a:solidFill>
                <a:latin typeface="Arial"/>
                <a:ea typeface="Arial"/>
                <a:cs typeface="Arial"/>
                <a:sym typeface="Arial"/>
              </a:rPr>
              <a:t>Lista de Espera Interconsulta</a:t>
            </a:r>
            <a:endParaRPr b="1" sz="12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2925">
                <a:solidFill>
                  <a:srgbClr val="1F3864"/>
                </a:solidFill>
                <a:latin typeface="Arial"/>
                <a:ea typeface="Arial"/>
                <a:cs typeface="Arial"/>
                <a:sym typeface="Arial"/>
              </a:rPr>
              <a:t>41,3%</a:t>
            </a:r>
            <a:endParaRPr b="1" sz="2925">
              <a:solidFill>
                <a:srgbClr val="1F3864"/>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1145">
                <a:solidFill>
                  <a:srgbClr val="334155"/>
                </a:solidFill>
              </a:rPr>
              <a:t>50 menciones</a:t>
            </a:r>
            <a:endParaRPr sz="1500"/>
          </a:p>
        </p:txBody>
      </p:sp>
      <p:sp>
        <p:nvSpPr>
          <p:cNvPr id="177" name="Google Shape;177;g3e0d0837763_0_9"/>
          <p:cNvSpPr/>
          <p:nvPr/>
        </p:nvSpPr>
        <p:spPr>
          <a:xfrm>
            <a:off x="8121825" y="3542050"/>
            <a:ext cx="3762000" cy="994200"/>
          </a:xfrm>
          <a:prstGeom prst="roundRect">
            <a:avLst>
              <a:gd fmla="val 12500" name="adj"/>
            </a:avLst>
          </a:prstGeom>
          <a:solidFill>
            <a:srgbClr val="FFFFFF"/>
          </a:solidFill>
          <a:ln cap="flat" cmpd="sng" w="99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ES" sz="1249">
                <a:solidFill>
                  <a:srgbClr val="64748B"/>
                </a:solidFill>
                <a:latin typeface="Arial"/>
                <a:ea typeface="Arial"/>
                <a:cs typeface="Arial"/>
                <a:sym typeface="Arial"/>
              </a:rPr>
              <a:t>Lista de Espera Hora de Control</a:t>
            </a:r>
            <a:endParaRPr b="1" sz="12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2925">
                <a:solidFill>
                  <a:srgbClr val="1F3864"/>
                </a:solidFill>
                <a:latin typeface="Arial"/>
                <a:ea typeface="Arial"/>
                <a:cs typeface="Arial"/>
                <a:sym typeface="Arial"/>
              </a:rPr>
              <a:t>36,4%</a:t>
            </a:r>
            <a:endParaRPr b="1" sz="2925">
              <a:solidFill>
                <a:srgbClr val="1F3864"/>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1145">
                <a:solidFill>
                  <a:srgbClr val="334155"/>
                </a:solidFill>
              </a:rPr>
              <a:t>44 menciones</a:t>
            </a:r>
            <a:endParaRPr sz="1500"/>
          </a:p>
        </p:txBody>
      </p:sp>
      <p:sp>
        <p:nvSpPr>
          <p:cNvPr id="178" name="Google Shape;178;g3e0d0837763_0_9"/>
          <p:cNvSpPr/>
          <p:nvPr/>
        </p:nvSpPr>
        <p:spPr>
          <a:xfrm>
            <a:off x="4248438" y="3520450"/>
            <a:ext cx="3697500" cy="1037400"/>
          </a:xfrm>
          <a:prstGeom prst="roundRect">
            <a:avLst>
              <a:gd fmla="val 12500" name="adj"/>
            </a:avLst>
          </a:prstGeom>
          <a:solidFill>
            <a:srgbClr val="FFFFFF"/>
          </a:solidFill>
          <a:ln cap="flat" cmpd="sng" w="99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ES" sz="1249">
                <a:solidFill>
                  <a:srgbClr val="64748B"/>
                </a:solidFill>
                <a:latin typeface="Arial"/>
                <a:ea typeface="Arial"/>
                <a:cs typeface="Arial"/>
                <a:sym typeface="Arial"/>
              </a:rPr>
              <a:t>Infraestructura (sillas, baños, etc)</a:t>
            </a:r>
            <a:endParaRPr b="1" sz="12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2925">
                <a:solidFill>
                  <a:srgbClr val="1F3864"/>
                </a:solidFill>
                <a:latin typeface="Arial"/>
                <a:ea typeface="Arial"/>
                <a:cs typeface="Arial"/>
                <a:sym typeface="Arial"/>
              </a:rPr>
              <a:t>25,6%</a:t>
            </a:r>
            <a:endParaRPr b="1" sz="2925">
              <a:solidFill>
                <a:srgbClr val="1F3864"/>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1145">
                <a:solidFill>
                  <a:srgbClr val="334155"/>
                </a:solidFill>
              </a:rPr>
              <a:t>31 menciones</a:t>
            </a:r>
            <a:endParaRPr sz="1500">
              <a:solidFill>
                <a:schemeClr val="dk1"/>
              </a:solidFill>
            </a:endParaRPr>
          </a:p>
        </p:txBody>
      </p:sp>
      <p:sp>
        <p:nvSpPr>
          <p:cNvPr id="179" name="Google Shape;179;g3e0d0837763_0_9"/>
          <p:cNvSpPr/>
          <p:nvPr/>
        </p:nvSpPr>
        <p:spPr>
          <a:xfrm>
            <a:off x="4248438" y="4811800"/>
            <a:ext cx="3697500" cy="994200"/>
          </a:xfrm>
          <a:prstGeom prst="roundRect">
            <a:avLst>
              <a:gd fmla="val 12500" name="adj"/>
            </a:avLst>
          </a:prstGeom>
          <a:solidFill>
            <a:srgbClr val="FFFFFF"/>
          </a:solidFill>
          <a:ln cap="flat" cmpd="sng" w="99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ES" sz="1249">
                <a:solidFill>
                  <a:srgbClr val="64748B"/>
                </a:solidFill>
                <a:latin typeface="Arial"/>
                <a:ea typeface="Arial"/>
                <a:cs typeface="Arial"/>
                <a:sym typeface="Arial"/>
              </a:rPr>
              <a:t>Seguridad</a:t>
            </a:r>
            <a:endParaRPr b="1" sz="12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2925">
                <a:solidFill>
                  <a:srgbClr val="1F3864"/>
                </a:solidFill>
                <a:latin typeface="Arial"/>
                <a:ea typeface="Arial"/>
                <a:cs typeface="Arial"/>
                <a:sym typeface="Arial"/>
              </a:rPr>
              <a:t>20,7%</a:t>
            </a:r>
            <a:endParaRPr b="1" sz="2925">
              <a:solidFill>
                <a:srgbClr val="1F3864"/>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1145">
                <a:solidFill>
                  <a:srgbClr val="334155"/>
                </a:solidFill>
              </a:rPr>
              <a:t>25 menciones</a:t>
            </a:r>
            <a:endParaRPr sz="1500">
              <a:solidFill>
                <a:schemeClr val="dk1"/>
              </a:solidFill>
            </a:endParaRPr>
          </a:p>
        </p:txBody>
      </p:sp>
      <p:sp>
        <p:nvSpPr>
          <p:cNvPr id="180" name="Google Shape;180;g3e0d0837763_0_9"/>
          <p:cNvSpPr/>
          <p:nvPr/>
        </p:nvSpPr>
        <p:spPr>
          <a:xfrm>
            <a:off x="8121825" y="4790200"/>
            <a:ext cx="3762000" cy="994200"/>
          </a:xfrm>
          <a:prstGeom prst="roundRect">
            <a:avLst>
              <a:gd fmla="val 12500" name="adj"/>
            </a:avLst>
          </a:prstGeom>
          <a:solidFill>
            <a:srgbClr val="FFFFFF"/>
          </a:solidFill>
          <a:ln cap="flat" cmpd="sng" w="99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ES" sz="1249">
                <a:solidFill>
                  <a:srgbClr val="64748B"/>
                </a:solidFill>
                <a:latin typeface="Arial"/>
                <a:ea typeface="Arial"/>
                <a:cs typeface="Arial"/>
                <a:sym typeface="Arial"/>
              </a:rPr>
              <a:t>Proyectos e inversiones</a:t>
            </a:r>
            <a:endParaRPr b="1" sz="12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2925">
                <a:solidFill>
                  <a:srgbClr val="1F3864"/>
                </a:solidFill>
                <a:latin typeface="Arial"/>
                <a:ea typeface="Arial"/>
                <a:cs typeface="Arial"/>
                <a:sym typeface="Arial"/>
              </a:rPr>
              <a:t>17,4%</a:t>
            </a:r>
            <a:endParaRPr b="1" sz="2925">
              <a:solidFill>
                <a:srgbClr val="1F3864"/>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1145">
                <a:solidFill>
                  <a:srgbClr val="334155"/>
                </a:solidFill>
              </a:rPr>
              <a:t>21 menciones</a:t>
            </a:r>
            <a:endParaRPr sz="1500"/>
          </a:p>
        </p:txBody>
      </p:sp>
      <p:sp>
        <p:nvSpPr>
          <p:cNvPr id="181" name="Google Shape;181;g3e0d0837763_0_9"/>
          <p:cNvSpPr/>
          <p:nvPr/>
        </p:nvSpPr>
        <p:spPr>
          <a:xfrm>
            <a:off x="407775" y="4790200"/>
            <a:ext cx="3664800" cy="1037400"/>
          </a:xfrm>
          <a:prstGeom prst="roundRect">
            <a:avLst>
              <a:gd fmla="val 12500" name="adj"/>
            </a:avLst>
          </a:prstGeom>
          <a:solidFill>
            <a:srgbClr val="FFFFFF"/>
          </a:solidFill>
          <a:ln cap="flat" cmpd="sng" w="9950">
            <a:solidFill>
              <a:srgbClr val="CBD5E1"/>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Clr>
                <a:schemeClr val="dk1"/>
              </a:buClr>
              <a:buSzPts val="1100"/>
              <a:buFont typeface="Arial"/>
              <a:buNone/>
            </a:pPr>
            <a:r>
              <a:rPr b="1" lang="es-ES" sz="1249">
                <a:solidFill>
                  <a:srgbClr val="64748B"/>
                </a:solidFill>
                <a:latin typeface="Arial"/>
                <a:ea typeface="Arial"/>
                <a:cs typeface="Arial"/>
                <a:sym typeface="Arial"/>
              </a:rPr>
              <a:t>Sistema de Recepción de Reclamos y Felicitaciones</a:t>
            </a:r>
            <a:endParaRPr b="1" sz="1249">
              <a:solidFill>
                <a:srgbClr val="64748B"/>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s-ES" sz="2925">
                <a:solidFill>
                  <a:srgbClr val="1F3864"/>
                </a:solidFill>
                <a:latin typeface="Arial"/>
                <a:ea typeface="Arial"/>
                <a:cs typeface="Arial"/>
                <a:sym typeface="Arial"/>
              </a:rPr>
              <a:t>5,8%</a:t>
            </a:r>
            <a:endParaRPr b="1" sz="2925">
              <a:solidFill>
                <a:srgbClr val="1F3864"/>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s-ES" sz="1245">
                <a:solidFill>
                  <a:srgbClr val="334155"/>
                </a:solidFill>
              </a:rPr>
              <a:t>7 menciones</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25" title="IMG_6714.jpg"/>
          <p:cNvPicPr preferRelativeResize="0"/>
          <p:nvPr/>
        </p:nvPicPr>
        <p:blipFill rotWithShape="1">
          <a:blip r:embed="rId3">
            <a:alphaModFix/>
          </a:blip>
          <a:srcRect b="12378" l="0" r="0" t="12378"/>
          <a:stretch/>
        </p:blipFill>
        <p:spPr>
          <a:xfrm>
            <a:off x="-1108500" y="-88925"/>
            <a:ext cx="13674950" cy="6996350"/>
          </a:xfrm>
          <a:prstGeom prst="rect">
            <a:avLst/>
          </a:prstGeom>
          <a:noFill/>
          <a:ln>
            <a:noFill/>
          </a:ln>
        </p:spPr>
      </p:pic>
      <p:pic>
        <p:nvPicPr>
          <p:cNvPr id="752" name="Google Shape;752;p25"/>
          <p:cNvPicPr preferRelativeResize="0"/>
          <p:nvPr/>
        </p:nvPicPr>
        <p:blipFill rotWithShape="1">
          <a:blip r:embed="rId4">
            <a:alphaModFix amt="70000"/>
          </a:blip>
          <a:srcRect b="0" l="0" r="0" t="0"/>
          <a:stretch/>
        </p:blipFill>
        <p:spPr>
          <a:xfrm rot="5400000">
            <a:off x="7276900" y="2875300"/>
            <a:ext cx="7994975" cy="1966475"/>
          </a:xfrm>
          <a:prstGeom prst="rect">
            <a:avLst/>
          </a:prstGeom>
          <a:noFill/>
          <a:ln>
            <a:noFill/>
          </a:ln>
        </p:spPr>
      </p:pic>
      <p:pic>
        <p:nvPicPr>
          <p:cNvPr id="753" name="Google Shape;753;p25"/>
          <p:cNvPicPr preferRelativeResize="0"/>
          <p:nvPr/>
        </p:nvPicPr>
        <p:blipFill rotWithShape="1">
          <a:blip r:embed="rId5">
            <a:alphaModFix/>
          </a:blip>
          <a:srcRect b="7988" l="0" r="0" t="4535"/>
          <a:stretch/>
        </p:blipFill>
        <p:spPr>
          <a:xfrm>
            <a:off x="10725464" y="159469"/>
            <a:ext cx="1097848" cy="960360"/>
          </a:xfrm>
          <a:prstGeom prst="rect">
            <a:avLst/>
          </a:prstGeom>
          <a:noFill/>
          <a:ln>
            <a:noFill/>
          </a:ln>
        </p:spPr>
      </p:pic>
      <p:pic>
        <p:nvPicPr>
          <p:cNvPr id="754" name="Google Shape;754;p25" title="Logo Humanización transparente.png"/>
          <p:cNvPicPr preferRelativeResize="0"/>
          <p:nvPr/>
        </p:nvPicPr>
        <p:blipFill rotWithShape="1">
          <a:blip r:embed="rId6">
            <a:alphaModFix/>
          </a:blip>
          <a:srcRect b="0" l="0" r="0" t="0"/>
          <a:stretch/>
        </p:blipFill>
        <p:spPr>
          <a:xfrm>
            <a:off x="10039950" y="1600050"/>
            <a:ext cx="2274325" cy="2261000"/>
          </a:xfrm>
          <a:prstGeom prst="rect">
            <a:avLst/>
          </a:prstGeom>
          <a:noFill/>
          <a:ln>
            <a:noFill/>
          </a:ln>
        </p:spPr>
      </p:pic>
      <p:pic>
        <p:nvPicPr>
          <p:cNvPr id="755" name="Google Shape;755;p25" title="Colibrí SSMSO.png"/>
          <p:cNvPicPr preferRelativeResize="0"/>
          <p:nvPr/>
        </p:nvPicPr>
        <p:blipFill rotWithShape="1">
          <a:blip r:embed="rId7">
            <a:alphaModFix/>
          </a:blip>
          <a:srcRect b="0" l="0" r="0" t="0"/>
          <a:stretch/>
        </p:blipFill>
        <p:spPr>
          <a:xfrm>
            <a:off x="10339376" y="4253675"/>
            <a:ext cx="1763625" cy="17550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pic>
        <p:nvPicPr>
          <p:cNvPr id="760" name="Google Shape;760;p26" title="ppt 44.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761" name="Google Shape;761;p26"/>
          <p:cNvPicPr preferRelativeResize="0"/>
          <p:nvPr/>
        </p:nvPicPr>
        <p:blipFill rotWithShape="1">
          <a:blip r:embed="rId4">
            <a:alphaModFix/>
          </a:blip>
          <a:srcRect b="0" l="0" r="0" t="0"/>
          <a:stretch/>
        </p:blipFill>
        <p:spPr>
          <a:xfrm>
            <a:off x="10106108" y="75493"/>
            <a:ext cx="1724927" cy="683086"/>
          </a:xfrm>
          <a:prstGeom prst="rect">
            <a:avLst/>
          </a:prstGeom>
          <a:noFill/>
          <a:ln>
            <a:noFill/>
          </a:ln>
        </p:spPr>
      </p:pic>
      <p:pic>
        <p:nvPicPr>
          <p:cNvPr id="762" name="Google Shape;762;p26"/>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763" name="Google Shape;763;p26"/>
          <p:cNvSpPr txBox="1"/>
          <p:nvPr>
            <p:ph type="title"/>
          </p:nvPr>
        </p:nvSpPr>
        <p:spPr>
          <a:xfrm>
            <a:off x="2321175" y="350325"/>
            <a:ext cx="10515600" cy="91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HOSPITAL PROMOTOR DE LA HUMANIZACIÓN</a:t>
            </a:r>
            <a:endParaRPr b="1" sz="2700">
              <a:solidFill>
                <a:srgbClr val="2F5496"/>
              </a:solidFill>
              <a:latin typeface="Quattrocento Sans"/>
              <a:ea typeface="Quattrocento Sans"/>
              <a:cs typeface="Quattrocento Sans"/>
              <a:sym typeface="Quattrocento Sans"/>
            </a:endParaRPr>
          </a:p>
        </p:txBody>
      </p:sp>
      <p:pic>
        <p:nvPicPr>
          <p:cNvPr id="764" name="Google Shape;764;p26" title="Captura de pantalla 2026-04-17 081738.png"/>
          <p:cNvPicPr preferRelativeResize="0"/>
          <p:nvPr/>
        </p:nvPicPr>
        <p:blipFill rotWithShape="1">
          <a:blip r:embed="rId6">
            <a:alphaModFix/>
          </a:blip>
          <a:srcRect b="17926" l="2076" r="0" t="6374"/>
          <a:stretch/>
        </p:blipFill>
        <p:spPr>
          <a:xfrm>
            <a:off x="2226100" y="2493625"/>
            <a:ext cx="5353649" cy="2394500"/>
          </a:xfrm>
          <a:prstGeom prst="rect">
            <a:avLst/>
          </a:prstGeom>
          <a:noFill/>
          <a:ln>
            <a:noFill/>
          </a:ln>
        </p:spPr>
      </p:pic>
      <p:pic>
        <p:nvPicPr>
          <p:cNvPr id="765" name="Google Shape;765;p26" title="Captura de pantalla 2026-04-17 090553.png"/>
          <p:cNvPicPr preferRelativeResize="0"/>
          <p:nvPr/>
        </p:nvPicPr>
        <p:blipFill rotWithShape="1">
          <a:blip r:embed="rId7">
            <a:alphaModFix/>
          </a:blip>
          <a:srcRect b="0" l="7281" r="9986" t="9543"/>
          <a:stretch/>
        </p:blipFill>
        <p:spPr>
          <a:xfrm>
            <a:off x="8104525" y="4818950"/>
            <a:ext cx="3591750" cy="1712625"/>
          </a:xfrm>
          <a:prstGeom prst="rect">
            <a:avLst/>
          </a:prstGeom>
          <a:noFill/>
          <a:ln>
            <a:noFill/>
          </a:ln>
        </p:spPr>
      </p:pic>
      <p:pic>
        <p:nvPicPr>
          <p:cNvPr id="766" name="Google Shape;766;p26" title="fotol.png"/>
          <p:cNvPicPr preferRelativeResize="0"/>
          <p:nvPr/>
        </p:nvPicPr>
        <p:blipFill rotWithShape="1">
          <a:blip r:embed="rId8">
            <a:alphaModFix/>
          </a:blip>
          <a:srcRect b="0" l="10870" r="18588" t="8667"/>
          <a:stretch/>
        </p:blipFill>
        <p:spPr>
          <a:xfrm>
            <a:off x="8104525" y="1400637"/>
            <a:ext cx="3591750" cy="3487488"/>
          </a:xfrm>
          <a:prstGeom prst="rect">
            <a:avLst/>
          </a:prstGeom>
          <a:noFill/>
          <a:ln>
            <a:noFill/>
          </a:ln>
        </p:spPr>
      </p:pic>
      <p:sp>
        <p:nvSpPr>
          <p:cNvPr id="767" name="Google Shape;767;p26"/>
          <p:cNvSpPr txBox="1"/>
          <p:nvPr/>
        </p:nvSpPr>
        <p:spPr>
          <a:xfrm>
            <a:off x="2387725" y="1308550"/>
            <a:ext cx="57168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s-ES" sz="2700" u="none" cap="none" strike="noStrike">
                <a:solidFill>
                  <a:srgbClr val="2F5496"/>
                </a:solidFill>
                <a:latin typeface="Quattrocento Sans"/>
                <a:ea typeface="Quattrocento Sans"/>
                <a:cs typeface="Quattrocento Sans"/>
                <a:sym typeface="Quattrocento Sans"/>
              </a:rPr>
              <a:t>Plan de Humanización 2025  | </a:t>
            </a:r>
            <a:endParaRPr b="0"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700"/>
              <a:buFont typeface="Arial"/>
              <a:buNone/>
            </a:pPr>
            <a:r>
              <a:rPr b="0" i="0" lang="es-ES" sz="2700" u="none" cap="none" strike="noStrike">
                <a:solidFill>
                  <a:srgbClr val="2F5496"/>
                </a:solidFill>
                <a:latin typeface="Quattrocento Sans"/>
                <a:ea typeface="Quattrocento Sans"/>
                <a:cs typeface="Quattrocento Sans"/>
                <a:sym typeface="Quattrocento Sans"/>
              </a:rPr>
              <a:t>Pilares Estratégicos</a:t>
            </a:r>
            <a:endParaRPr b="0" i="0" sz="2700" u="none" cap="none" strike="noStrike">
              <a:solidFill>
                <a:srgbClr val="2F5496"/>
              </a:solidFill>
              <a:latin typeface="Quattrocento Sans"/>
              <a:ea typeface="Quattrocento Sans"/>
              <a:cs typeface="Quattrocento Sans"/>
              <a:sym typeface="Quattrocen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pic>
        <p:nvPicPr>
          <p:cNvPr id="772" name="Google Shape;772;p28" title="ppt 30.jpg"/>
          <p:cNvPicPr preferRelativeResize="0"/>
          <p:nvPr/>
        </p:nvPicPr>
        <p:blipFill rotWithShape="1">
          <a:blip r:embed="rId3">
            <a:alphaModFix/>
          </a:blip>
          <a:srcRect b="159" l="0" r="0" t="159"/>
          <a:stretch/>
        </p:blipFill>
        <p:spPr>
          <a:xfrm>
            <a:off x="-22769" y="0"/>
            <a:ext cx="2073628" cy="6857998"/>
          </a:xfrm>
          <a:prstGeom prst="rect">
            <a:avLst/>
          </a:prstGeom>
          <a:noFill/>
          <a:ln>
            <a:noFill/>
          </a:ln>
        </p:spPr>
      </p:pic>
      <p:pic>
        <p:nvPicPr>
          <p:cNvPr id="773" name="Google Shape;773;p28"/>
          <p:cNvPicPr preferRelativeResize="0"/>
          <p:nvPr/>
        </p:nvPicPr>
        <p:blipFill rotWithShape="1">
          <a:blip r:embed="rId4">
            <a:alphaModFix/>
          </a:blip>
          <a:srcRect b="0" l="0" r="0" t="0"/>
          <a:stretch/>
        </p:blipFill>
        <p:spPr>
          <a:xfrm>
            <a:off x="10106108" y="75493"/>
            <a:ext cx="1724927" cy="683086"/>
          </a:xfrm>
          <a:prstGeom prst="rect">
            <a:avLst/>
          </a:prstGeom>
          <a:noFill/>
          <a:ln>
            <a:noFill/>
          </a:ln>
        </p:spPr>
      </p:pic>
      <p:pic>
        <p:nvPicPr>
          <p:cNvPr id="774" name="Google Shape;774;p28"/>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775" name="Google Shape;775;p28"/>
          <p:cNvSpPr txBox="1"/>
          <p:nvPr>
            <p:ph type="title"/>
          </p:nvPr>
        </p:nvSpPr>
        <p:spPr>
          <a:xfrm>
            <a:off x="2330425" y="244275"/>
            <a:ext cx="7261500" cy="1360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ACTIVIDADES CON CUMPLIMIENTO DESTACADO</a:t>
            </a:r>
            <a:endParaRPr b="1" sz="2700">
              <a:solidFill>
                <a:srgbClr val="2F5496"/>
              </a:solidFill>
              <a:latin typeface="Quattrocento Sans"/>
              <a:ea typeface="Quattrocento Sans"/>
              <a:cs typeface="Quattrocento Sans"/>
              <a:sym typeface="Quattrocento Sans"/>
            </a:endParaRPr>
          </a:p>
        </p:txBody>
      </p:sp>
      <p:pic>
        <p:nvPicPr>
          <p:cNvPr id="776" name="Google Shape;776;p28" title="WhatsApp Image 2026-04-21 at 4.58.37 PM.jpeg"/>
          <p:cNvPicPr preferRelativeResize="0"/>
          <p:nvPr/>
        </p:nvPicPr>
        <p:blipFill rotWithShape="1">
          <a:blip r:embed="rId6">
            <a:alphaModFix/>
          </a:blip>
          <a:srcRect b="0" l="0" r="0" t="0"/>
          <a:stretch/>
        </p:blipFill>
        <p:spPr>
          <a:xfrm>
            <a:off x="8856550" y="3979875"/>
            <a:ext cx="2581075" cy="1724650"/>
          </a:xfrm>
          <a:prstGeom prst="rect">
            <a:avLst/>
          </a:prstGeom>
          <a:noFill/>
          <a:ln>
            <a:noFill/>
          </a:ln>
        </p:spPr>
      </p:pic>
      <p:pic>
        <p:nvPicPr>
          <p:cNvPr id="777" name="Google Shape;777;p28" title="Captura de pantalla 2026-04-24 093716.png"/>
          <p:cNvPicPr preferRelativeResize="0"/>
          <p:nvPr/>
        </p:nvPicPr>
        <p:blipFill rotWithShape="1">
          <a:blip r:embed="rId7">
            <a:alphaModFix/>
          </a:blip>
          <a:srcRect b="0" l="0" r="0" t="0"/>
          <a:stretch/>
        </p:blipFill>
        <p:spPr>
          <a:xfrm>
            <a:off x="2159975" y="1503637"/>
            <a:ext cx="9837375" cy="4338888"/>
          </a:xfrm>
          <a:prstGeom prst="rect">
            <a:avLst/>
          </a:prstGeom>
          <a:noFill/>
          <a:ln>
            <a:noFill/>
          </a:ln>
        </p:spPr>
      </p:pic>
      <p:pic>
        <p:nvPicPr>
          <p:cNvPr id="778" name="Google Shape;778;p28" title="WhatsApp Image 2026-05-05 at 13.28.19.jpeg"/>
          <p:cNvPicPr preferRelativeResize="0"/>
          <p:nvPr/>
        </p:nvPicPr>
        <p:blipFill rotWithShape="1">
          <a:blip r:embed="rId8">
            <a:alphaModFix/>
          </a:blip>
          <a:srcRect b="8235" l="0" r="0" t="8244"/>
          <a:stretch/>
        </p:blipFill>
        <p:spPr>
          <a:xfrm>
            <a:off x="2394175" y="3979875"/>
            <a:ext cx="2973600" cy="1862700"/>
          </a:xfrm>
          <a:prstGeom prst="roundRect">
            <a:avLst>
              <a:gd fmla="val 8333" name="adj"/>
            </a:avLst>
          </a:prstGeom>
          <a:noFill/>
          <a:ln>
            <a:noFill/>
          </a:ln>
        </p:spPr>
      </p:pic>
      <p:pic>
        <p:nvPicPr>
          <p:cNvPr id="779" name="Google Shape;779;p28" title="Captura de pantalla 2026-04-28 114610.png"/>
          <p:cNvPicPr preferRelativeResize="0"/>
          <p:nvPr/>
        </p:nvPicPr>
        <p:blipFill rotWithShape="1">
          <a:blip r:embed="rId9">
            <a:alphaModFix/>
          </a:blip>
          <a:srcRect b="5791" l="0" r="0" t="5800"/>
          <a:stretch/>
        </p:blipFill>
        <p:spPr>
          <a:xfrm>
            <a:off x="8733275" y="3979875"/>
            <a:ext cx="2945700" cy="1845300"/>
          </a:xfrm>
          <a:prstGeom prst="roundRect">
            <a:avLst>
              <a:gd fmla="val 8333" name="adj"/>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g39785062024_141_22" title="ppt 45.jpg"/>
          <p:cNvPicPr preferRelativeResize="0"/>
          <p:nvPr/>
        </p:nvPicPr>
        <p:blipFill rotWithShape="1">
          <a:blip r:embed="rId3">
            <a:alphaModFix/>
          </a:blip>
          <a:srcRect b="1086" l="0" r="0" t="1076"/>
          <a:stretch/>
        </p:blipFill>
        <p:spPr>
          <a:xfrm>
            <a:off x="-22769" y="0"/>
            <a:ext cx="2073628" cy="6857998"/>
          </a:xfrm>
          <a:prstGeom prst="rect">
            <a:avLst/>
          </a:prstGeom>
          <a:noFill/>
          <a:ln>
            <a:noFill/>
          </a:ln>
        </p:spPr>
      </p:pic>
      <p:pic>
        <p:nvPicPr>
          <p:cNvPr id="785" name="Google Shape;785;g39785062024_141_22"/>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786" name="Google Shape;786;g39785062024_141_22"/>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787" name="Google Shape;787;g39785062024_141_22"/>
          <p:cNvSpPr txBox="1"/>
          <p:nvPr>
            <p:ph type="title"/>
          </p:nvPr>
        </p:nvSpPr>
        <p:spPr>
          <a:xfrm>
            <a:off x="2338050" y="617975"/>
            <a:ext cx="7515900" cy="85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18681"/>
              <a:buFont typeface="Quattrocento Sans"/>
              <a:buNone/>
            </a:pPr>
            <a:r>
              <a:rPr b="1" lang="es-ES" sz="3033">
                <a:solidFill>
                  <a:srgbClr val="2F5496"/>
                </a:solidFill>
                <a:latin typeface="Quattrocento Sans"/>
                <a:ea typeface="Quattrocento Sans"/>
                <a:cs typeface="Quattrocento Sans"/>
                <a:sym typeface="Quattrocento Sans"/>
              </a:rPr>
              <a:t>ACTIVIDADES CON CUMPLIMIENTO DESTACADO</a:t>
            </a:r>
            <a:endParaRPr b="1" sz="3033">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00000"/>
              <a:buFont typeface="Quattrocento Sans"/>
              <a:buNone/>
            </a:pPr>
            <a:r>
              <a:t/>
            </a:r>
            <a:endParaRPr sz="3600">
              <a:solidFill>
                <a:srgbClr val="002060"/>
              </a:solidFill>
              <a:latin typeface="Oswald"/>
              <a:ea typeface="Oswald"/>
              <a:cs typeface="Oswald"/>
              <a:sym typeface="Oswald"/>
            </a:endParaRPr>
          </a:p>
        </p:txBody>
      </p:sp>
      <p:pic>
        <p:nvPicPr>
          <p:cNvPr id="788" name="Google Shape;788;g39785062024_141_22" title="Captura de pantalla 2026-04-24 095741.png"/>
          <p:cNvPicPr preferRelativeResize="0"/>
          <p:nvPr/>
        </p:nvPicPr>
        <p:blipFill rotWithShape="1">
          <a:blip r:embed="rId6">
            <a:alphaModFix/>
          </a:blip>
          <a:srcRect b="0" l="0" r="0" t="0"/>
          <a:stretch/>
        </p:blipFill>
        <p:spPr>
          <a:xfrm>
            <a:off x="2234734" y="1348175"/>
            <a:ext cx="9836341" cy="4396605"/>
          </a:xfrm>
          <a:prstGeom prst="rect">
            <a:avLst/>
          </a:prstGeom>
          <a:noFill/>
          <a:ln>
            <a:noFill/>
          </a:ln>
        </p:spPr>
      </p:pic>
      <p:pic>
        <p:nvPicPr>
          <p:cNvPr id="789" name="Google Shape;789;g39785062024_141_22" title="Captura de pantalla 2026-04-28 120211.png"/>
          <p:cNvPicPr preferRelativeResize="0"/>
          <p:nvPr/>
        </p:nvPicPr>
        <p:blipFill rotWithShape="1">
          <a:blip r:embed="rId7">
            <a:alphaModFix/>
          </a:blip>
          <a:srcRect b="-553" l="0" r="10112" t="0"/>
          <a:stretch/>
        </p:blipFill>
        <p:spPr>
          <a:xfrm>
            <a:off x="2190400" y="3890475"/>
            <a:ext cx="1634100" cy="1775700"/>
          </a:xfrm>
          <a:prstGeom prst="roundRect">
            <a:avLst>
              <a:gd fmla="val 8333" name="adj"/>
            </a:avLst>
          </a:prstGeom>
          <a:noFill/>
          <a:ln>
            <a:noFill/>
          </a:ln>
        </p:spPr>
      </p:pic>
      <p:pic>
        <p:nvPicPr>
          <p:cNvPr id="790" name="Google Shape;790;g39785062024_141_22" title="Captura de pantalla 2026-04-28 120219.png"/>
          <p:cNvPicPr preferRelativeResize="0"/>
          <p:nvPr/>
        </p:nvPicPr>
        <p:blipFill rotWithShape="1">
          <a:blip r:embed="rId8">
            <a:alphaModFix/>
          </a:blip>
          <a:srcRect b="0" l="0" r="0" t="0"/>
          <a:stretch/>
        </p:blipFill>
        <p:spPr>
          <a:xfrm>
            <a:off x="3868900" y="3889125"/>
            <a:ext cx="1725000" cy="1778400"/>
          </a:xfrm>
          <a:prstGeom prst="roundRect">
            <a:avLst>
              <a:gd fmla="val 8333" name="adj"/>
            </a:avLst>
          </a:prstGeom>
          <a:noFill/>
          <a:ln>
            <a:noFill/>
          </a:ln>
        </p:spPr>
      </p:pic>
      <p:pic>
        <p:nvPicPr>
          <p:cNvPr id="791" name="Google Shape;791;g39785062024_141_22"/>
          <p:cNvPicPr preferRelativeResize="0"/>
          <p:nvPr/>
        </p:nvPicPr>
        <p:blipFill rotWithShape="1">
          <a:blip r:embed="rId9">
            <a:alphaModFix/>
          </a:blip>
          <a:srcRect b="0" l="0" r="0" t="0"/>
          <a:stretch/>
        </p:blipFill>
        <p:spPr>
          <a:xfrm>
            <a:off x="9140987" y="3889119"/>
            <a:ext cx="2734200" cy="2000625"/>
          </a:xfrm>
          <a:prstGeom prst="rect">
            <a:avLst/>
          </a:prstGeom>
          <a:noFill/>
          <a:ln>
            <a:noFill/>
          </a:ln>
        </p:spPr>
      </p:pic>
      <p:pic>
        <p:nvPicPr>
          <p:cNvPr id="792" name="Google Shape;792;g39785062024_141_22" title="Captura de pantalla 2026-04-28 120251.png"/>
          <p:cNvPicPr preferRelativeResize="0"/>
          <p:nvPr/>
        </p:nvPicPr>
        <p:blipFill rotWithShape="1">
          <a:blip r:embed="rId10">
            <a:alphaModFix/>
          </a:blip>
          <a:srcRect b="0" l="0" r="0" t="0"/>
          <a:stretch/>
        </p:blipFill>
        <p:spPr>
          <a:xfrm>
            <a:off x="9140975" y="3851175"/>
            <a:ext cx="2173200" cy="1854300"/>
          </a:xfrm>
          <a:prstGeom prst="roundRect">
            <a:avLst>
              <a:gd fmla="val 8333" name="adj"/>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g3d6791f7bd0_1_1"/>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798" name="Google Shape;798;g3d6791f7bd0_1_1"/>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799" name="Google Shape;799;g3d6791f7bd0_1_1"/>
          <p:cNvSpPr txBox="1"/>
          <p:nvPr>
            <p:ph type="ctrTitle"/>
          </p:nvPr>
        </p:nvSpPr>
        <p:spPr>
          <a:xfrm>
            <a:off x="2168229" y="3288003"/>
            <a:ext cx="7795800" cy="1354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INFRAESTRUCTURA</a:t>
            </a:r>
            <a:endParaRPr>
              <a:solidFill>
                <a:srgbClr val="1F3864"/>
              </a:solidFill>
              <a:latin typeface="Quattrocento Sans"/>
              <a:ea typeface="Quattrocento Sans"/>
              <a:cs typeface="Quattrocento Sans"/>
              <a:sym typeface="Quattrocento Sans"/>
            </a:endParaRPr>
          </a:p>
        </p:txBody>
      </p:sp>
      <p:cxnSp>
        <p:nvCxnSpPr>
          <p:cNvPr id="800" name="Google Shape;800;g3d6791f7bd0_1_1"/>
          <p:cNvCxnSpPr/>
          <p:nvPr/>
        </p:nvCxnSpPr>
        <p:spPr>
          <a:xfrm>
            <a:off x="2473568" y="5036628"/>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801" name="Google Shape;801;g3d6791f7bd0_1_1"/>
          <p:cNvCxnSpPr/>
          <p:nvPr/>
        </p:nvCxnSpPr>
        <p:spPr>
          <a:xfrm>
            <a:off x="2473568" y="3158759"/>
            <a:ext cx="7239000" cy="0"/>
          </a:xfrm>
          <a:prstGeom prst="straightConnector1">
            <a:avLst/>
          </a:prstGeom>
          <a:noFill/>
          <a:ln cap="flat" cmpd="sng" w="57150">
            <a:solidFill>
              <a:schemeClr val="accent1"/>
            </a:solidFill>
            <a:prstDash val="solid"/>
            <a:miter lim="800000"/>
            <a:headEnd len="sm" w="sm" type="none"/>
            <a:tailEnd len="sm" w="sm" type="none"/>
          </a:ln>
        </p:spPr>
      </p:cxnSp>
      <p:pic>
        <p:nvPicPr>
          <p:cNvPr id="802" name="Google Shape;802;g3d6791f7bd0_1_1"/>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6" name="Shape 806"/>
        <p:cNvGrpSpPr/>
        <p:nvPr/>
      </p:nvGrpSpPr>
      <p:grpSpPr>
        <a:xfrm>
          <a:off x="0" y="0"/>
          <a:ext cx="0" cy="0"/>
          <a:chOff x="0" y="0"/>
          <a:chExt cx="0" cy="0"/>
        </a:xfrm>
      </p:grpSpPr>
      <p:pic>
        <p:nvPicPr>
          <p:cNvPr id="807" name="Google Shape;807;p29" title="ppt 49.jpg"/>
          <p:cNvPicPr preferRelativeResize="0"/>
          <p:nvPr>
            <p:ph idx="1" type="body"/>
          </p:nvPr>
        </p:nvPicPr>
        <p:blipFill rotWithShape="1">
          <a:blip r:embed="rId4">
            <a:alphaModFix/>
          </a:blip>
          <a:srcRect b="30" l="0" r="0" t="30"/>
          <a:stretch/>
        </p:blipFill>
        <p:spPr>
          <a:xfrm>
            <a:off x="0" y="0"/>
            <a:ext cx="2030100" cy="6858000"/>
          </a:xfrm>
          <a:prstGeom prst="rect">
            <a:avLst/>
          </a:prstGeom>
          <a:noFill/>
          <a:ln>
            <a:noFill/>
          </a:ln>
        </p:spPr>
      </p:pic>
      <p:pic>
        <p:nvPicPr>
          <p:cNvPr id="808" name="Google Shape;808;p29"/>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809" name="Google Shape;809;p29"/>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810" name="Google Shape;810;p29"/>
          <p:cNvSpPr txBox="1"/>
          <p:nvPr>
            <p:ph type="title"/>
          </p:nvPr>
        </p:nvSpPr>
        <p:spPr>
          <a:xfrm>
            <a:off x="0" y="0"/>
            <a:ext cx="0" cy="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SzPct val="45455"/>
              <a:buNone/>
            </a:pPr>
            <a:r>
              <a:rPr lang="es-ES"/>
              <a:t>REPLACED BY NEW HEADER</a:t>
            </a:r>
            <a:endParaRPr/>
          </a:p>
        </p:txBody>
      </p:sp>
      <p:sp>
        <p:nvSpPr>
          <p:cNvPr id="811" name="Google Shape;811;p29"/>
          <p:cNvSpPr txBox="1"/>
          <p:nvPr/>
        </p:nvSpPr>
        <p:spPr>
          <a:xfrm>
            <a:off x="2269175" y="326900"/>
            <a:ext cx="10051200" cy="932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INFRAESTRUCTURA</a:t>
            </a:r>
            <a:endParaRPr b="1"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CAMAS Y PABELLONES</a:t>
            </a:r>
            <a:endParaRPr b="1" i="0" sz="2700" u="none" cap="none" strike="noStrike">
              <a:solidFill>
                <a:srgbClr val="2F5496"/>
              </a:solidFill>
              <a:latin typeface="Quattrocento Sans"/>
              <a:ea typeface="Quattrocento Sans"/>
              <a:cs typeface="Quattrocento Sans"/>
              <a:sym typeface="Quattrocento Sans"/>
            </a:endParaRPr>
          </a:p>
        </p:txBody>
      </p:sp>
      <p:pic>
        <p:nvPicPr>
          <p:cNvPr id="812" name="Google Shape;812;p29" title="WhatsApp Image 2026-04-27 at 10.16.24.jpeg"/>
          <p:cNvPicPr preferRelativeResize="0"/>
          <p:nvPr/>
        </p:nvPicPr>
        <p:blipFill rotWithShape="1">
          <a:blip r:embed="rId7">
            <a:alphaModFix/>
          </a:blip>
          <a:srcRect b="5269" l="0" r="0" t="5269"/>
          <a:stretch/>
        </p:blipFill>
        <p:spPr>
          <a:xfrm>
            <a:off x="6221650" y="2836378"/>
            <a:ext cx="5722500" cy="3839400"/>
          </a:xfrm>
          <a:prstGeom prst="roundRect">
            <a:avLst>
              <a:gd fmla="val 9786" name="adj"/>
            </a:avLst>
          </a:prstGeom>
          <a:noFill/>
          <a:ln>
            <a:noFill/>
          </a:ln>
        </p:spPr>
      </p:pic>
      <p:sp>
        <p:nvSpPr>
          <p:cNvPr id="813" name="Google Shape;813;p29"/>
          <p:cNvSpPr/>
          <p:nvPr/>
        </p:nvSpPr>
        <p:spPr>
          <a:xfrm>
            <a:off x="6380050" y="1411474"/>
            <a:ext cx="2854500" cy="1032900"/>
          </a:xfrm>
          <a:prstGeom prst="roundRect">
            <a:avLst>
              <a:gd fmla="val 11122" name="adj"/>
            </a:avLst>
          </a:prstGeom>
          <a:solidFill>
            <a:srgbClr val="FFFFFF"/>
          </a:solidFill>
          <a:ln cap="flat" cmpd="sng" w="9525">
            <a:solidFill>
              <a:srgbClr val="2F5496"/>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12 PABELLONES: 9 electivos, 2 urgencia y 1 obstétrico</a:t>
            </a:r>
            <a:endParaRPr b="1" i="0" sz="1500" u="none" cap="none" strike="noStrike">
              <a:solidFill>
                <a:srgbClr val="000000"/>
              </a:solidFill>
              <a:latin typeface="Arial"/>
              <a:ea typeface="Arial"/>
              <a:cs typeface="Arial"/>
              <a:sym typeface="Arial"/>
            </a:endParaRPr>
          </a:p>
        </p:txBody>
      </p:sp>
      <p:sp>
        <p:nvSpPr>
          <p:cNvPr id="814" name="Google Shape;814;p29"/>
          <p:cNvSpPr/>
          <p:nvPr/>
        </p:nvSpPr>
        <p:spPr>
          <a:xfrm>
            <a:off x="2376047" y="1162499"/>
            <a:ext cx="2178900" cy="512400"/>
          </a:xfrm>
          <a:prstGeom prst="roundRect">
            <a:avLst>
              <a:gd fmla="val 11122" name="adj"/>
            </a:avLst>
          </a:prstGeom>
          <a:solidFill>
            <a:srgbClr val="FFFFFF"/>
          </a:solidFill>
          <a:ln cap="flat" cmpd="sng" w="9525">
            <a:solidFill>
              <a:srgbClr val="2F5496"/>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15000"/>
              </a:lnSpc>
              <a:spcBef>
                <a:spcPts val="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371 CAMAS</a:t>
            </a:r>
            <a:endParaRPr b="1" i="0" sz="1500" u="none" cap="none" strike="noStrike">
              <a:solidFill>
                <a:srgbClr val="000000"/>
              </a:solidFill>
              <a:latin typeface="Arial"/>
              <a:ea typeface="Arial"/>
              <a:cs typeface="Arial"/>
              <a:sym typeface="Arial"/>
            </a:endParaRPr>
          </a:p>
        </p:txBody>
      </p:sp>
      <p:pic>
        <p:nvPicPr>
          <p:cNvPr id="815" name="Google Shape;815;p29" title="WhatsApp Image 2026-05-05 at 13.48.44.jpeg"/>
          <p:cNvPicPr preferRelativeResize="0"/>
          <p:nvPr/>
        </p:nvPicPr>
        <p:blipFill rotWithShape="1">
          <a:blip r:embed="rId8">
            <a:alphaModFix/>
          </a:blip>
          <a:srcRect b="446" l="0" r="0" t="436"/>
          <a:stretch/>
        </p:blipFill>
        <p:spPr>
          <a:xfrm>
            <a:off x="2269163" y="1768075"/>
            <a:ext cx="3713400" cy="4907700"/>
          </a:xfrm>
          <a:prstGeom prst="roundRect">
            <a:avLst>
              <a:gd fmla="val 9786" name="adj"/>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9" name="Shape 819"/>
        <p:cNvGrpSpPr/>
        <p:nvPr/>
      </p:nvGrpSpPr>
      <p:grpSpPr>
        <a:xfrm>
          <a:off x="0" y="0"/>
          <a:ext cx="0" cy="0"/>
          <a:chOff x="0" y="0"/>
          <a:chExt cx="0" cy="0"/>
        </a:xfrm>
      </p:grpSpPr>
      <p:pic>
        <p:nvPicPr>
          <p:cNvPr id="820" name="Google Shape;820;g3d99a5752ee_0_24" title="ppt 48.jpg"/>
          <p:cNvPicPr preferRelativeResize="0"/>
          <p:nvPr>
            <p:ph idx="1" type="body"/>
          </p:nvPr>
        </p:nvPicPr>
        <p:blipFill rotWithShape="1">
          <a:blip r:embed="rId4">
            <a:alphaModFix/>
          </a:blip>
          <a:srcRect b="30" l="0" r="0" t="30"/>
          <a:stretch/>
        </p:blipFill>
        <p:spPr>
          <a:xfrm>
            <a:off x="0" y="0"/>
            <a:ext cx="2030100" cy="6858000"/>
          </a:xfrm>
          <a:prstGeom prst="rect">
            <a:avLst/>
          </a:prstGeom>
          <a:noFill/>
          <a:ln>
            <a:noFill/>
          </a:ln>
        </p:spPr>
      </p:pic>
      <p:pic>
        <p:nvPicPr>
          <p:cNvPr id="821" name="Google Shape;821;g3d99a5752ee_0_24"/>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822" name="Google Shape;822;g3d99a5752ee_0_24"/>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823" name="Google Shape;823;g3d99a5752ee_0_24"/>
          <p:cNvSpPr txBox="1"/>
          <p:nvPr>
            <p:ph type="title"/>
          </p:nvPr>
        </p:nvSpPr>
        <p:spPr>
          <a:xfrm>
            <a:off x="0" y="0"/>
            <a:ext cx="0" cy="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SzPct val="45455"/>
              <a:buNone/>
            </a:pPr>
            <a:r>
              <a:rPr lang="es-ES"/>
              <a:t>REPLACED BY NEW HEADER</a:t>
            </a:r>
            <a:endParaRPr/>
          </a:p>
        </p:txBody>
      </p:sp>
      <p:sp>
        <p:nvSpPr>
          <p:cNvPr id="824" name="Google Shape;824;g3d99a5752ee_0_24"/>
          <p:cNvSpPr txBox="1"/>
          <p:nvPr/>
        </p:nvSpPr>
        <p:spPr>
          <a:xfrm>
            <a:off x="2261000" y="326900"/>
            <a:ext cx="10051200" cy="1676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INFRAESTRUCTURA</a:t>
            </a:r>
            <a:endParaRPr b="1"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1" i="0" lang="es-ES" sz="2700" u="none" cap="none" strike="noStrike">
                <a:solidFill>
                  <a:srgbClr val="2F5496"/>
                </a:solidFill>
                <a:latin typeface="Quattrocento Sans"/>
                <a:ea typeface="Quattrocento Sans"/>
                <a:cs typeface="Quattrocento Sans"/>
                <a:sym typeface="Quattrocento Sans"/>
              </a:rPr>
              <a:t>CENTRO DE REFERENCIA AMBULATORIO</a:t>
            </a:r>
            <a:endParaRPr b="1"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t/>
            </a:r>
            <a:endParaRPr b="0" i="0" sz="1500" u="none" cap="none" strike="noStrike">
              <a:solidFill>
                <a:srgbClr val="434343"/>
              </a:solidFill>
              <a:latin typeface="Oswald"/>
              <a:ea typeface="Oswald"/>
              <a:cs typeface="Oswald"/>
              <a:sym typeface="Oswald"/>
            </a:endParaRPr>
          </a:p>
          <a:p>
            <a:pPr indent="0" lvl="0" marL="0" marR="0" rtl="0" algn="l">
              <a:lnSpc>
                <a:spcPct val="90000"/>
              </a:lnSpc>
              <a:spcBef>
                <a:spcPts val="0"/>
              </a:spcBef>
              <a:spcAft>
                <a:spcPts val="0"/>
              </a:spcAft>
              <a:buClr>
                <a:srgbClr val="000000"/>
              </a:buClr>
              <a:buSzPts val="2700"/>
              <a:buFont typeface="Arial"/>
              <a:buNone/>
            </a:pPr>
            <a:r>
              <a:t/>
            </a:r>
            <a:endParaRPr b="1" i="0" sz="2700" u="none" cap="none" strike="noStrike">
              <a:solidFill>
                <a:srgbClr val="2F5496"/>
              </a:solidFill>
              <a:latin typeface="Quattrocento Sans"/>
              <a:ea typeface="Quattrocento Sans"/>
              <a:cs typeface="Quattrocento Sans"/>
              <a:sym typeface="Quattrocento Sans"/>
            </a:endParaRPr>
          </a:p>
        </p:txBody>
      </p:sp>
      <p:pic>
        <p:nvPicPr>
          <p:cNvPr id="825" name="Google Shape;825;g3d99a5752ee_0_24" title="CR Ambulatorio.jpg"/>
          <p:cNvPicPr preferRelativeResize="0"/>
          <p:nvPr/>
        </p:nvPicPr>
        <p:blipFill rotWithShape="1">
          <a:blip r:embed="rId7">
            <a:alphaModFix/>
          </a:blip>
          <a:srcRect b="5277" l="0" r="0" t="5277"/>
          <a:stretch/>
        </p:blipFill>
        <p:spPr>
          <a:xfrm>
            <a:off x="6655275" y="2884150"/>
            <a:ext cx="5331900" cy="3577500"/>
          </a:xfrm>
          <a:prstGeom prst="roundRect">
            <a:avLst>
              <a:gd fmla="val 9786" name="adj"/>
            </a:avLst>
          </a:prstGeom>
          <a:noFill/>
          <a:ln>
            <a:noFill/>
          </a:ln>
        </p:spPr>
      </p:pic>
      <p:pic>
        <p:nvPicPr>
          <p:cNvPr id="826" name="Google Shape;826;g3d99a5752ee_0_24" title="WhatsApp Image 2026-04-27 at 10.13.48.jpeg"/>
          <p:cNvPicPr preferRelativeResize="0"/>
          <p:nvPr/>
        </p:nvPicPr>
        <p:blipFill rotWithShape="1">
          <a:blip r:embed="rId8">
            <a:alphaModFix/>
          </a:blip>
          <a:srcRect b="5277" l="0" r="24902" t="5277"/>
          <a:stretch/>
        </p:blipFill>
        <p:spPr>
          <a:xfrm>
            <a:off x="2453375" y="2884150"/>
            <a:ext cx="4004700" cy="3577500"/>
          </a:xfrm>
          <a:prstGeom prst="roundRect">
            <a:avLst>
              <a:gd fmla="val 9786" name="adj"/>
            </a:avLst>
          </a:prstGeom>
          <a:noFill/>
          <a:ln>
            <a:noFill/>
          </a:ln>
        </p:spPr>
      </p:pic>
      <p:sp>
        <p:nvSpPr>
          <p:cNvPr id="827" name="Google Shape;827;g3d99a5752ee_0_24"/>
          <p:cNvSpPr/>
          <p:nvPr/>
        </p:nvSpPr>
        <p:spPr>
          <a:xfrm>
            <a:off x="2407850" y="1513300"/>
            <a:ext cx="3646800" cy="946500"/>
          </a:xfrm>
          <a:prstGeom prst="roundRect">
            <a:avLst>
              <a:gd fmla="val 11122" name="adj"/>
            </a:avLst>
          </a:prstGeom>
          <a:solidFill>
            <a:srgbClr val="FFFFFF"/>
          </a:solidFill>
          <a:ln cap="flat" cmpd="sng" w="9525">
            <a:solidFill>
              <a:srgbClr val="2F5496"/>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CANTIDAD DE BOX: 124</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SALAS DE PROCEDIMIENTO: 39</a:t>
            </a:r>
            <a:endParaRPr b="1" i="0" sz="1500" u="none" cap="none" strike="noStrike">
              <a:solidFill>
                <a:srgbClr val="2F5496"/>
              </a:solidFill>
              <a:latin typeface="Quattrocento Sans"/>
              <a:ea typeface="Quattrocento Sans"/>
              <a:cs typeface="Quattrocento Sans"/>
              <a:sym typeface="Quattrocen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1" name="Shape 831"/>
        <p:cNvGrpSpPr/>
        <p:nvPr/>
      </p:nvGrpSpPr>
      <p:grpSpPr>
        <a:xfrm>
          <a:off x="0" y="0"/>
          <a:ext cx="0" cy="0"/>
          <a:chOff x="0" y="0"/>
          <a:chExt cx="0" cy="0"/>
        </a:xfrm>
      </p:grpSpPr>
      <p:pic>
        <p:nvPicPr>
          <p:cNvPr id="832" name="Google Shape;832;g3d99a5752ee_0_38" title="ppt 50.jpg"/>
          <p:cNvPicPr preferRelativeResize="0"/>
          <p:nvPr>
            <p:ph idx="1" type="body"/>
          </p:nvPr>
        </p:nvPicPr>
        <p:blipFill rotWithShape="1">
          <a:blip r:embed="rId4">
            <a:alphaModFix/>
          </a:blip>
          <a:srcRect b="0" l="199" r="209" t="0"/>
          <a:stretch/>
        </p:blipFill>
        <p:spPr>
          <a:xfrm>
            <a:off x="0" y="0"/>
            <a:ext cx="2030100" cy="6858000"/>
          </a:xfrm>
          <a:prstGeom prst="rect">
            <a:avLst/>
          </a:prstGeom>
          <a:noFill/>
          <a:ln>
            <a:noFill/>
          </a:ln>
        </p:spPr>
      </p:pic>
      <p:pic>
        <p:nvPicPr>
          <p:cNvPr id="833" name="Google Shape;833;g3d99a5752ee_0_38"/>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834" name="Google Shape;834;g3d99a5752ee_0_38"/>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835" name="Google Shape;835;g3d99a5752ee_0_38"/>
          <p:cNvSpPr txBox="1"/>
          <p:nvPr>
            <p:ph type="title"/>
          </p:nvPr>
        </p:nvSpPr>
        <p:spPr>
          <a:xfrm>
            <a:off x="0" y="0"/>
            <a:ext cx="0" cy="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SzPct val="45455"/>
              <a:buNone/>
            </a:pPr>
            <a:r>
              <a:rPr lang="es-ES"/>
              <a:t>REPLACED BY NEW HEADER</a:t>
            </a:r>
            <a:endParaRPr/>
          </a:p>
        </p:txBody>
      </p:sp>
      <p:sp>
        <p:nvSpPr>
          <p:cNvPr id="836" name="Google Shape;836;g3d99a5752ee_0_38"/>
          <p:cNvSpPr txBox="1"/>
          <p:nvPr/>
        </p:nvSpPr>
        <p:spPr>
          <a:xfrm>
            <a:off x="2261000" y="326900"/>
            <a:ext cx="7845000" cy="974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INFRAESTRUCTURA</a:t>
            </a:r>
            <a:endParaRPr b="1"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URGENCIA ADULTO</a:t>
            </a:r>
            <a:endParaRPr b="1" i="0" sz="2700" u="none" cap="none" strike="noStrike">
              <a:solidFill>
                <a:srgbClr val="2F5496"/>
              </a:solidFill>
              <a:latin typeface="Quattrocento Sans"/>
              <a:ea typeface="Quattrocento Sans"/>
              <a:cs typeface="Quattrocento Sans"/>
              <a:sym typeface="Quattrocento Sans"/>
            </a:endParaRPr>
          </a:p>
        </p:txBody>
      </p:sp>
      <p:sp>
        <p:nvSpPr>
          <p:cNvPr id="837" name="Google Shape;837;g3d99a5752ee_0_38"/>
          <p:cNvSpPr/>
          <p:nvPr/>
        </p:nvSpPr>
        <p:spPr>
          <a:xfrm>
            <a:off x="2261000" y="1370575"/>
            <a:ext cx="4234800" cy="946500"/>
          </a:xfrm>
          <a:prstGeom prst="roundRect">
            <a:avLst>
              <a:gd fmla="val 11122" name="adj"/>
            </a:avLst>
          </a:prstGeom>
          <a:solidFill>
            <a:srgbClr val="FFFFFF"/>
          </a:solidFill>
          <a:ln cap="flat" cmpd="sng" w="9525">
            <a:solidFill>
              <a:srgbClr val="2F5496"/>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15000"/>
              </a:lnSpc>
              <a:spcBef>
                <a:spcPts val="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BOX DE ATENCIÓN: 6</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BOX DE OBSERVACIÓN: 36</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TOTAL CUPOS DE ATENCIÓN: 47 </a:t>
            </a:r>
            <a:endParaRPr b="1" i="0" sz="1500" u="none" cap="none" strike="noStrike">
              <a:solidFill>
                <a:srgbClr val="2F5496"/>
              </a:solidFill>
              <a:latin typeface="Quattrocento Sans"/>
              <a:ea typeface="Quattrocento Sans"/>
              <a:cs typeface="Quattrocento Sans"/>
              <a:sym typeface="Quattrocento Sans"/>
            </a:endParaRPr>
          </a:p>
        </p:txBody>
      </p:sp>
      <p:pic>
        <p:nvPicPr>
          <p:cNvPr id="838" name="Google Shape;838;g3d99a5752ee_0_38" title="Captura de pantalla 2026-04-28 114807.png"/>
          <p:cNvPicPr preferRelativeResize="0"/>
          <p:nvPr/>
        </p:nvPicPr>
        <p:blipFill rotWithShape="1">
          <a:blip r:embed="rId7">
            <a:alphaModFix/>
          </a:blip>
          <a:srcRect b="0" l="0" r="0" t="5330"/>
          <a:stretch/>
        </p:blipFill>
        <p:spPr>
          <a:xfrm>
            <a:off x="2199175" y="2757875"/>
            <a:ext cx="4721400" cy="3356700"/>
          </a:xfrm>
          <a:prstGeom prst="roundRect">
            <a:avLst>
              <a:gd fmla="val 9786" name="adj"/>
            </a:avLst>
          </a:prstGeom>
          <a:noFill/>
          <a:ln>
            <a:noFill/>
          </a:ln>
        </p:spPr>
      </p:pic>
      <p:pic>
        <p:nvPicPr>
          <p:cNvPr id="839" name="Google Shape;839;g3d99a5752ee_0_38" title="Captura de pantalla 2026-04-28 114815.png"/>
          <p:cNvPicPr preferRelativeResize="0"/>
          <p:nvPr/>
        </p:nvPicPr>
        <p:blipFill rotWithShape="1">
          <a:blip r:embed="rId8">
            <a:alphaModFix/>
          </a:blip>
          <a:srcRect b="4946" l="0" r="0" t="4955"/>
          <a:stretch/>
        </p:blipFill>
        <p:spPr>
          <a:xfrm>
            <a:off x="6981800" y="2757875"/>
            <a:ext cx="4913700" cy="3356700"/>
          </a:xfrm>
          <a:prstGeom prst="roundRect">
            <a:avLst>
              <a:gd fmla="val 9786" name="adj"/>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3" name="Shape 843"/>
        <p:cNvGrpSpPr/>
        <p:nvPr/>
      </p:nvGrpSpPr>
      <p:grpSpPr>
        <a:xfrm>
          <a:off x="0" y="0"/>
          <a:ext cx="0" cy="0"/>
          <a:chOff x="0" y="0"/>
          <a:chExt cx="0" cy="0"/>
        </a:xfrm>
      </p:grpSpPr>
      <p:pic>
        <p:nvPicPr>
          <p:cNvPr id="844" name="Google Shape;844;g3d99a5752ee_0_49" title="ppt 51.jpg"/>
          <p:cNvPicPr preferRelativeResize="0"/>
          <p:nvPr>
            <p:ph idx="1" type="body"/>
          </p:nvPr>
        </p:nvPicPr>
        <p:blipFill rotWithShape="1">
          <a:blip r:embed="rId4">
            <a:alphaModFix/>
          </a:blip>
          <a:srcRect b="30" l="0" r="0" t="30"/>
          <a:stretch/>
        </p:blipFill>
        <p:spPr>
          <a:xfrm>
            <a:off x="0" y="0"/>
            <a:ext cx="2030100" cy="6858000"/>
          </a:xfrm>
          <a:prstGeom prst="rect">
            <a:avLst/>
          </a:prstGeom>
          <a:noFill/>
          <a:ln>
            <a:noFill/>
          </a:ln>
        </p:spPr>
      </p:pic>
      <p:pic>
        <p:nvPicPr>
          <p:cNvPr id="845" name="Google Shape;845;g3d99a5752ee_0_49"/>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846" name="Google Shape;846;g3d99a5752ee_0_49"/>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847" name="Google Shape;847;g3d99a5752ee_0_49"/>
          <p:cNvSpPr txBox="1"/>
          <p:nvPr>
            <p:ph type="title"/>
          </p:nvPr>
        </p:nvSpPr>
        <p:spPr>
          <a:xfrm>
            <a:off x="0" y="0"/>
            <a:ext cx="0" cy="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SzPct val="45455"/>
              <a:buNone/>
            </a:pPr>
            <a:r>
              <a:rPr lang="es-ES"/>
              <a:t>REPLACED BY NEW HEADER</a:t>
            </a:r>
            <a:endParaRPr/>
          </a:p>
        </p:txBody>
      </p:sp>
      <p:sp>
        <p:nvSpPr>
          <p:cNvPr id="848" name="Google Shape;848;g3d99a5752ee_0_49"/>
          <p:cNvSpPr txBox="1"/>
          <p:nvPr/>
        </p:nvSpPr>
        <p:spPr>
          <a:xfrm>
            <a:off x="2261000" y="326900"/>
            <a:ext cx="10051200" cy="1676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INFRAESTRUCTURA</a:t>
            </a:r>
            <a:endParaRPr b="1"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UNIDAD DE PACIENTE CRÍTICO (UPC)</a:t>
            </a:r>
            <a:endParaRPr b="1"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434343"/>
              </a:solidFill>
              <a:latin typeface="Oswald"/>
              <a:ea typeface="Oswald"/>
              <a:cs typeface="Oswald"/>
              <a:sym typeface="Oswald"/>
            </a:endParaRPr>
          </a:p>
          <a:p>
            <a:pPr indent="0" lvl="0" marL="0" marR="0" rtl="0" algn="l">
              <a:lnSpc>
                <a:spcPct val="90000"/>
              </a:lnSpc>
              <a:spcBef>
                <a:spcPts val="0"/>
              </a:spcBef>
              <a:spcAft>
                <a:spcPts val="0"/>
              </a:spcAft>
              <a:buClr>
                <a:srgbClr val="000000"/>
              </a:buClr>
              <a:buSzPts val="2700"/>
              <a:buFont typeface="Arial"/>
              <a:buNone/>
            </a:pPr>
            <a:r>
              <a:t/>
            </a:r>
            <a:endParaRPr b="1" i="0" sz="2700" u="none" cap="none" strike="noStrike">
              <a:solidFill>
                <a:srgbClr val="2F5496"/>
              </a:solidFill>
              <a:latin typeface="Quattrocento Sans"/>
              <a:ea typeface="Quattrocento Sans"/>
              <a:cs typeface="Quattrocento Sans"/>
              <a:sym typeface="Quattrocento Sans"/>
            </a:endParaRPr>
          </a:p>
        </p:txBody>
      </p:sp>
      <p:sp>
        <p:nvSpPr>
          <p:cNvPr id="849" name="Google Shape;849;g3d99a5752ee_0_49"/>
          <p:cNvSpPr txBox="1"/>
          <p:nvPr/>
        </p:nvSpPr>
        <p:spPr>
          <a:xfrm>
            <a:off x="2308650" y="1495450"/>
            <a:ext cx="2908500" cy="946500"/>
          </a:xfrm>
          <a:prstGeom prst="rect">
            <a:avLst/>
          </a:prstGeom>
          <a:noFill/>
          <a:ln cap="flat" cmpd="sng" w="9525">
            <a:solidFill>
              <a:srgbClr val="2F54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ADULTO:  30 (18 + 12) </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PEDIÁTRICA: 12</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NEONATOLOGÍA: 11 </a:t>
            </a:r>
            <a:endParaRPr b="1" i="0" sz="1100" u="none" cap="none" strike="noStrike">
              <a:solidFill>
                <a:srgbClr val="1E293B"/>
              </a:solidFill>
              <a:latin typeface="Quattrocento Sans"/>
              <a:ea typeface="Quattrocento Sans"/>
              <a:cs typeface="Quattrocento Sans"/>
              <a:sym typeface="Quattrocento Sans"/>
            </a:endParaRPr>
          </a:p>
        </p:txBody>
      </p:sp>
      <p:pic>
        <p:nvPicPr>
          <p:cNvPr id="850" name="Google Shape;850;g3d99a5752ee_0_49" title="Captura de pantalla 2026-04-28 115024.png"/>
          <p:cNvPicPr preferRelativeResize="0"/>
          <p:nvPr/>
        </p:nvPicPr>
        <p:blipFill rotWithShape="1">
          <a:blip r:embed="rId7">
            <a:alphaModFix/>
          </a:blip>
          <a:srcRect b="1663" l="0" r="0" t="1672"/>
          <a:stretch/>
        </p:blipFill>
        <p:spPr>
          <a:xfrm>
            <a:off x="2201475" y="2893550"/>
            <a:ext cx="4822500" cy="3428700"/>
          </a:xfrm>
          <a:prstGeom prst="roundRect">
            <a:avLst>
              <a:gd fmla="val 9786" name="adj"/>
            </a:avLst>
          </a:prstGeom>
          <a:noFill/>
          <a:ln>
            <a:noFill/>
          </a:ln>
        </p:spPr>
      </p:pic>
      <p:pic>
        <p:nvPicPr>
          <p:cNvPr id="851" name="Google Shape;851;g3d99a5752ee_0_49" title="Captura de pantalla 2026-04-28 115032.png"/>
          <p:cNvPicPr preferRelativeResize="0"/>
          <p:nvPr/>
        </p:nvPicPr>
        <p:blipFill rotWithShape="1">
          <a:blip r:embed="rId8">
            <a:alphaModFix/>
          </a:blip>
          <a:srcRect b="1858" l="0" r="0" t="1858"/>
          <a:stretch/>
        </p:blipFill>
        <p:spPr>
          <a:xfrm>
            <a:off x="7141250" y="2893550"/>
            <a:ext cx="5007300" cy="3428700"/>
          </a:xfrm>
          <a:prstGeom prst="roundRect">
            <a:avLst>
              <a:gd fmla="val 9786" name="adj"/>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g3d6791f7bd0_1_11"/>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857" name="Google Shape;857;g3d6791f7bd0_1_11"/>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858" name="Google Shape;858;g3d6791f7bd0_1_11"/>
          <p:cNvSpPr txBox="1"/>
          <p:nvPr>
            <p:ph type="ctrTitle"/>
          </p:nvPr>
        </p:nvSpPr>
        <p:spPr>
          <a:xfrm>
            <a:off x="2168229" y="3288003"/>
            <a:ext cx="7795800" cy="1354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PRESUPUESTO </a:t>
            </a:r>
            <a:endParaRPr>
              <a:solidFill>
                <a:srgbClr val="1F3864"/>
              </a:solidFill>
              <a:latin typeface="Quattrocento Sans"/>
              <a:ea typeface="Quattrocento Sans"/>
              <a:cs typeface="Quattrocento Sans"/>
              <a:sym typeface="Quattrocento Sans"/>
            </a:endParaRPr>
          </a:p>
        </p:txBody>
      </p:sp>
      <p:cxnSp>
        <p:nvCxnSpPr>
          <p:cNvPr id="859" name="Google Shape;859;g3d6791f7bd0_1_11"/>
          <p:cNvCxnSpPr/>
          <p:nvPr/>
        </p:nvCxnSpPr>
        <p:spPr>
          <a:xfrm>
            <a:off x="2473568" y="5036628"/>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860" name="Google Shape;860;g3d6791f7bd0_1_11"/>
          <p:cNvCxnSpPr/>
          <p:nvPr/>
        </p:nvCxnSpPr>
        <p:spPr>
          <a:xfrm>
            <a:off x="2473568" y="3158759"/>
            <a:ext cx="7239000" cy="0"/>
          </a:xfrm>
          <a:prstGeom prst="straightConnector1">
            <a:avLst/>
          </a:prstGeom>
          <a:noFill/>
          <a:ln cap="flat" cmpd="sng" w="57150">
            <a:solidFill>
              <a:schemeClr val="accent1"/>
            </a:solidFill>
            <a:prstDash val="solid"/>
            <a:miter lim="800000"/>
            <a:headEnd len="sm" w="sm" type="none"/>
            <a:tailEnd len="sm" w="sm" type="none"/>
          </a:ln>
        </p:spPr>
      </p:cxnSp>
      <p:pic>
        <p:nvPicPr>
          <p:cNvPr id="861" name="Google Shape;861;g3d6791f7bd0_1_11"/>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39aac447b7a_1_13"/>
          <p:cNvPicPr preferRelativeResize="0"/>
          <p:nvPr/>
        </p:nvPicPr>
        <p:blipFill rotWithShape="1">
          <a:blip r:embed="rId3">
            <a:alphaModFix amt="85000"/>
          </a:blip>
          <a:srcRect b="20667" l="0" r="3800" t="5576"/>
          <a:stretch/>
        </p:blipFill>
        <p:spPr>
          <a:xfrm>
            <a:off x="-1078885" y="0"/>
            <a:ext cx="13674969" cy="6858001"/>
          </a:xfrm>
          <a:prstGeom prst="rect">
            <a:avLst/>
          </a:prstGeom>
          <a:noFill/>
          <a:ln>
            <a:noFill/>
          </a:ln>
        </p:spPr>
      </p:pic>
      <p:pic>
        <p:nvPicPr>
          <p:cNvPr id="187" name="Google Shape;187;g39aac447b7a_1_13"/>
          <p:cNvPicPr preferRelativeResize="0"/>
          <p:nvPr/>
        </p:nvPicPr>
        <p:blipFill rotWithShape="1">
          <a:blip r:embed="rId4">
            <a:alphaModFix amt="70000"/>
          </a:blip>
          <a:srcRect b="0" l="0" r="0" t="0"/>
          <a:stretch/>
        </p:blipFill>
        <p:spPr>
          <a:xfrm>
            <a:off x="2127737" y="2086708"/>
            <a:ext cx="7936525" cy="4095832"/>
          </a:xfrm>
          <a:prstGeom prst="rect">
            <a:avLst/>
          </a:prstGeom>
          <a:noFill/>
          <a:ln>
            <a:noFill/>
          </a:ln>
        </p:spPr>
      </p:pic>
      <p:sp>
        <p:nvSpPr>
          <p:cNvPr id="188" name="Google Shape;188;g39aac447b7a_1_13"/>
          <p:cNvSpPr txBox="1"/>
          <p:nvPr>
            <p:ph type="ctrTitle"/>
          </p:nvPr>
        </p:nvSpPr>
        <p:spPr>
          <a:xfrm>
            <a:off x="2127737" y="2780072"/>
            <a:ext cx="7795800" cy="1354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HOSPITAL </a:t>
            </a:r>
            <a:br>
              <a:rPr lang="es-ES">
                <a:solidFill>
                  <a:srgbClr val="1F3864"/>
                </a:solidFill>
                <a:latin typeface="Quattrocento Sans"/>
                <a:ea typeface="Quattrocento Sans"/>
                <a:cs typeface="Quattrocento Sans"/>
                <a:sym typeface="Quattrocento Sans"/>
              </a:rPr>
            </a:br>
            <a:r>
              <a:rPr lang="es-ES">
                <a:solidFill>
                  <a:srgbClr val="1F3864"/>
                </a:solidFill>
                <a:latin typeface="Quattrocento Sans"/>
                <a:ea typeface="Quattrocento Sans"/>
                <a:cs typeface="Quattrocento Sans"/>
                <a:sym typeface="Quattrocento Sans"/>
              </a:rPr>
              <a:t>	PADRE HURTADO</a:t>
            </a:r>
            <a:endParaRPr>
              <a:solidFill>
                <a:srgbClr val="1F3864"/>
              </a:solidFill>
              <a:latin typeface="Quattrocento Sans"/>
              <a:ea typeface="Quattrocento Sans"/>
              <a:cs typeface="Quattrocento Sans"/>
              <a:sym typeface="Quattrocento Sans"/>
            </a:endParaRPr>
          </a:p>
        </p:txBody>
      </p:sp>
      <p:sp>
        <p:nvSpPr>
          <p:cNvPr id="189" name="Google Shape;189;g39aac447b7a_1_13"/>
          <p:cNvSpPr txBox="1"/>
          <p:nvPr>
            <p:ph idx="1" type="subTitle"/>
          </p:nvPr>
        </p:nvSpPr>
        <p:spPr>
          <a:xfrm>
            <a:off x="1521075" y="4500300"/>
            <a:ext cx="9144000" cy="990600"/>
          </a:xfrm>
          <a:prstGeom prst="rect">
            <a:avLst/>
          </a:prstGeom>
          <a:noFill/>
          <a:ln>
            <a:noFill/>
          </a:ln>
        </p:spPr>
        <p:txBody>
          <a:bodyPr anchorCtr="0" anchor="t" bIns="45700" lIns="91425" spcFirstLastPara="1" rIns="91425" wrap="square" tIns="45700">
            <a:noAutofit/>
          </a:bodyPr>
          <a:lstStyle/>
          <a:p>
            <a:pPr indent="0" lvl="0" marL="0" rtl="0" algn="ctr">
              <a:lnSpc>
                <a:spcPct val="70000"/>
              </a:lnSpc>
              <a:spcBef>
                <a:spcPts val="0"/>
              </a:spcBef>
              <a:spcAft>
                <a:spcPts val="0"/>
              </a:spcAft>
              <a:buClr>
                <a:srgbClr val="2F5496"/>
              </a:buClr>
              <a:buSzPts val="3000"/>
              <a:buNone/>
            </a:pPr>
            <a:r>
              <a:rPr lang="es-ES" sz="3600">
                <a:solidFill>
                  <a:srgbClr val="2F5496"/>
                </a:solidFill>
                <a:latin typeface="Quattrocento Sans"/>
                <a:ea typeface="Quattrocento Sans"/>
                <a:cs typeface="Quattrocento Sans"/>
                <a:sym typeface="Quattrocento Sans"/>
              </a:rPr>
              <a:t>CUENTA PÚBLICA </a:t>
            </a:r>
            <a:endParaRPr sz="3600">
              <a:solidFill>
                <a:srgbClr val="2F5496"/>
              </a:solidFill>
              <a:latin typeface="Quattrocento Sans"/>
              <a:ea typeface="Quattrocento Sans"/>
              <a:cs typeface="Quattrocento Sans"/>
              <a:sym typeface="Quattrocento Sans"/>
            </a:endParaRPr>
          </a:p>
          <a:p>
            <a:pPr indent="0" lvl="0" marL="0" rtl="0" algn="ctr">
              <a:lnSpc>
                <a:spcPct val="70000"/>
              </a:lnSpc>
              <a:spcBef>
                <a:spcPts val="0"/>
              </a:spcBef>
              <a:spcAft>
                <a:spcPts val="0"/>
              </a:spcAft>
              <a:buClr>
                <a:srgbClr val="2F5496"/>
              </a:buClr>
              <a:buSzPts val="3000"/>
              <a:buNone/>
            </a:pPr>
            <a:r>
              <a:rPr lang="es-ES" sz="3600">
                <a:solidFill>
                  <a:srgbClr val="2F5496"/>
                </a:solidFill>
                <a:latin typeface="Quattrocento Sans"/>
                <a:ea typeface="Quattrocento Sans"/>
                <a:cs typeface="Quattrocento Sans"/>
                <a:sym typeface="Quattrocento Sans"/>
              </a:rPr>
              <a:t>Gestión 2025</a:t>
            </a:r>
            <a:endParaRPr sz="3600">
              <a:solidFill>
                <a:srgbClr val="2F5496"/>
              </a:solidFill>
              <a:latin typeface="Quattrocento Sans"/>
              <a:ea typeface="Quattrocento Sans"/>
              <a:cs typeface="Quattrocento Sans"/>
              <a:sym typeface="Quattrocento Sans"/>
            </a:endParaRPr>
          </a:p>
        </p:txBody>
      </p:sp>
      <p:cxnSp>
        <p:nvCxnSpPr>
          <p:cNvPr id="190" name="Google Shape;190;g39aac447b7a_1_13"/>
          <p:cNvCxnSpPr/>
          <p:nvPr/>
        </p:nvCxnSpPr>
        <p:spPr>
          <a:xfrm>
            <a:off x="2473568" y="4340592"/>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191" name="Google Shape;191;g39aac447b7a_1_13"/>
          <p:cNvCxnSpPr/>
          <p:nvPr/>
        </p:nvCxnSpPr>
        <p:spPr>
          <a:xfrm>
            <a:off x="2473568" y="5615355"/>
            <a:ext cx="7239000" cy="0"/>
          </a:xfrm>
          <a:prstGeom prst="straightConnector1">
            <a:avLst/>
          </a:prstGeom>
          <a:noFill/>
          <a:ln cap="flat" cmpd="sng" w="57150">
            <a:solidFill>
              <a:schemeClr val="accent1"/>
            </a:solidFill>
            <a:prstDash val="solid"/>
            <a:miter lim="800000"/>
            <a:headEnd len="sm" w="sm" type="none"/>
            <a:tailEnd len="sm" w="sm" type="none"/>
          </a:ln>
        </p:spPr>
      </p:cxnSp>
      <p:pic>
        <p:nvPicPr>
          <p:cNvPr id="192" name="Google Shape;192;g39aac447b7a_1_13"/>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pic>
        <p:nvPicPr>
          <p:cNvPr id="866" name="Google Shape;866;p33" title="Imagen57.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867" name="Google Shape;867;p33"/>
          <p:cNvPicPr preferRelativeResize="0"/>
          <p:nvPr/>
        </p:nvPicPr>
        <p:blipFill rotWithShape="1">
          <a:blip r:embed="rId4">
            <a:alphaModFix/>
          </a:blip>
          <a:srcRect b="0" l="0" r="0" t="0"/>
          <a:stretch/>
        </p:blipFill>
        <p:spPr>
          <a:xfrm>
            <a:off x="10106108" y="75493"/>
            <a:ext cx="1724927" cy="683086"/>
          </a:xfrm>
          <a:prstGeom prst="rect">
            <a:avLst/>
          </a:prstGeom>
          <a:noFill/>
          <a:ln>
            <a:noFill/>
          </a:ln>
        </p:spPr>
      </p:pic>
      <p:pic>
        <p:nvPicPr>
          <p:cNvPr id="868" name="Google Shape;868;p3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869" name="Google Shape;869;p33"/>
          <p:cNvSpPr txBox="1"/>
          <p:nvPr>
            <p:ph type="title"/>
          </p:nvPr>
        </p:nvSpPr>
        <p:spPr>
          <a:xfrm>
            <a:off x="2321168" y="43641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PRESUPUESTO 2025</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SUBTÍTULO 21, 22 Y 29</a:t>
            </a:r>
            <a:endParaRPr b="1" sz="2700">
              <a:solidFill>
                <a:srgbClr val="2F5496"/>
              </a:solidFill>
              <a:latin typeface="Quattrocento Sans"/>
              <a:ea typeface="Quattrocento Sans"/>
              <a:cs typeface="Quattrocento Sans"/>
              <a:sym typeface="Quattrocento Sans"/>
            </a:endParaRPr>
          </a:p>
        </p:txBody>
      </p:sp>
      <p:sp>
        <p:nvSpPr>
          <p:cNvPr id="870" name="Google Shape;870;p33"/>
          <p:cNvSpPr/>
          <p:nvPr/>
        </p:nvSpPr>
        <p:spPr>
          <a:xfrm>
            <a:off x="4803228" y="2847875"/>
            <a:ext cx="2091300" cy="6831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400"/>
              <a:buFont typeface="Arial"/>
              <a:buNone/>
            </a:pPr>
            <a:r>
              <a:rPr b="0" i="0" lang="es-ES" sz="1400" u="none" cap="none" strike="noStrike">
                <a:solidFill>
                  <a:srgbClr val="FFFFFF"/>
                </a:solidFill>
                <a:latin typeface="Roboto"/>
                <a:ea typeface="Roboto"/>
                <a:cs typeface="Roboto"/>
                <a:sym typeface="Roboto"/>
              </a:rPr>
              <a:t>LEY DE PRESUPUESTO INICIAL</a:t>
            </a:r>
            <a:endParaRPr b="0" i="0" sz="1400" u="none" cap="none" strike="noStrike">
              <a:solidFill>
                <a:srgbClr val="FFFFFF"/>
              </a:solidFill>
              <a:latin typeface="Roboto"/>
              <a:ea typeface="Roboto"/>
              <a:cs typeface="Roboto"/>
              <a:sym typeface="Roboto"/>
            </a:endParaRPr>
          </a:p>
        </p:txBody>
      </p:sp>
      <p:sp>
        <p:nvSpPr>
          <p:cNvPr id="871" name="Google Shape;871;p33"/>
          <p:cNvSpPr/>
          <p:nvPr/>
        </p:nvSpPr>
        <p:spPr>
          <a:xfrm>
            <a:off x="6921325" y="2847875"/>
            <a:ext cx="2618700" cy="6831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rgbClr val="000000"/>
              </a:buClr>
              <a:buSzPts val="1500"/>
              <a:buFont typeface="Arial"/>
              <a:buNone/>
            </a:pPr>
            <a:r>
              <a:rPr b="0" i="0" lang="es-ES" sz="1500" u="none" cap="none" strike="noStrike">
                <a:solidFill>
                  <a:srgbClr val="FFFFFF"/>
                </a:solidFill>
                <a:latin typeface="Roboto"/>
                <a:ea typeface="Roboto"/>
                <a:cs typeface="Roboto"/>
                <a:sym typeface="Roboto"/>
              </a:rPr>
              <a:t>PRESUPUESTO FINAL</a:t>
            </a:r>
            <a:endParaRPr b="0" i="0" sz="1500" u="none" cap="none" strike="noStrike">
              <a:solidFill>
                <a:srgbClr val="FFFFFF"/>
              </a:solidFill>
              <a:latin typeface="Roboto"/>
              <a:ea typeface="Roboto"/>
              <a:cs typeface="Roboto"/>
              <a:sym typeface="Roboto"/>
            </a:endParaRPr>
          </a:p>
        </p:txBody>
      </p:sp>
      <p:sp>
        <p:nvSpPr>
          <p:cNvPr id="872" name="Google Shape;872;p33"/>
          <p:cNvSpPr/>
          <p:nvPr/>
        </p:nvSpPr>
        <p:spPr>
          <a:xfrm>
            <a:off x="2374125" y="2847875"/>
            <a:ext cx="2394300" cy="6831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100"/>
              <a:buFont typeface="Arial"/>
              <a:buNone/>
            </a:pPr>
            <a:r>
              <a:rPr b="0" i="0" lang="es-ES" sz="1500" u="none" cap="none" strike="noStrike">
                <a:solidFill>
                  <a:schemeClr val="lt1"/>
                </a:solidFill>
                <a:latin typeface="Roboto"/>
                <a:ea typeface="Roboto"/>
                <a:cs typeface="Roboto"/>
                <a:sym typeface="Roboto"/>
              </a:rPr>
              <a:t>CONCEPTOS</a:t>
            </a:r>
            <a:endParaRPr b="0" i="0" sz="1600" u="none" cap="none" strike="noStrike">
              <a:solidFill>
                <a:srgbClr val="000000"/>
              </a:solidFill>
              <a:latin typeface="Arial"/>
              <a:ea typeface="Arial"/>
              <a:cs typeface="Arial"/>
              <a:sym typeface="Arial"/>
            </a:endParaRPr>
          </a:p>
        </p:txBody>
      </p:sp>
      <p:grpSp>
        <p:nvGrpSpPr>
          <p:cNvPr id="873" name="Google Shape;873;p33"/>
          <p:cNvGrpSpPr/>
          <p:nvPr/>
        </p:nvGrpSpPr>
        <p:grpSpPr>
          <a:xfrm>
            <a:off x="2375891" y="3600250"/>
            <a:ext cx="7165818" cy="902183"/>
            <a:chOff x="943723" y="3096259"/>
            <a:chExt cx="5374498" cy="676654"/>
          </a:xfrm>
        </p:grpSpPr>
        <p:sp>
          <p:nvSpPr>
            <p:cNvPr id="874" name="Google Shape;874;p33"/>
            <p:cNvSpPr/>
            <p:nvPr/>
          </p:nvSpPr>
          <p:spPr>
            <a:xfrm>
              <a:off x="943723" y="3098500"/>
              <a:ext cx="23799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33"/>
            <p:cNvSpPr/>
            <p:nvPr/>
          </p:nvSpPr>
          <p:spPr>
            <a:xfrm>
              <a:off x="1632122" y="3098513"/>
              <a:ext cx="674400" cy="674400"/>
            </a:xfrm>
            <a:prstGeom prst="rtTriangle">
              <a:avLst/>
            </a:prstGeom>
            <a:solidFill>
              <a:srgbClr val="0E63F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3"/>
            <p:cNvSpPr/>
            <p:nvPr/>
          </p:nvSpPr>
          <p:spPr>
            <a:xfrm>
              <a:off x="943723" y="3098513"/>
              <a:ext cx="687600" cy="674400"/>
            </a:xfrm>
            <a:prstGeom prst="rtTriangle">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33"/>
            <p:cNvSpPr/>
            <p:nvPr/>
          </p:nvSpPr>
          <p:spPr>
            <a:xfrm>
              <a:off x="4354421" y="3098509"/>
              <a:ext cx="19638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1" i="0" lang="es-ES" sz="1900" u="none" cap="none" strike="noStrike">
                  <a:solidFill>
                    <a:schemeClr val="lt1"/>
                  </a:solidFill>
                  <a:latin typeface="Roboto"/>
                  <a:ea typeface="Roboto"/>
                  <a:cs typeface="Roboto"/>
                  <a:sym typeface="Roboto"/>
                </a:rPr>
                <a:t>72.241.829.806</a:t>
              </a:r>
              <a:endParaRPr b="1" i="0" sz="1900" u="none" cap="none" strike="noStrike">
                <a:solidFill>
                  <a:srgbClr val="000000"/>
                </a:solidFill>
                <a:latin typeface="Arial"/>
                <a:ea typeface="Arial"/>
                <a:cs typeface="Arial"/>
                <a:sym typeface="Arial"/>
              </a:endParaRPr>
            </a:p>
          </p:txBody>
        </p:sp>
        <p:sp>
          <p:nvSpPr>
            <p:cNvPr id="878" name="Google Shape;878;p33"/>
            <p:cNvSpPr/>
            <p:nvPr/>
          </p:nvSpPr>
          <p:spPr>
            <a:xfrm>
              <a:off x="1210848" y="3098557"/>
              <a:ext cx="425700" cy="4092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100"/>
                <a:buFont typeface="Arial"/>
                <a:buNone/>
              </a:pPr>
              <a:r>
                <a:rPr b="0" i="0" lang="es-ES" sz="2100" u="none" cap="none" strike="noStrike">
                  <a:solidFill>
                    <a:srgbClr val="FFFFFF"/>
                  </a:solidFill>
                  <a:latin typeface="Roboto"/>
                  <a:ea typeface="Roboto"/>
                  <a:cs typeface="Roboto"/>
                  <a:sym typeface="Roboto"/>
                </a:rPr>
                <a:t>21</a:t>
              </a:r>
              <a:endParaRPr b="0" i="0" sz="2100" u="none" cap="none" strike="noStrike">
                <a:solidFill>
                  <a:srgbClr val="FFFFFF"/>
                </a:solidFill>
                <a:latin typeface="Roboto"/>
                <a:ea typeface="Roboto"/>
                <a:cs typeface="Roboto"/>
                <a:sym typeface="Roboto"/>
              </a:endParaRPr>
            </a:p>
          </p:txBody>
        </p:sp>
        <p:sp>
          <p:nvSpPr>
            <p:cNvPr id="879" name="Google Shape;879;p33"/>
            <p:cNvSpPr/>
            <p:nvPr/>
          </p:nvSpPr>
          <p:spPr>
            <a:xfrm>
              <a:off x="3633813" y="3230513"/>
              <a:ext cx="410400" cy="410400"/>
            </a:xfrm>
            <a:prstGeom prst="mathMultiply">
              <a:avLst>
                <a:gd fmla="val 5080" name="adj1"/>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33"/>
            <p:cNvSpPr/>
            <p:nvPr/>
          </p:nvSpPr>
          <p:spPr>
            <a:xfrm>
              <a:off x="1591833" y="3096259"/>
              <a:ext cx="939000" cy="674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FFFFFF"/>
                  </a:solidFill>
                  <a:latin typeface="Roboto"/>
                  <a:ea typeface="Roboto"/>
                  <a:cs typeface="Roboto"/>
                  <a:sym typeface="Roboto"/>
                </a:rPr>
                <a:t>GASTOS EN PERSONAL</a:t>
              </a:r>
              <a:endParaRPr b="0" i="0" sz="1400" u="none" cap="none" strike="noStrike">
                <a:solidFill>
                  <a:srgbClr val="FFFFFF"/>
                </a:solidFill>
                <a:latin typeface="Roboto"/>
                <a:ea typeface="Roboto"/>
                <a:cs typeface="Roboto"/>
                <a:sym typeface="Roboto"/>
              </a:endParaRPr>
            </a:p>
          </p:txBody>
        </p:sp>
        <p:sp>
          <p:nvSpPr>
            <p:cNvPr id="881" name="Google Shape;881;p33"/>
            <p:cNvSpPr/>
            <p:nvPr/>
          </p:nvSpPr>
          <p:spPr>
            <a:xfrm>
              <a:off x="2378948" y="3098509"/>
              <a:ext cx="19638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609600" marR="0" rtl="0" algn="l">
                <a:lnSpc>
                  <a:spcPct val="115000"/>
                </a:lnSpc>
                <a:spcBef>
                  <a:spcPts val="0"/>
                </a:spcBef>
                <a:spcAft>
                  <a:spcPts val="0"/>
                </a:spcAft>
                <a:buClr>
                  <a:srgbClr val="000000"/>
                </a:buClr>
                <a:buSzPts val="1900"/>
                <a:buFont typeface="Arial"/>
                <a:buNone/>
              </a:pPr>
              <a:r>
                <a:rPr b="0" i="0" lang="es-ES" sz="1900" u="none" cap="none" strike="noStrike">
                  <a:solidFill>
                    <a:schemeClr val="lt1"/>
                  </a:solidFill>
                  <a:latin typeface="Roboto"/>
                  <a:ea typeface="Roboto"/>
                  <a:cs typeface="Roboto"/>
                  <a:sym typeface="Roboto"/>
                </a:rPr>
                <a:t>68.591.326.000</a:t>
              </a:r>
              <a:endParaRPr b="0" i="0" sz="1900" u="none" cap="none" strike="noStrike">
                <a:solidFill>
                  <a:srgbClr val="000000"/>
                </a:solidFill>
                <a:latin typeface="Arial"/>
                <a:ea typeface="Arial"/>
                <a:cs typeface="Arial"/>
                <a:sym typeface="Arial"/>
              </a:endParaRPr>
            </a:p>
          </p:txBody>
        </p:sp>
      </p:grpSp>
      <p:grpSp>
        <p:nvGrpSpPr>
          <p:cNvPr id="882" name="Google Shape;882;p33"/>
          <p:cNvGrpSpPr/>
          <p:nvPr/>
        </p:nvGrpSpPr>
        <p:grpSpPr>
          <a:xfrm>
            <a:off x="2374071" y="5534093"/>
            <a:ext cx="7165831" cy="917255"/>
            <a:chOff x="943723" y="4468957"/>
            <a:chExt cx="4704149" cy="678895"/>
          </a:xfrm>
        </p:grpSpPr>
        <p:sp>
          <p:nvSpPr>
            <p:cNvPr id="883" name="Google Shape;883;p33"/>
            <p:cNvSpPr/>
            <p:nvPr/>
          </p:nvSpPr>
          <p:spPr>
            <a:xfrm>
              <a:off x="943723" y="4469050"/>
              <a:ext cx="23799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33"/>
            <p:cNvSpPr/>
            <p:nvPr/>
          </p:nvSpPr>
          <p:spPr>
            <a:xfrm>
              <a:off x="1632122" y="4469063"/>
              <a:ext cx="674400" cy="674400"/>
            </a:xfrm>
            <a:prstGeom prst="rtTriangle">
              <a:avLst/>
            </a:prstGeom>
            <a:solidFill>
              <a:srgbClr val="0E63F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33"/>
            <p:cNvSpPr/>
            <p:nvPr/>
          </p:nvSpPr>
          <p:spPr>
            <a:xfrm>
              <a:off x="943724" y="4469067"/>
              <a:ext cx="610800" cy="674400"/>
            </a:xfrm>
            <a:prstGeom prst="rtTriangle">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33"/>
            <p:cNvSpPr/>
            <p:nvPr/>
          </p:nvSpPr>
          <p:spPr>
            <a:xfrm>
              <a:off x="2595993" y="4469048"/>
              <a:ext cx="13155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0" i="0" lang="es-ES" sz="1900" u="none" cap="none" strike="noStrike">
                  <a:solidFill>
                    <a:schemeClr val="lt1"/>
                  </a:solidFill>
                  <a:latin typeface="Roboto"/>
                  <a:ea typeface="Roboto"/>
                  <a:cs typeface="Roboto"/>
                  <a:sym typeface="Roboto"/>
                </a:rPr>
                <a:t>158.574.063 </a:t>
              </a:r>
              <a:endParaRPr b="0" i="0" sz="1900" u="none" cap="none" strike="noStrike">
                <a:solidFill>
                  <a:schemeClr val="lt1"/>
                </a:solidFill>
                <a:latin typeface="Roboto"/>
                <a:ea typeface="Roboto"/>
                <a:cs typeface="Roboto"/>
                <a:sym typeface="Roboto"/>
              </a:endParaRPr>
            </a:p>
          </p:txBody>
        </p:sp>
        <p:sp>
          <p:nvSpPr>
            <p:cNvPr id="887" name="Google Shape;887;p33"/>
            <p:cNvSpPr/>
            <p:nvPr/>
          </p:nvSpPr>
          <p:spPr>
            <a:xfrm>
              <a:off x="3928872" y="4469048"/>
              <a:ext cx="17190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1" i="0" lang="es-ES" sz="1900" u="none" cap="none" strike="noStrike">
                  <a:solidFill>
                    <a:schemeClr val="lt1"/>
                  </a:solidFill>
                  <a:latin typeface="Roboto"/>
                  <a:ea typeface="Roboto"/>
                  <a:cs typeface="Roboto"/>
                  <a:sym typeface="Roboto"/>
                </a:rPr>
                <a:t>941.393.762</a:t>
              </a:r>
              <a:endParaRPr b="1" i="0" sz="1900" u="none" cap="none" strike="noStrike">
                <a:solidFill>
                  <a:srgbClr val="000000"/>
                </a:solidFill>
                <a:latin typeface="Arial"/>
                <a:ea typeface="Arial"/>
                <a:cs typeface="Arial"/>
                <a:sym typeface="Arial"/>
              </a:endParaRPr>
            </a:p>
          </p:txBody>
        </p:sp>
        <p:sp>
          <p:nvSpPr>
            <p:cNvPr id="888" name="Google Shape;888;p33"/>
            <p:cNvSpPr/>
            <p:nvPr/>
          </p:nvSpPr>
          <p:spPr>
            <a:xfrm>
              <a:off x="1173709" y="4468957"/>
              <a:ext cx="425700" cy="4092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100"/>
                <a:buFont typeface="Arial"/>
                <a:buNone/>
              </a:pPr>
              <a:r>
                <a:rPr b="0" i="0" lang="es-ES" sz="2100" u="none" cap="none" strike="noStrike">
                  <a:solidFill>
                    <a:srgbClr val="FFFFFF"/>
                  </a:solidFill>
                  <a:latin typeface="Roboto"/>
                  <a:ea typeface="Roboto"/>
                  <a:cs typeface="Roboto"/>
                  <a:sym typeface="Roboto"/>
                </a:rPr>
                <a:t>29</a:t>
              </a:r>
              <a:endParaRPr b="0" i="0" sz="2100" u="none" cap="none" strike="noStrike">
                <a:solidFill>
                  <a:srgbClr val="FFFFFF"/>
                </a:solidFill>
                <a:latin typeface="Roboto"/>
                <a:ea typeface="Roboto"/>
                <a:cs typeface="Roboto"/>
                <a:sym typeface="Roboto"/>
              </a:endParaRPr>
            </a:p>
          </p:txBody>
        </p:sp>
        <p:sp>
          <p:nvSpPr>
            <p:cNvPr id="889" name="Google Shape;889;p33"/>
            <p:cNvSpPr/>
            <p:nvPr/>
          </p:nvSpPr>
          <p:spPr>
            <a:xfrm>
              <a:off x="1489357" y="4473452"/>
              <a:ext cx="1218300" cy="674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FFFFFF"/>
                  </a:solidFill>
                  <a:latin typeface="Roboto"/>
                  <a:ea typeface="Roboto"/>
                  <a:cs typeface="Roboto"/>
                  <a:sym typeface="Roboto"/>
                </a:rPr>
                <a:t>ADQUISICIÓN DE </a:t>
              </a:r>
              <a:endParaRPr b="0" i="0" sz="14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FFFFFF"/>
                  </a:solidFill>
                  <a:latin typeface="Roboto"/>
                  <a:ea typeface="Roboto"/>
                  <a:cs typeface="Roboto"/>
                  <a:sym typeface="Roboto"/>
                </a:rPr>
                <a:t>ACTIVOS NO </a:t>
              </a:r>
              <a:endParaRPr b="0" i="0" sz="14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FFFFFF"/>
                  </a:solidFill>
                  <a:latin typeface="Roboto"/>
                  <a:ea typeface="Roboto"/>
                  <a:cs typeface="Roboto"/>
                  <a:sym typeface="Roboto"/>
                </a:rPr>
                <a:t>FINANCIEROS</a:t>
              </a:r>
              <a:endParaRPr b="0" i="0" sz="1400" u="none" cap="none" strike="noStrike">
                <a:solidFill>
                  <a:srgbClr val="FFFFFF"/>
                </a:solidFill>
                <a:latin typeface="Roboto"/>
                <a:ea typeface="Roboto"/>
                <a:cs typeface="Roboto"/>
                <a:sym typeface="Roboto"/>
              </a:endParaRPr>
            </a:p>
          </p:txBody>
        </p:sp>
      </p:grpSp>
      <p:grpSp>
        <p:nvGrpSpPr>
          <p:cNvPr id="890" name="Google Shape;890;p33"/>
          <p:cNvGrpSpPr/>
          <p:nvPr/>
        </p:nvGrpSpPr>
        <p:grpSpPr>
          <a:xfrm>
            <a:off x="2377691" y="4568675"/>
            <a:ext cx="7162219" cy="905260"/>
            <a:chOff x="943723" y="3779226"/>
            <a:chExt cx="5371799" cy="678962"/>
          </a:xfrm>
        </p:grpSpPr>
        <p:sp>
          <p:nvSpPr>
            <p:cNvPr id="891" name="Google Shape;891;p33"/>
            <p:cNvSpPr/>
            <p:nvPr/>
          </p:nvSpPr>
          <p:spPr>
            <a:xfrm>
              <a:off x="943723" y="3783775"/>
              <a:ext cx="23799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33"/>
            <p:cNvSpPr/>
            <p:nvPr/>
          </p:nvSpPr>
          <p:spPr>
            <a:xfrm>
              <a:off x="1632122" y="3783788"/>
              <a:ext cx="674400" cy="674400"/>
            </a:xfrm>
            <a:prstGeom prst="rtTriangle">
              <a:avLst/>
            </a:prstGeom>
            <a:solidFill>
              <a:srgbClr val="0E63F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33"/>
            <p:cNvSpPr/>
            <p:nvPr/>
          </p:nvSpPr>
          <p:spPr>
            <a:xfrm>
              <a:off x="943723" y="3783788"/>
              <a:ext cx="687600" cy="674400"/>
            </a:xfrm>
            <a:prstGeom prst="rtTriangle">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33"/>
            <p:cNvSpPr/>
            <p:nvPr/>
          </p:nvSpPr>
          <p:spPr>
            <a:xfrm>
              <a:off x="2378610" y="3783783"/>
              <a:ext cx="19641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609600" marR="0" rtl="0" algn="ctr">
                <a:lnSpc>
                  <a:spcPct val="115000"/>
                </a:lnSpc>
                <a:spcBef>
                  <a:spcPts val="0"/>
                </a:spcBef>
                <a:spcAft>
                  <a:spcPts val="0"/>
                </a:spcAft>
                <a:buClr>
                  <a:schemeClr val="dk1"/>
                </a:buClr>
                <a:buSzPts val="1100"/>
                <a:buFont typeface="Arial"/>
                <a:buNone/>
              </a:pPr>
              <a:r>
                <a:rPr b="0" i="0" lang="es-ES" sz="1900" u="none" cap="none" strike="noStrike">
                  <a:solidFill>
                    <a:schemeClr val="lt1"/>
                  </a:solidFill>
                  <a:latin typeface="Roboto"/>
                  <a:ea typeface="Roboto"/>
                  <a:cs typeface="Roboto"/>
                  <a:sym typeface="Roboto"/>
                </a:rPr>
                <a:t>31.608.991.000</a:t>
              </a:r>
              <a:endParaRPr b="0" i="0" sz="1900" u="none" cap="none" strike="noStrike">
                <a:solidFill>
                  <a:srgbClr val="000000"/>
                </a:solidFill>
                <a:latin typeface="Arial"/>
                <a:ea typeface="Arial"/>
                <a:cs typeface="Arial"/>
                <a:sym typeface="Arial"/>
              </a:endParaRPr>
            </a:p>
          </p:txBody>
        </p:sp>
        <p:sp>
          <p:nvSpPr>
            <p:cNvPr id="895" name="Google Shape;895;p33"/>
            <p:cNvSpPr/>
            <p:nvPr/>
          </p:nvSpPr>
          <p:spPr>
            <a:xfrm>
              <a:off x="1210848" y="3783832"/>
              <a:ext cx="425700" cy="4092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100"/>
                <a:buFont typeface="Arial"/>
                <a:buNone/>
              </a:pPr>
              <a:r>
                <a:rPr b="0" i="0" lang="es-ES" sz="2100" u="none" cap="none" strike="noStrike">
                  <a:solidFill>
                    <a:srgbClr val="FFFFFF"/>
                  </a:solidFill>
                  <a:latin typeface="Roboto"/>
                  <a:ea typeface="Roboto"/>
                  <a:cs typeface="Roboto"/>
                  <a:sym typeface="Roboto"/>
                </a:rPr>
                <a:t>22</a:t>
              </a:r>
              <a:endParaRPr b="0" i="0" sz="2100" u="none" cap="none" strike="noStrike">
                <a:solidFill>
                  <a:srgbClr val="FFFFFF"/>
                </a:solidFill>
                <a:latin typeface="Roboto"/>
                <a:ea typeface="Roboto"/>
                <a:cs typeface="Roboto"/>
                <a:sym typeface="Roboto"/>
              </a:endParaRPr>
            </a:p>
          </p:txBody>
        </p:sp>
        <p:sp>
          <p:nvSpPr>
            <p:cNvPr id="896" name="Google Shape;896;p33"/>
            <p:cNvSpPr/>
            <p:nvPr/>
          </p:nvSpPr>
          <p:spPr>
            <a:xfrm rot="-2700000">
              <a:off x="4705031" y="4021667"/>
              <a:ext cx="305894" cy="116673"/>
            </a:xfrm>
            <a:prstGeom prst="corner">
              <a:avLst>
                <a:gd fmla="val 18804" name="adj1"/>
                <a:gd fmla="val 18145" name="adj2"/>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33"/>
            <p:cNvSpPr/>
            <p:nvPr/>
          </p:nvSpPr>
          <p:spPr>
            <a:xfrm>
              <a:off x="1588316" y="3779226"/>
              <a:ext cx="1224900" cy="674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FFFFFF"/>
                  </a:solidFill>
                  <a:latin typeface="Roboto"/>
                  <a:ea typeface="Roboto"/>
                  <a:cs typeface="Roboto"/>
                  <a:sym typeface="Roboto"/>
                </a:rPr>
                <a:t>BIENES Y SERVICIOS</a:t>
              </a:r>
              <a:endParaRPr b="0" i="0" sz="14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FFFFFF"/>
                  </a:solidFill>
                  <a:latin typeface="Roboto"/>
                  <a:ea typeface="Roboto"/>
                  <a:cs typeface="Roboto"/>
                  <a:sym typeface="Roboto"/>
                </a:rPr>
                <a:t>DE CONSUMO</a:t>
              </a:r>
              <a:endParaRPr b="0" i="0" sz="1400" u="none" cap="none" strike="noStrike">
                <a:solidFill>
                  <a:srgbClr val="FFFFFF"/>
                </a:solidFill>
                <a:latin typeface="Roboto"/>
                <a:ea typeface="Roboto"/>
                <a:cs typeface="Roboto"/>
                <a:sym typeface="Roboto"/>
              </a:endParaRPr>
            </a:p>
          </p:txBody>
        </p:sp>
        <p:sp>
          <p:nvSpPr>
            <p:cNvPr id="898" name="Google Shape;898;p33"/>
            <p:cNvSpPr/>
            <p:nvPr/>
          </p:nvSpPr>
          <p:spPr>
            <a:xfrm>
              <a:off x="4354422" y="3783783"/>
              <a:ext cx="19611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1" i="0" lang="es-ES" sz="1900" u="none" cap="none" strike="noStrike">
                  <a:solidFill>
                    <a:schemeClr val="lt1"/>
                  </a:solidFill>
                  <a:latin typeface="Roboto"/>
                  <a:ea typeface="Roboto"/>
                  <a:cs typeface="Roboto"/>
                  <a:sym typeface="Roboto"/>
                </a:rPr>
                <a:t>58.132.509.033</a:t>
              </a:r>
              <a:endParaRPr b="1" i="0" sz="1900" u="none" cap="none" strike="noStrike">
                <a:solidFill>
                  <a:srgbClr val="000000"/>
                </a:solidFill>
                <a:latin typeface="Arial"/>
                <a:ea typeface="Arial"/>
                <a:cs typeface="Arial"/>
                <a:sym typeface="Arial"/>
              </a:endParaRPr>
            </a:p>
          </p:txBody>
        </p:sp>
      </p:grpSp>
      <p:sp>
        <p:nvSpPr>
          <p:cNvPr id="899" name="Google Shape;899;p33"/>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60960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0" name="Google Shape;900;p33" title="crea un vector financiero.jpg"/>
          <p:cNvPicPr preferRelativeResize="0"/>
          <p:nvPr/>
        </p:nvPicPr>
        <p:blipFill rotWithShape="1">
          <a:blip r:embed="rId6">
            <a:alphaModFix/>
          </a:blip>
          <a:srcRect b="0" l="0" r="0" t="0"/>
          <a:stretch/>
        </p:blipFill>
        <p:spPr>
          <a:xfrm>
            <a:off x="7853875" y="889425"/>
            <a:ext cx="3915800" cy="18861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id="905" name="Google Shape;905;p36" title="ppt 22.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906" name="Google Shape;906;p36"/>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907" name="Google Shape;907;p36"/>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grpSp>
        <p:nvGrpSpPr>
          <p:cNvPr id="908" name="Google Shape;908;p36"/>
          <p:cNvGrpSpPr/>
          <p:nvPr/>
        </p:nvGrpSpPr>
        <p:grpSpPr>
          <a:xfrm>
            <a:off x="2330175" y="1793575"/>
            <a:ext cx="9248675" cy="4165769"/>
            <a:chOff x="2359250" y="2285993"/>
            <a:chExt cx="9248675" cy="3954218"/>
          </a:xfrm>
        </p:grpSpPr>
        <p:sp>
          <p:nvSpPr>
            <p:cNvPr id="909" name="Google Shape;909;p36"/>
            <p:cNvSpPr/>
            <p:nvPr/>
          </p:nvSpPr>
          <p:spPr>
            <a:xfrm>
              <a:off x="2381250" y="2285993"/>
              <a:ext cx="4359000" cy="1633200"/>
            </a:xfrm>
            <a:prstGeom prst="roundRect">
              <a:avLst>
                <a:gd fmla="val 6666" name="adj"/>
              </a:avLst>
            </a:prstGeom>
            <a:solidFill>
              <a:srgbClr val="C9DAF8"/>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36"/>
            <p:cNvSpPr txBox="1"/>
            <p:nvPr/>
          </p:nvSpPr>
          <p:spPr>
            <a:xfrm>
              <a:off x="2432450" y="2577308"/>
              <a:ext cx="4143300" cy="1341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PROYECTO CRR / D N°265</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GASTO M$ 761.633.425</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rgbClr val="000000"/>
                </a:buClr>
                <a:buSzPts val="1500"/>
                <a:buFont typeface="Arial"/>
                <a:buNone/>
              </a:pPr>
              <a:r>
                <a:rPr b="1" i="0" lang="es-ES" sz="1500" u="none" cap="none" strike="noStrike">
                  <a:solidFill>
                    <a:srgbClr val="15803D"/>
                  </a:solidFill>
                  <a:latin typeface="Quattrocento Sans"/>
                  <a:ea typeface="Quattrocento Sans"/>
                  <a:cs typeface="Quattrocento Sans"/>
                  <a:sym typeface="Quattrocento Sans"/>
                </a:rPr>
                <a:t>100% Ejecución</a:t>
              </a:r>
              <a:endParaRPr b="1" i="0" sz="1500" u="none" cap="none" strike="noStrike">
                <a:solidFill>
                  <a:srgbClr val="15803D"/>
                </a:solidFill>
                <a:latin typeface="Quattrocento Sans"/>
                <a:ea typeface="Quattrocento Sans"/>
                <a:cs typeface="Quattrocento Sans"/>
                <a:sym typeface="Quattrocento Sans"/>
              </a:endParaRPr>
            </a:p>
          </p:txBody>
        </p:sp>
        <p:sp>
          <p:nvSpPr>
            <p:cNvPr id="911" name="Google Shape;911;p36"/>
            <p:cNvSpPr/>
            <p:nvPr/>
          </p:nvSpPr>
          <p:spPr>
            <a:xfrm>
              <a:off x="7062325" y="2285993"/>
              <a:ext cx="4545600" cy="1633200"/>
            </a:xfrm>
            <a:prstGeom prst="roundRect">
              <a:avLst>
                <a:gd fmla="val 6666" name="adj"/>
              </a:avLst>
            </a:prstGeom>
            <a:solidFill>
              <a:srgbClr val="CFE2F3"/>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36"/>
            <p:cNvSpPr txBox="1"/>
            <p:nvPr/>
          </p:nvSpPr>
          <p:spPr>
            <a:xfrm>
              <a:off x="7158175" y="2549471"/>
              <a:ext cx="4143300" cy="150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PLAN NACIONAL DE CÁNCER /  D N° 297</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GASTO M$ 175.188.000</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rgbClr val="000000"/>
                </a:buClr>
                <a:buSzPts val="1500"/>
                <a:buFont typeface="Arial"/>
                <a:buNone/>
              </a:pPr>
              <a:r>
                <a:rPr b="1" i="0" lang="es-ES" sz="1500" u="none" cap="none" strike="noStrike">
                  <a:solidFill>
                    <a:srgbClr val="15803D"/>
                  </a:solidFill>
                  <a:latin typeface="Quattrocento Sans"/>
                  <a:ea typeface="Quattrocento Sans"/>
                  <a:cs typeface="Quattrocento Sans"/>
                  <a:sym typeface="Quattrocento Sans"/>
                </a:rPr>
                <a:t>100% Ejecución</a:t>
              </a:r>
              <a:endParaRPr b="1" i="0" sz="1500" u="none" cap="none" strike="noStrike">
                <a:solidFill>
                  <a:srgbClr val="15803D"/>
                </a:solidFill>
                <a:latin typeface="Quattrocento Sans"/>
                <a:ea typeface="Quattrocento Sans"/>
                <a:cs typeface="Quattrocento Sans"/>
                <a:sym typeface="Quattrocento Sans"/>
              </a:endParaRPr>
            </a:p>
          </p:txBody>
        </p:sp>
        <p:sp>
          <p:nvSpPr>
            <p:cNvPr id="913" name="Google Shape;913;p36"/>
            <p:cNvSpPr/>
            <p:nvPr/>
          </p:nvSpPr>
          <p:spPr>
            <a:xfrm>
              <a:off x="2359250" y="4469311"/>
              <a:ext cx="4439700" cy="1770900"/>
            </a:xfrm>
            <a:prstGeom prst="roundRect">
              <a:avLst>
                <a:gd fmla="val 10000" name="adj"/>
              </a:avLst>
            </a:prstGeom>
            <a:solidFill>
              <a:srgbClr val="9FC5E8"/>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36"/>
            <p:cNvSpPr txBox="1"/>
            <p:nvPr/>
          </p:nvSpPr>
          <p:spPr>
            <a:xfrm>
              <a:off x="2489100" y="5069775"/>
              <a:ext cx="4143300" cy="85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LEY MILA / D N°79</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chemeClr val="dk1"/>
                </a:buClr>
                <a:buSzPts val="1100"/>
                <a:buFont typeface="Arial"/>
                <a:buNone/>
              </a:pPr>
              <a:r>
                <a:rPr b="1" i="0" lang="es-ES" sz="1500" u="none" cap="none" strike="noStrike">
                  <a:solidFill>
                    <a:srgbClr val="2F5496"/>
                  </a:solidFill>
                  <a:latin typeface="Quattrocento Sans"/>
                  <a:ea typeface="Quattrocento Sans"/>
                  <a:cs typeface="Quattrocento Sans"/>
                  <a:sym typeface="Quattrocento Sans"/>
                </a:rPr>
                <a:t>GASTO M$ 4.572.337</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chemeClr val="dk1"/>
                </a:buClr>
                <a:buSzPts val="1100"/>
                <a:buFont typeface="Arial"/>
                <a:buNone/>
              </a:pPr>
              <a:r>
                <a:rPr b="1" i="0" lang="es-ES" sz="1500" u="none" cap="none" strike="noStrike">
                  <a:solidFill>
                    <a:srgbClr val="15803D"/>
                  </a:solidFill>
                  <a:latin typeface="Quattrocento Sans"/>
                  <a:ea typeface="Quattrocento Sans"/>
                  <a:cs typeface="Quattrocento Sans"/>
                  <a:sym typeface="Quattrocento Sans"/>
                </a:rPr>
                <a:t>100% Ejecución</a:t>
              </a:r>
              <a:endParaRPr b="1" i="0" sz="1500" u="none" cap="none" strike="noStrike">
                <a:solidFill>
                  <a:srgbClr val="15803D"/>
                </a:solidFill>
                <a:latin typeface="Quattrocento Sans"/>
                <a:ea typeface="Quattrocento Sans"/>
                <a:cs typeface="Quattrocento Sans"/>
                <a:sym typeface="Quattrocento Sans"/>
              </a:endParaRPr>
            </a:p>
            <a:p>
              <a:pPr indent="0" lvl="0" marL="0" marR="0" rtl="0" algn="r">
                <a:lnSpc>
                  <a:spcPct val="100000"/>
                </a:lnSpc>
                <a:spcBef>
                  <a:spcPts val="375"/>
                </a:spcBef>
                <a:spcAft>
                  <a:spcPts val="0"/>
                </a:spcAft>
                <a:buClr>
                  <a:srgbClr val="000000"/>
                </a:buClr>
                <a:buSzPts val="1200"/>
                <a:buFont typeface="Arial"/>
                <a:buNone/>
              </a:pPr>
              <a:r>
                <a:t/>
              </a:r>
              <a:endParaRPr b="1" i="0" sz="1200" u="none" cap="none" strike="noStrike">
                <a:solidFill>
                  <a:srgbClr val="B45309"/>
                </a:solidFill>
                <a:latin typeface="Quattrocento Sans"/>
                <a:ea typeface="Quattrocento Sans"/>
                <a:cs typeface="Quattrocento Sans"/>
                <a:sym typeface="Quattrocento Sans"/>
              </a:endParaRPr>
            </a:p>
          </p:txBody>
        </p:sp>
      </p:grpSp>
      <p:sp>
        <p:nvSpPr>
          <p:cNvPr id="915" name="Google Shape;915;p36"/>
          <p:cNvSpPr txBox="1"/>
          <p:nvPr>
            <p:ph type="title"/>
          </p:nvPr>
        </p:nvSpPr>
        <p:spPr>
          <a:xfrm>
            <a:off x="2441125" y="613636"/>
            <a:ext cx="8572500" cy="9525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INVERSIÓN EN EQUIPAMIENTO MÉDICO: </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EJECUCIÓN SUBTÍTULO 29 PROYECTOS CON DECRETO 2025</a:t>
            </a:r>
            <a:endParaRPr b="1" sz="2700">
              <a:solidFill>
                <a:srgbClr val="2F5496"/>
              </a:solidFill>
              <a:latin typeface="Quattrocento Sans"/>
              <a:ea typeface="Quattrocento Sans"/>
              <a:cs typeface="Quattrocento Sans"/>
              <a:sym typeface="Quattrocento Sans"/>
            </a:endParaRPr>
          </a:p>
        </p:txBody>
      </p:sp>
      <p:pic>
        <p:nvPicPr>
          <p:cNvPr id="916" name="Google Shape;916;p36" title="crr.png"/>
          <p:cNvPicPr preferRelativeResize="0"/>
          <p:nvPr/>
        </p:nvPicPr>
        <p:blipFill rotWithShape="1">
          <a:blip r:embed="rId6">
            <a:alphaModFix/>
          </a:blip>
          <a:srcRect b="0" l="4871" r="0" t="0"/>
          <a:stretch/>
        </p:blipFill>
        <p:spPr>
          <a:xfrm>
            <a:off x="4788750" y="2034925"/>
            <a:ext cx="1789525" cy="1021400"/>
          </a:xfrm>
          <a:prstGeom prst="rect">
            <a:avLst/>
          </a:prstGeom>
          <a:noFill/>
          <a:ln>
            <a:noFill/>
          </a:ln>
        </p:spPr>
      </p:pic>
      <p:pic>
        <p:nvPicPr>
          <p:cNvPr id="917" name="Google Shape;917;p36" title="ley mila.png"/>
          <p:cNvPicPr preferRelativeResize="0"/>
          <p:nvPr/>
        </p:nvPicPr>
        <p:blipFill rotWithShape="1">
          <a:blip r:embed="rId7">
            <a:alphaModFix/>
          </a:blip>
          <a:srcRect b="0" l="0" r="0" t="0"/>
          <a:stretch/>
        </p:blipFill>
        <p:spPr>
          <a:xfrm>
            <a:off x="4788750" y="4500542"/>
            <a:ext cx="1724925" cy="867858"/>
          </a:xfrm>
          <a:prstGeom prst="rect">
            <a:avLst/>
          </a:prstGeom>
          <a:noFill/>
          <a:ln>
            <a:noFill/>
          </a:ln>
        </p:spPr>
      </p:pic>
      <p:pic>
        <p:nvPicPr>
          <p:cNvPr id="918" name="Google Shape;918;p36" title="plan nacional de cáncer.png"/>
          <p:cNvPicPr preferRelativeResize="0"/>
          <p:nvPr/>
        </p:nvPicPr>
        <p:blipFill rotWithShape="1">
          <a:blip r:embed="rId8">
            <a:alphaModFix/>
          </a:blip>
          <a:srcRect b="0" l="30665" r="17926" t="5927"/>
          <a:stretch/>
        </p:blipFill>
        <p:spPr>
          <a:xfrm>
            <a:off x="9796725" y="2359601"/>
            <a:ext cx="1597600" cy="1084375"/>
          </a:xfrm>
          <a:prstGeom prst="rect">
            <a:avLst/>
          </a:prstGeom>
          <a:noFill/>
          <a:ln>
            <a:noFill/>
          </a:ln>
        </p:spPr>
      </p:pic>
      <p:pic>
        <p:nvPicPr>
          <p:cNvPr id="919" name="Google Shape;919;p36" title="copy_E821183E-F21F-449A-A69C-326BA9AB56E4.mov">
            <a:hlinkClick r:id="rId9"/>
          </p:cNvPr>
          <p:cNvPicPr preferRelativeResize="0"/>
          <p:nvPr/>
        </p:nvPicPr>
        <p:blipFill rotWithShape="1">
          <a:blip r:embed="rId10">
            <a:alphaModFix/>
          </a:blip>
          <a:srcRect b="0" l="0" r="0" t="0"/>
          <a:stretch/>
        </p:blipFill>
        <p:spPr>
          <a:xfrm>
            <a:off x="7007525" y="3735500"/>
            <a:ext cx="4665048" cy="2624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id="924" name="Google Shape;924;p35" title="ppt 21.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925" name="Google Shape;925;p35"/>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926" name="Google Shape;926;p35"/>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927" name="Google Shape;927;p35"/>
          <p:cNvSpPr txBox="1"/>
          <p:nvPr>
            <p:ph type="title"/>
          </p:nvPr>
        </p:nvSpPr>
        <p:spPr>
          <a:xfrm>
            <a:off x="2381241" y="222111"/>
            <a:ext cx="10515600" cy="1325700"/>
          </a:xfrm>
          <a:prstGeom prst="rect">
            <a:avLst/>
          </a:prstGeom>
          <a:solidFill>
            <a:srgbClr val="000000">
              <a:alpha val="0"/>
            </a:srgbClr>
          </a:solidFill>
          <a:ln>
            <a:noFill/>
          </a:ln>
        </p:spPr>
        <p:txBody>
          <a:bodyPr anchorCtr="0" anchor="ctr" bIns="95250" lIns="95250" spcFirstLastPara="1" rIns="95250" wrap="square" tIns="95250">
            <a:norm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INVERSIÓN DE EQUIPAMIENTO MÉDICO: </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EJECUCIÓN SUBT. 29 - PRESUPUESTO INICIAL</a:t>
            </a:r>
            <a:endParaRPr b="1" sz="2700">
              <a:solidFill>
                <a:srgbClr val="2F5496"/>
              </a:solidFill>
              <a:latin typeface="Quattrocento Sans"/>
              <a:ea typeface="Quattrocento Sans"/>
              <a:cs typeface="Quattrocento Sans"/>
              <a:sym typeface="Quattrocento Sans"/>
            </a:endParaRPr>
          </a:p>
        </p:txBody>
      </p:sp>
      <p:grpSp>
        <p:nvGrpSpPr>
          <p:cNvPr id="928" name="Google Shape;928;p35"/>
          <p:cNvGrpSpPr/>
          <p:nvPr/>
        </p:nvGrpSpPr>
        <p:grpSpPr>
          <a:xfrm>
            <a:off x="2381250" y="1876425"/>
            <a:ext cx="9334425" cy="1905000"/>
            <a:chOff x="2381250" y="2476500"/>
            <a:chExt cx="9334425" cy="1905000"/>
          </a:xfrm>
        </p:grpSpPr>
        <p:sp>
          <p:nvSpPr>
            <p:cNvPr id="929" name="Google Shape;929;p35"/>
            <p:cNvSpPr/>
            <p:nvPr/>
          </p:nvSpPr>
          <p:spPr>
            <a:xfrm>
              <a:off x="2381250" y="2476500"/>
              <a:ext cx="4524300" cy="1905000"/>
            </a:xfrm>
            <a:prstGeom prst="roundRect">
              <a:avLst>
                <a:gd fmla="val 6000" name="adj"/>
              </a:avLst>
            </a:prstGeom>
            <a:solidFill>
              <a:srgbClr val="C9DAF8"/>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35"/>
            <p:cNvSpPr txBox="1"/>
            <p:nvPr/>
          </p:nvSpPr>
          <p:spPr>
            <a:xfrm>
              <a:off x="2445525" y="2667000"/>
              <a:ext cx="4143300" cy="1524000"/>
            </a:xfrm>
            <a:prstGeom prst="rect">
              <a:avLst/>
            </a:prstGeom>
            <a:solidFill>
              <a:srgbClr val="000000">
                <a:alpha val="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Mobiliario y Otros</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Inversión de Operación</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GASTO: $ 11.285.619</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1" i="0" lang="es-ES" sz="1500" u="none" cap="none" strike="noStrike">
                  <a:solidFill>
                    <a:srgbClr val="15803D"/>
                  </a:solidFill>
                  <a:latin typeface="Quattrocento Sans"/>
                  <a:ea typeface="Quattrocento Sans"/>
                  <a:cs typeface="Quattrocento Sans"/>
                  <a:sym typeface="Quattrocento Sans"/>
                </a:rPr>
                <a:t>100% Ejecución</a:t>
              </a:r>
              <a:endParaRPr b="1" i="0" sz="1500" u="none" cap="none" strike="noStrike">
                <a:solidFill>
                  <a:srgbClr val="15803D"/>
                </a:solidFill>
                <a:latin typeface="Quattrocento Sans"/>
                <a:ea typeface="Quattrocento Sans"/>
                <a:cs typeface="Quattrocento Sans"/>
                <a:sym typeface="Quattrocento Sans"/>
              </a:endParaRPr>
            </a:p>
          </p:txBody>
        </p:sp>
        <p:sp>
          <p:nvSpPr>
            <p:cNvPr id="931" name="Google Shape;931;p35"/>
            <p:cNvSpPr/>
            <p:nvPr/>
          </p:nvSpPr>
          <p:spPr>
            <a:xfrm>
              <a:off x="7191375" y="2476500"/>
              <a:ext cx="4524300" cy="1905000"/>
            </a:xfrm>
            <a:prstGeom prst="roundRect">
              <a:avLst>
                <a:gd fmla="val 6000" name="adj"/>
              </a:avLst>
            </a:prstGeom>
            <a:solidFill>
              <a:srgbClr val="CFE2F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35"/>
            <p:cNvSpPr txBox="1"/>
            <p:nvPr/>
          </p:nvSpPr>
          <p:spPr>
            <a:xfrm>
              <a:off x="7302650" y="2689538"/>
              <a:ext cx="4143300" cy="1524000"/>
            </a:xfrm>
            <a:prstGeom prst="rect">
              <a:avLst/>
            </a:prstGeom>
            <a:solidFill>
              <a:srgbClr val="000000">
                <a:alpha val="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Maquinarias y Equipos para la producción</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GASTO $ 147.288.444</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1" i="0" lang="es-ES" sz="1500" u="none" cap="none" strike="noStrike">
                  <a:solidFill>
                    <a:srgbClr val="15803D"/>
                  </a:solidFill>
                  <a:latin typeface="Quattrocento Sans"/>
                  <a:ea typeface="Quattrocento Sans"/>
                  <a:cs typeface="Quattrocento Sans"/>
                  <a:sym typeface="Quattrocento Sans"/>
                </a:rPr>
                <a:t>100% Ejecución</a:t>
              </a:r>
              <a:endParaRPr b="1" i="0" sz="1500" u="none" cap="none" strike="noStrike">
                <a:solidFill>
                  <a:srgbClr val="15803D"/>
                </a:solidFill>
                <a:latin typeface="Quattrocento Sans"/>
                <a:ea typeface="Quattrocento Sans"/>
                <a:cs typeface="Quattrocento Sans"/>
                <a:sym typeface="Quattrocento Sans"/>
              </a:endParaRPr>
            </a:p>
          </p:txBody>
        </p:sp>
      </p:grpSp>
      <p:sp>
        <p:nvSpPr>
          <p:cNvPr id="933" name="Google Shape;933;p35"/>
          <p:cNvSpPr txBox="1"/>
          <p:nvPr/>
        </p:nvSpPr>
        <p:spPr>
          <a:xfrm>
            <a:off x="2445525" y="3940825"/>
            <a:ext cx="88809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002060"/>
                </a:solidFill>
                <a:latin typeface="Quattrocento Sans"/>
                <a:ea typeface="Quattrocento Sans"/>
                <a:cs typeface="Quattrocento Sans"/>
                <a:sym typeface="Quattrocento Sans"/>
              </a:rPr>
              <a:t>PRESUPUESTO INICIAL: $158.574.063    100% Ejecución </a:t>
            </a:r>
            <a:endParaRPr b="1" i="0" sz="1500" u="none" cap="none" strike="noStrike">
              <a:solidFill>
                <a:srgbClr val="002060"/>
              </a:solidFill>
              <a:latin typeface="Quattrocento Sans"/>
              <a:ea typeface="Quattrocento Sans"/>
              <a:cs typeface="Quattrocento Sans"/>
              <a:sym typeface="Quattrocento Sans"/>
            </a:endParaRPr>
          </a:p>
        </p:txBody>
      </p:sp>
      <p:sp>
        <p:nvSpPr>
          <p:cNvPr id="934" name="Google Shape;934;p3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5" name="Google Shape;935;p35" title="diapo 46.jpeg"/>
          <p:cNvPicPr preferRelativeResize="0"/>
          <p:nvPr/>
        </p:nvPicPr>
        <p:blipFill rotWithShape="1">
          <a:blip r:embed="rId6">
            <a:alphaModFix/>
          </a:blip>
          <a:srcRect b="0" l="4537" r="4546" t="0"/>
          <a:stretch/>
        </p:blipFill>
        <p:spPr>
          <a:xfrm>
            <a:off x="7161038" y="4414850"/>
            <a:ext cx="2376900" cy="1960800"/>
          </a:xfrm>
          <a:prstGeom prst="roundRect">
            <a:avLst>
              <a:gd fmla="val 7271" name="adj"/>
            </a:avLst>
          </a:prstGeom>
          <a:noFill/>
          <a:ln>
            <a:noFill/>
          </a:ln>
        </p:spPr>
      </p:pic>
      <p:pic>
        <p:nvPicPr>
          <p:cNvPr id="936" name="Google Shape;936;p35" title="diapo 46 buena 1.jpeg"/>
          <p:cNvPicPr preferRelativeResize="0"/>
          <p:nvPr/>
        </p:nvPicPr>
        <p:blipFill rotWithShape="1">
          <a:blip r:embed="rId7">
            <a:alphaModFix/>
          </a:blip>
          <a:srcRect b="0" l="4537" r="4546" t="0"/>
          <a:stretch/>
        </p:blipFill>
        <p:spPr>
          <a:xfrm>
            <a:off x="2112950" y="4442750"/>
            <a:ext cx="2376900" cy="1960500"/>
          </a:xfrm>
          <a:prstGeom prst="roundRect">
            <a:avLst>
              <a:gd fmla="val 7271" name="adj"/>
            </a:avLst>
          </a:prstGeom>
          <a:noFill/>
          <a:ln>
            <a:noFill/>
          </a:ln>
        </p:spPr>
      </p:pic>
      <p:pic>
        <p:nvPicPr>
          <p:cNvPr id="937" name="Google Shape;937;p35" title="diapo 46 buena.jpeg"/>
          <p:cNvPicPr preferRelativeResize="0"/>
          <p:nvPr/>
        </p:nvPicPr>
        <p:blipFill rotWithShape="1">
          <a:blip r:embed="rId8">
            <a:alphaModFix/>
          </a:blip>
          <a:srcRect b="19062" l="0" r="0" t="19068"/>
          <a:stretch/>
        </p:blipFill>
        <p:spPr>
          <a:xfrm>
            <a:off x="9718775" y="4442475"/>
            <a:ext cx="2376900" cy="1960800"/>
          </a:xfrm>
          <a:prstGeom prst="roundRect">
            <a:avLst>
              <a:gd fmla="val 7271" name="adj"/>
            </a:avLst>
          </a:prstGeom>
          <a:noFill/>
          <a:ln>
            <a:noFill/>
          </a:ln>
        </p:spPr>
      </p:pic>
      <p:pic>
        <p:nvPicPr>
          <p:cNvPr id="938" name="Google Shape;938;p35" title="diapo 46 buena 2.jpeg"/>
          <p:cNvPicPr preferRelativeResize="0"/>
          <p:nvPr/>
        </p:nvPicPr>
        <p:blipFill rotWithShape="1">
          <a:blip r:embed="rId9">
            <a:alphaModFix/>
          </a:blip>
          <a:srcRect b="0" l="4537" r="4546" t="0"/>
          <a:stretch/>
        </p:blipFill>
        <p:spPr>
          <a:xfrm>
            <a:off x="4670500" y="4442750"/>
            <a:ext cx="2309700" cy="1905000"/>
          </a:xfrm>
          <a:prstGeom prst="roundRect">
            <a:avLst>
              <a:gd fmla="val 7271" name="adj"/>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38" title="ppt 20.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944" name="Google Shape;944;p38"/>
          <p:cNvPicPr preferRelativeResize="0"/>
          <p:nvPr/>
        </p:nvPicPr>
        <p:blipFill rotWithShape="1">
          <a:blip r:embed="rId4">
            <a:alphaModFix/>
          </a:blip>
          <a:srcRect b="0" l="0" r="0" t="0"/>
          <a:stretch/>
        </p:blipFill>
        <p:spPr>
          <a:xfrm>
            <a:off x="10106108" y="75493"/>
            <a:ext cx="1724927" cy="683086"/>
          </a:xfrm>
          <a:prstGeom prst="rect">
            <a:avLst/>
          </a:prstGeom>
          <a:noFill/>
          <a:ln>
            <a:noFill/>
          </a:ln>
        </p:spPr>
      </p:pic>
      <p:pic>
        <p:nvPicPr>
          <p:cNvPr id="945" name="Google Shape;945;p38"/>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946" name="Google Shape;946;p38"/>
          <p:cNvSpPr txBox="1"/>
          <p:nvPr>
            <p:ph type="title"/>
          </p:nvPr>
        </p:nvSpPr>
        <p:spPr>
          <a:xfrm>
            <a:off x="2106450" y="360950"/>
            <a:ext cx="10515600" cy="1188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18248"/>
              <a:buFont typeface="Quattrocento Sans"/>
              <a:buNone/>
            </a:pPr>
            <a:r>
              <a:rPr b="1" lang="es-ES" sz="3044">
                <a:solidFill>
                  <a:srgbClr val="2F5496"/>
                </a:solidFill>
                <a:latin typeface="Quattrocento Sans"/>
                <a:ea typeface="Quattrocento Sans"/>
                <a:cs typeface="Quattrocento Sans"/>
                <a:sym typeface="Quattrocento Sans"/>
              </a:rPr>
              <a:t>CONVENIOS DE SUMINISTRO</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18248"/>
              <a:buFont typeface="Quattrocento Sans"/>
              <a:buNone/>
            </a:pPr>
            <a:r>
              <a:rPr b="1" lang="es-ES" sz="3044">
                <a:solidFill>
                  <a:srgbClr val="2F5496"/>
                </a:solidFill>
                <a:latin typeface="Quattrocento Sans"/>
                <a:ea typeface="Quattrocento Sans"/>
                <a:cs typeface="Quattrocento Sans"/>
                <a:sym typeface="Quattrocento Sans"/>
              </a:rPr>
              <a:t>DE EQUIPAMIENTO SUBTÍTULO 22 </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00000"/>
              <a:buFont typeface="Quattrocento Sans"/>
              <a:buNone/>
            </a:pPr>
            <a:r>
              <a:t/>
            </a:r>
            <a:endParaRPr sz="3600">
              <a:solidFill>
                <a:srgbClr val="002060"/>
              </a:solidFill>
              <a:latin typeface="Quattrocento Sans"/>
              <a:ea typeface="Quattrocento Sans"/>
              <a:cs typeface="Quattrocento Sans"/>
              <a:sym typeface="Quattrocento Sans"/>
            </a:endParaRPr>
          </a:p>
        </p:txBody>
      </p:sp>
      <p:sp>
        <p:nvSpPr>
          <p:cNvPr id="947" name="Google Shape;947;p38"/>
          <p:cNvSpPr txBox="1"/>
          <p:nvPr/>
        </p:nvSpPr>
        <p:spPr>
          <a:xfrm>
            <a:off x="3103925" y="2810300"/>
            <a:ext cx="6040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948" name="Google Shape;948;p38"/>
          <p:cNvGrpSpPr/>
          <p:nvPr/>
        </p:nvGrpSpPr>
        <p:grpSpPr>
          <a:xfrm>
            <a:off x="2252516" y="2190763"/>
            <a:ext cx="9676726" cy="899227"/>
            <a:chOff x="943723" y="3783783"/>
            <a:chExt cx="7257726" cy="674437"/>
          </a:xfrm>
        </p:grpSpPr>
        <p:sp>
          <p:nvSpPr>
            <p:cNvPr id="949" name="Google Shape;949;p38"/>
            <p:cNvSpPr/>
            <p:nvPr/>
          </p:nvSpPr>
          <p:spPr>
            <a:xfrm>
              <a:off x="4204849" y="3783783"/>
              <a:ext cx="3996600" cy="674400"/>
            </a:xfrm>
            <a:prstGeom prst="rect">
              <a:avLst/>
            </a:prstGeom>
            <a:solidFill>
              <a:srgbClr val="0C57D3"/>
            </a:solid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s-ES" sz="2200" u="none" cap="none" strike="noStrike">
                  <a:solidFill>
                    <a:schemeClr val="lt1"/>
                  </a:solidFill>
                  <a:latin typeface="Quattrocento Sans"/>
                  <a:ea typeface="Quattrocento Sans"/>
                  <a:cs typeface="Quattrocento Sans"/>
                  <a:sym typeface="Quattrocento Sans"/>
                </a:rPr>
                <a:t>$228.920.024</a:t>
              </a:r>
              <a:endParaRPr b="1" i="0" sz="1900" u="none" cap="none" strike="noStrike">
                <a:solidFill>
                  <a:schemeClr val="lt1"/>
                </a:solidFill>
                <a:latin typeface="Roboto"/>
                <a:ea typeface="Roboto"/>
                <a:cs typeface="Roboto"/>
                <a:sym typeface="Roboto"/>
              </a:endParaRPr>
            </a:p>
          </p:txBody>
        </p:sp>
        <p:sp>
          <p:nvSpPr>
            <p:cNvPr id="950" name="Google Shape;950;p38"/>
            <p:cNvSpPr/>
            <p:nvPr/>
          </p:nvSpPr>
          <p:spPr>
            <a:xfrm>
              <a:off x="943732" y="3783783"/>
              <a:ext cx="31401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p38"/>
            <p:cNvSpPr/>
            <p:nvPr/>
          </p:nvSpPr>
          <p:spPr>
            <a:xfrm>
              <a:off x="1632122" y="3783788"/>
              <a:ext cx="674400" cy="674400"/>
            </a:xfrm>
            <a:prstGeom prst="rtTriangle">
              <a:avLst/>
            </a:prstGeom>
            <a:solidFill>
              <a:srgbClr val="0E63F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38"/>
            <p:cNvSpPr/>
            <p:nvPr/>
          </p:nvSpPr>
          <p:spPr>
            <a:xfrm>
              <a:off x="943723" y="3783788"/>
              <a:ext cx="687600" cy="674400"/>
            </a:xfrm>
            <a:prstGeom prst="rtTriangle">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38"/>
            <p:cNvSpPr/>
            <p:nvPr/>
          </p:nvSpPr>
          <p:spPr>
            <a:xfrm>
              <a:off x="1113946" y="3783820"/>
              <a:ext cx="2079300" cy="674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100"/>
                <a:buFont typeface="Arial"/>
                <a:buNone/>
              </a:pPr>
              <a:r>
                <a:rPr b="0" i="0" lang="es-ES" sz="1500" u="none" cap="none" strike="noStrike">
                  <a:solidFill>
                    <a:schemeClr val="lt1"/>
                  </a:solidFill>
                  <a:latin typeface="Quattrocento Sans"/>
                  <a:ea typeface="Quattrocento Sans"/>
                  <a:cs typeface="Quattrocento Sans"/>
                  <a:sym typeface="Quattrocento Sans"/>
                </a:rPr>
                <a:t>Arriendo de 30 Unidades de Hospitalización de incluye: cama, velador y mesa</a:t>
              </a:r>
              <a:endParaRPr b="0" i="0" sz="1400" u="none" cap="none" strike="noStrike">
                <a:solidFill>
                  <a:schemeClr val="lt1"/>
                </a:solidFill>
                <a:latin typeface="Roboto"/>
                <a:ea typeface="Roboto"/>
                <a:cs typeface="Roboto"/>
                <a:sym typeface="Roboto"/>
              </a:endParaRPr>
            </a:p>
          </p:txBody>
        </p:sp>
      </p:grpSp>
      <p:grpSp>
        <p:nvGrpSpPr>
          <p:cNvPr id="954" name="Google Shape;954;p38"/>
          <p:cNvGrpSpPr/>
          <p:nvPr/>
        </p:nvGrpSpPr>
        <p:grpSpPr>
          <a:xfrm>
            <a:off x="2252704" y="3178400"/>
            <a:ext cx="9676326" cy="899186"/>
            <a:chOff x="943723" y="4469056"/>
            <a:chExt cx="7257426" cy="674407"/>
          </a:xfrm>
        </p:grpSpPr>
        <p:sp>
          <p:nvSpPr>
            <p:cNvPr id="955" name="Google Shape;955;p38"/>
            <p:cNvSpPr/>
            <p:nvPr/>
          </p:nvSpPr>
          <p:spPr>
            <a:xfrm>
              <a:off x="4204849" y="4469056"/>
              <a:ext cx="3996300" cy="674400"/>
            </a:xfrm>
            <a:prstGeom prst="rect">
              <a:avLst/>
            </a:prstGeom>
            <a:solidFill>
              <a:srgbClr val="0C57D3"/>
            </a:solid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chemeClr val="dk1"/>
                </a:buClr>
                <a:buSzPts val="1100"/>
                <a:buFont typeface="Arial"/>
                <a:buNone/>
              </a:pPr>
              <a:r>
                <a:rPr b="1" i="0" lang="es-ES" sz="2200" u="none" cap="none" strike="noStrike">
                  <a:solidFill>
                    <a:schemeClr val="lt1"/>
                  </a:solidFill>
                  <a:latin typeface="Quattrocento Sans"/>
                  <a:ea typeface="Quattrocento Sans"/>
                  <a:cs typeface="Quattrocento Sans"/>
                  <a:sym typeface="Quattrocento Sans"/>
                </a:rPr>
                <a:t>$383.592.288</a:t>
              </a:r>
              <a:endParaRPr b="1" i="0" sz="2200" u="none" cap="none" strike="noStrike">
                <a:solidFill>
                  <a:schemeClr val="lt1"/>
                </a:solidFill>
                <a:latin typeface="Quattrocento Sans"/>
                <a:ea typeface="Quattrocento Sans"/>
                <a:cs typeface="Quattrocento Sans"/>
                <a:sym typeface="Quattrocento Sans"/>
              </a:endParaRPr>
            </a:p>
            <a:p>
              <a:pPr indent="0" lvl="0" marL="60960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p:txBody>
        </p:sp>
        <p:sp>
          <p:nvSpPr>
            <p:cNvPr id="956" name="Google Shape;956;p38"/>
            <p:cNvSpPr/>
            <p:nvPr/>
          </p:nvSpPr>
          <p:spPr>
            <a:xfrm>
              <a:off x="943732" y="4469056"/>
              <a:ext cx="3124500" cy="6744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38"/>
            <p:cNvSpPr/>
            <p:nvPr/>
          </p:nvSpPr>
          <p:spPr>
            <a:xfrm>
              <a:off x="1632122" y="4469063"/>
              <a:ext cx="674400" cy="674400"/>
            </a:xfrm>
            <a:prstGeom prst="rtTriangle">
              <a:avLst/>
            </a:prstGeom>
            <a:solidFill>
              <a:srgbClr val="0E63F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p38"/>
            <p:cNvSpPr/>
            <p:nvPr/>
          </p:nvSpPr>
          <p:spPr>
            <a:xfrm>
              <a:off x="943723" y="4469063"/>
              <a:ext cx="687600" cy="674400"/>
            </a:xfrm>
            <a:prstGeom prst="rtTriangle">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38"/>
            <p:cNvSpPr/>
            <p:nvPr/>
          </p:nvSpPr>
          <p:spPr>
            <a:xfrm>
              <a:off x="1214543" y="4469056"/>
              <a:ext cx="2603400" cy="674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100"/>
                <a:buFont typeface="Arial"/>
                <a:buNone/>
              </a:pPr>
              <a:r>
                <a:rPr b="0" i="0" lang="es-ES" sz="1500" u="none" cap="none" strike="noStrike">
                  <a:solidFill>
                    <a:schemeClr val="lt1"/>
                  </a:solidFill>
                  <a:latin typeface="Quattrocento Sans"/>
                  <a:ea typeface="Quattrocento Sans"/>
                  <a:cs typeface="Quattrocento Sans"/>
                  <a:sym typeface="Quattrocento Sans"/>
                </a:rPr>
                <a:t>Arriendo de 2 dispensadores de medicamentos y 1 reenvasadora de medicamentos</a:t>
              </a:r>
              <a:endParaRPr b="0" i="0" sz="1400" u="none" cap="none" strike="noStrike">
                <a:solidFill>
                  <a:schemeClr val="lt1"/>
                </a:solidFill>
                <a:latin typeface="Roboto"/>
                <a:ea typeface="Roboto"/>
                <a:cs typeface="Roboto"/>
                <a:sym typeface="Roboto"/>
              </a:endParaRPr>
            </a:p>
          </p:txBody>
        </p:sp>
      </p:grpSp>
      <p:grpSp>
        <p:nvGrpSpPr>
          <p:cNvPr id="960" name="Google Shape;960;p38"/>
          <p:cNvGrpSpPr/>
          <p:nvPr/>
        </p:nvGrpSpPr>
        <p:grpSpPr>
          <a:xfrm>
            <a:off x="2252762" y="1549851"/>
            <a:ext cx="9676241" cy="899231"/>
            <a:chOff x="943730" y="3341207"/>
            <a:chExt cx="7257362" cy="674440"/>
          </a:xfrm>
        </p:grpSpPr>
        <p:sp>
          <p:nvSpPr>
            <p:cNvPr id="961" name="Google Shape;961;p38"/>
            <p:cNvSpPr/>
            <p:nvPr/>
          </p:nvSpPr>
          <p:spPr>
            <a:xfrm>
              <a:off x="4196992" y="3341282"/>
              <a:ext cx="4004100" cy="431700"/>
            </a:xfrm>
            <a:prstGeom prst="rect">
              <a:avLst/>
            </a:prstGeom>
            <a:solidFill>
              <a:srgbClr val="0C57D3"/>
            </a:solidFill>
            <a:ln>
              <a:noFill/>
            </a:ln>
          </p:spPr>
          <p:txBody>
            <a:bodyPr anchorCtr="0" anchor="t" bIns="121900" lIns="121900" spcFirstLastPara="1" rIns="121900" wrap="square" tIns="121900">
              <a:noAutofit/>
            </a:bodyPr>
            <a:lstStyle/>
            <a:p>
              <a:pPr indent="0" lvl="0" marL="609600" marR="0" rtl="0" algn="ctr">
                <a:lnSpc>
                  <a:spcPct val="115000"/>
                </a:lnSpc>
                <a:spcBef>
                  <a:spcPts val="0"/>
                </a:spcBef>
                <a:spcAft>
                  <a:spcPts val="0"/>
                </a:spcAft>
                <a:buClr>
                  <a:srgbClr val="000000"/>
                </a:buClr>
                <a:buSzPts val="1500"/>
                <a:buFont typeface="Arial"/>
                <a:buNone/>
              </a:pPr>
              <a:r>
                <a:rPr b="1" i="0" lang="es-ES" sz="1500" u="none" cap="none" strike="noStrike">
                  <a:solidFill>
                    <a:srgbClr val="FFFFFF"/>
                  </a:solidFill>
                  <a:latin typeface="Quattrocento Sans"/>
                  <a:ea typeface="Quattrocento Sans"/>
                  <a:cs typeface="Quattrocento Sans"/>
                  <a:sym typeface="Quattrocento Sans"/>
                </a:rPr>
                <a:t>COSTO TOTAL</a:t>
              </a:r>
              <a:endParaRPr b="1" i="0" sz="1500" u="none" cap="none" strike="noStrike">
                <a:solidFill>
                  <a:srgbClr val="FFFFFF"/>
                </a:solidFill>
                <a:latin typeface="Quattrocento Sans"/>
                <a:ea typeface="Quattrocento Sans"/>
                <a:cs typeface="Quattrocento Sans"/>
                <a:sym typeface="Quattrocento Sans"/>
              </a:endParaRPr>
            </a:p>
          </p:txBody>
        </p:sp>
        <p:sp>
          <p:nvSpPr>
            <p:cNvPr id="962" name="Google Shape;962;p38"/>
            <p:cNvSpPr/>
            <p:nvPr/>
          </p:nvSpPr>
          <p:spPr>
            <a:xfrm>
              <a:off x="943730" y="3341207"/>
              <a:ext cx="3128400" cy="431700"/>
            </a:xfrm>
            <a:prstGeom prst="rect">
              <a:avLst/>
            </a:prstGeom>
            <a:solidFill>
              <a:srgbClr val="0C57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p38"/>
            <p:cNvSpPr/>
            <p:nvPr/>
          </p:nvSpPr>
          <p:spPr>
            <a:xfrm>
              <a:off x="1582116" y="3341247"/>
              <a:ext cx="1488600" cy="6744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FFFFFF"/>
                  </a:solidFill>
                  <a:latin typeface="Quattrocento Sans"/>
                  <a:ea typeface="Quattrocento Sans"/>
                  <a:cs typeface="Quattrocento Sans"/>
                  <a:sym typeface="Quattrocento Sans"/>
                </a:rPr>
                <a:t>ITEM</a:t>
              </a:r>
              <a:endParaRPr b="1" i="0" sz="1500" u="none" cap="none" strike="noStrike">
                <a:solidFill>
                  <a:srgbClr val="FFFFFF"/>
                </a:solidFill>
                <a:latin typeface="Quattrocento Sans"/>
                <a:ea typeface="Quattrocento Sans"/>
                <a:cs typeface="Quattrocento Sans"/>
                <a:sym typeface="Quattrocento Sans"/>
              </a:endParaRPr>
            </a:p>
          </p:txBody>
        </p:sp>
      </p:grpSp>
      <p:pic>
        <p:nvPicPr>
          <p:cNvPr id="964" name="Google Shape;964;p38" title="crea un vector financiero asociado a la gestión hospitalaria.jpg"/>
          <p:cNvPicPr preferRelativeResize="0"/>
          <p:nvPr/>
        </p:nvPicPr>
        <p:blipFill rotWithShape="1">
          <a:blip r:embed="rId6">
            <a:alphaModFix/>
          </a:blip>
          <a:srcRect b="0" l="0" r="0" t="0"/>
          <a:stretch/>
        </p:blipFill>
        <p:spPr>
          <a:xfrm>
            <a:off x="4586150" y="4165975"/>
            <a:ext cx="4448148" cy="26003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8" name="Shape 968"/>
        <p:cNvGrpSpPr/>
        <p:nvPr/>
      </p:nvGrpSpPr>
      <p:grpSpPr>
        <a:xfrm>
          <a:off x="0" y="0"/>
          <a:ext cx="0" cy="0"/>
          <a:chOff x="0" y="0"/>
          <a:chExt cx="0" cy="0"/>
        </a:xfrm>
      </p:grpSpPr>
      <p:pic>
        <p:nvPicPr>
          <p:cNvPr id="969" name="Google Shape;969;g3d99a5752ee_0_2" title="ppt 46.jpg"/>
          <p:cNvPicPr preferRelativeResize="0"/>
          <p:nvPr>
            <p:ph idx="1" type="body"/>
          </p:nvPr>
        </p:nvPicPr>
        <p:blipFill rotWithShape="1">
          <a:blip r:embed="rId4">
            <a:alphaModFix/>
          </a:blip>
          <a:srcRect b="259" l="0" r="0" t="269"/>
          <a:stretch/>
        </p:blipFill>
        <p:spPr>
          <a:xfrm>
            <a:off x="0" y="0"/>
            <a:ext cx="2030100" cy="6858000"/>
          </a:xfrm>
          <a:prstGeom prst="rect">
            <a:avLst/>
          </a:prstGeom>
          <a:noFill/>
          <a:ln>
            <a:noFill/>
          </a:ln>
        </p:spPr>
      </p:pic>
      <p:pic>
        <p:nvPicPr>
          <p:cNvPr id="970" name="Google Shape;970;g3d99a5752ee_0_2"/>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971" name="Google Shape;971;g3d99a5752ee_0_2"/>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972" name="Google Shape;972;g3d99a5752ee_0_2"/>
          <p:cNvSpPr txBox="1"/>
          <p:nvPr>
            <p:ph type="title"/>
          </p:nvPr>
        </p:nvSpPr>
        <p:spPr>
          <a:xfrm>
            <a:off x="0" y="0"/>
            <a:ext cx="0" cy="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SzPct val="45455"/>
              <a:buNone/>
            </a:pPr>
            <a:r>
              <a:rPr lang="es-ES"/>
              <a:t>REPLACED BY NEW HEADER</a:t>
            </a:r>
            <a:endParaRPr/>
          </a:p>
        </p:txBody>
      </p:sp>
      <p:grpSp>
        <p:nvGrpSpPr>
          <p:cNvPr id="973" name="Google Shape;973;g3d99a5752ee_0_2"/>
          <p:cNvGrpSpPr/>
          <p:nvPr/>
        </p:nvGrpSpPr>
        <p:grpSpPr>
          <a:xfrm>
            <a:off x="2314575" y="1256114"/>
            <a:ext cx="4572000" cy="1926412"/>
            <a:chOff x="2314575" y="1428750"/>
            <a:chExt cx="4572000" cy="1714500"/>
          </a:xfrm>
        </p:grpSpPr>
        <p:sp>
          <p:nvSpPr>
            <p:cNvPr id="974" name="Google Shape;974;g3d99a5752ee_0_2"/>
            <p:cNvSpPr/>
            <p:nvPr/>
          </p:nvSpPr>
          <p:spPr>
            <a:xfrm>
              <a:off x="2314575" y="1428750"/>
              <a:ext cx="4572000" cy="1714500"/>
            </a:xfrm>
            <a:prstGeom prst="roundRect">
              <a:avLst>
                <a:gd fmla="val 555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g3d99a5752ee_0_2"/>
            <p:cNvSpPr txBox="1"/>
            <p:nvPr/>
          </p:nvSpPr>
          <p:spPr>
            <a:xfrm>
              <a:off x="2458075" y="1571552"/>
              <a:ext cx="4191000" cy="1428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rgbClr val="000000"/>
                </a:buClr>
                <a:buSzPts val="2700"/>
                <a:buFont typeface="Arial"/>
                <a:buNone/>
              </a:pPr>
              <a:r>
                <a:t/>
              </a:r>
              <a:endParaRPr b="0"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rgbClr val="000000"/>
                </a:buClr>
                <a:buSzPts val="2700"/>
                <a:buFont typeface="Arial"/>
                <a:buNone/>
              </a:pPr>
              <a:r>
                <a:rPr b="0" i="0" lang="es-ES" sz="2700" u="none" cap="none" strike="noStrike">
                  <a:solidFill>
                    <a:srgbClr val="2F5496"/>
                  </a:solidFill>
                  <a:latin typeface="Quattrocento Sans"/>
                  <a:ea typeface="Quattrocento Sans"/>
                  <a:cs typeface="Quattrocento Sans"/>
                  <a:sym typeface="Quattrocento Sans"/>
                </a:rPr>
                <a:t>INVERSIÓN</a:t>
              </a:r>
              <a:endParaRPr b="0" i="0" sz="27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Pintura Sala de Espera y banquetas</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$ 38.070.929</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75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Climatización Sala de Espera 1er piso</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$ 66.887.142</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206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t/>
              </a:r>
              <a:endParaRPr b="1" i="0" sz="1800" u="none" cap="none" strike="noStrike">
                <a:solidFill>
                  <a:srgbClr val="002060"/>
                </a:solidFill>
                <a:latin typeface="Quattrocento Sans"/>
                <a:ea typeface="Quattrocento Sans"/>
                <a:cs typeface="Quattrocento Sans"/>
                <a:sym typeface="Quattrocento Sans"/>
              </a:endParaRPr>
            </a:p>
          </p:txBody>
        </p:sp>
      </p:grpSp>
      <p:grpSp>
        <p:nvGrpSpPr>
          <p:cNvPr id="976" name="Google Shape;976;g3d99a5752ee_0_2"/>
          <p:cNvGrpSpPr/>
          <p:nvPr/>
        </p:nvGrpSpPr>
        <p:grpSpPr>
          <a:xfrm>
            <a:off x="2364725" y="3992325"/>
            <a:ext cx="9325050" cy="2000100"/>
            <a:chOff x="2314575" y="4476750"/>
            <a:chExt cx="9325050" cy="2000100"/>
          </a:xfrm>
        </p:grpSpPr>
        <p:pic>
          <p:nvPicPr>
            <p:cNvPr id="977" name="Google Shape;977;g3d99a5752ee_0_2" title="WhatsApp Image 2026-04-22 at 3.18.40 PM.jpeg"/>
            <p:cNvPicPr preferRelativeResize="0"/>
            <p:nvPr/>
          </p:nvPicPr>
          <p:blipFill rotWithShape="1">
            <a:blip r:embed="rId7">
              <a:alphaModFix/>
            </a:blip>
            <a:srcRect b="5277" l="0" r="0" t="5277"/>
            <a:stretch/>
          </p:blipFill>
          <p:spPr>
            <a:xfrm>
              <a:off x="2314575" y="4476750"/>
              <a:ext cx="2981400" cy="2000100"/>
            </a:xfrm>
            <a:prstGeom prst="roundRect">
              <a:avLst>
                <a:gd fmla="val 8441" name="adj"/>
              </a:avLst>
            </a:prstGeom>
            <a:noFill/>
            <a:ln>
              <a:noFill/>
            </a:ln>
          </p:spPr>
        </p:pic>
        <p:pic>
          <p:nvPicPr>
            <p:cNvPr id="978" name="Google Shape;978;g3d99a5752ee_0_2" title="saillas.jpeg"/>
            <p:cNvPicPr preferRelativeResize="0"/>
            <p:nvPr/>
          </p:nvPicPr>
          <p:blipFill rotWithShape="1">
            <a:blip r:embed="rId8">
              <a:alphaModFix/>
            </a:blip>
            <a:srcRect b="5277" l="0" r="0" t="5277"/>
            <a:stretch/>
          </p:blipFill>
          <p:spPr>
            <a:xfrm>
              <a:off x="8658225" y="4476750"/>
              <a:ext cx="2981400" cy="2000100"/>
            </a:xfrm>
            <a:prstGeom prst="roundRect">
              <a:avLst>
                <a:gd fmla="val 4761" name="adj"/>
              </a:avLst>
            </a:prstGeom>
            <a:noFill/>
            <a:ln>
              <a:noFill/>
            </a:ln>
          </p:spPr>
        </p:pic>
      </p:grpSp>
      <p:sp>
        <p:nvSpPr>
          <p:cNvPr id="979" name="Google Shape;979;g3d99a5752ee_0_2"/>
          <p:cNvSpPr txBox="1"/>
          <p:nvPr/>
        </p:nvSpPr>
        <p:spPr>
          <a:xfrm>
            <a:off x="2261000" y="326900"/>
            <a:ext cx="10051200" cy="558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CR AMBULATORIO</a:t>
            </a:r>
            <a:endParaRPr b="1" i="0" sz="2700" u="none" cap="none" strike="noStrike">
              <a:solidFill>
                <a:srgbClr val="2F5496"/>
              </a:solidFill>
              <a:latin typeface="Quattrocento Sans"/>
              <a:ea typeface="Quattrocento Sans"/>
              <a:cs typeface="Quattrocento Sans"/>
              <a:sym typeface="Quattrocento Sans"/>
            </a:endParaRPr>
          </a:p>
        </p:txBody>
      </p:sp>
      <p:sp>
        <p:nvSpPr>
          <p:cNvPr id="980" name="Google Shape;980;g3d99a5752ee_0_2"/>
          <p:cNvSpPr txBox="1"/>
          <p:nvPr/>
        </p:nvSpPr>
        <p:spPr>
          <a:xfrm>
            <a:off x="5551288" y="6045975"/>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75"/>
              </a:spcBef>
              <a:spcAft>
                <a:spcPts val="0"/>
              </a:spcAft>
              <a:buClr>
                <a:srgbClr val="000000"/>
              </a:buClr>
              <a:buSzPts val="1200"/>
              <a:buFont typeface="Arial"/>
              <a:buNone/>
            </a:pPr>
            <a:r>
              <a:rPr b="0" i="0" lang="es-ES" sz="1200" u="none" cap="none" strike="noStrike">
                <a:solidFill>
                  <a:srgbClr val="1E293B"/>
                </a:solidFill>
                <a:latin typeface="Quattrocento Sans"/>
                <a:ea typeface="Quattrocento Sans"/>
                <a:cs typeface="Quattrocento Sans"/>
                <a:sym typeface="Quattrocento Sans"/>
              </a:rPr>
              <a:t>Pintura Sala de Espera </a:t>
            </a:r>
            <a:endParaRPr b="0" i="0" sz="1500" u="none" cap="none" strike="noStrike">
              <a:solidFill>
                <a:srgbClr val="000000"/>
              </a:solidFill>
              <a:latin typeface="Arial"/>
              <a:ea typeface="Arial"/>
              <a:cs typeface="Arial"/>
              <a:sym typeface="Arial"/>
            </a:endParaRPr>
          </a:p>
        </p:txBody>
      </p:sp>
      <p:sp>
        <p:nvSpPr>
          <p:cNvPr id="981" name="Google Shape;981;g3d99a5752ee_0_2"/>
          <p:cNvSpPr txBox="1"/>
          <p:nvPr/>
        </p:nvSpPr>
        <p:spPr>
          <a:xfrm>
            <a:off x="8781725" y="599240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75"/>
              </a:spcBef>
              <a:spcAft>
                <a:spcPts val="0"/>
              </a:spcAft>
              <a:buClr>
                <a:srgbClr val="000000"/>
              </a:buClr>
              <a:buSzPts val="1200"/>
              <a:buFont typeface="Arial"/>
              <a:buNone/>
            </a:pPr>
            <a:r>
              <a:rPr b="0" i="0" lang="es-ES" sz="1200" u="none" cap="none" strike="noStrike">
                <a:solidFill>
                  <a:srgbClr val="1E293B"/>
                </a:solidFill>
                <a:latin typeface="Quattrocento Sans"/>
                <a:ea typeface="Quattrocento Sans"/>
                <a:cs typeface="Quattrocento Sans"/>
                <a:sym typeface="Quattrocento Sans"/>
              </a:rPr>
              <a:t>Banqueta Sala de Espera  </a:t>
            </a:r>
            <a:endParaRPr b="0" i="0" sz="1500" u="none" cap="none" strike="noStrike">
              <a:solidFill>
                <a:srgbClr val="000000"/>
              </a:solidFill>
              <a:latin typeface="Arial"/>
              <a:ea typeface="Arial"/>
              <a:cs typeface="Arial"/>
              <a:sym typeface="Arial"/>
            </a:endParaRPr>
          </a:p>
        </p:txBody>
      </p:sp>
      <p:pic>
        <p:nvPicPr>
          <p:cNvPr id="982" name="Google Shape;982;g3d99a5752ee_0_2" title="WhatsApp Image 2026-04-22 at 3.23.31 PM.jpeg"/>
          <p:cNvPicPr preferRelativeResize="0"/>
          <p:nvPr/>
        </p:nvPicPr>
        <p:blipFill rotWithShape="1">
          <a:blip r:embed="rId9">
            <a:alphaModFix/>
          </a:blip>
          <a:srcRect b="5277" l="0" r="0" t="5277"/>
          <a:stretch/>
        </p:blipFill>
        <p:spPr>
          <a:xfrm>
            <a:off x="5560600" y="3992300"/>
            <a:ext cx="2981400" cy="2000100"/>
          </a:xfrm>
          <a:prstGeom prst="roundRect">
            <a:avLst>
              <a:gd fmla="val 4761" name="adj"/>
            </a:avLst>
          </a:prstGeom>
          <a:noFill/>
          <a:ln>
            <a:noFill/>
          </a:ln>
        </p:spPr>
      </p:pic>
      <p:sp>
        <p:nvSpPr>
          <p:cNvPr id="983" name="Google Shape;983;g3d99a5752ee_0_2"/>
          <p:cNvSpPr txBox="1"/>
          <p:nvPr/>
        </p:nvSpPr>
        <p:spPr>
          <a:xfrm>
            <a:off x="2364725" y="6045975"/>
            <a:ext cx="2626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chemeClr val="dk1"/>
                </a:solidFill>
                <a:latin typeface="Quattrocento Sans"/>
                <a:ea typeface="Quattrocento Sans"/>
                <a:cs typeface="Quattrocento Sans"/>
                <a:sym typeface="Quattrocento Sans"/>
              </a:rPr>
              <a:t>Climatización Sala de Espera </a:t>
            </a:r>
            <a:endParaRPr b="0" i="0" sz="12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id="988" name="Google Shape;988;p32" title="ppt 55.jpg"/>
          <p:cNvPicPr preferRelativeResize="0"/>
          <p:nvPr>
            <p:ph idx="1" type="body"/>
          </p:nvPr>
        </p:nvPicPr>
        <p:blipFill rotWithShape="1">
          <a:blip r:embed="rId3">
            <a:alphaModFix/>
          </a:blip>
          <a:srcRect b="0" l="1134" r="1143" t="0"/>
          <a:stretch/>
        </p:blipFill>
        <p:spPr>
          <a:xfrm>
            <a:off x="-1000" y="-53575"/>
            <a:ext cx="2030100" cy="6911700"/>
          </a:xfrm>
          <a:prstGeom prst="rect">
            <a:avLst/>
          </a:prstGeom>
          <a:noFill/>
          <a:ln>
            <a:noFill/>
          </a:ln>
        </p:spPr>
      </p:pic>
      <p:pic>
        <p:nvPicPr>
          <p:cNvPr id="989" name="Google Shape;989;p32"/>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990" name="Google Shape;990;p32"/>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991" name="Google Shape;991;p32"/>
          <p:cNvSpPr txBox="1"/>
          <p:nvPr>
            <p:ph type="title"/>
          </p:nvPr>
        </p:nvSpPr>
        <p:spPr>
          <a:xfrm>
            <a:off x="2321175" y="361876"/>
            <a:ext cx="10515600" cy="646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ESTERILIZACIÓN</a:t>
            </a:r>
            <a:endParaRPr b="1" sz="2700">
              <a:solidFill>
                <a:srgbClr val="2F5496"/>
              </a:solidFill>
              <a:latin typeface="Quattrocento Sans"/>
              <a:ea typeface="Quattrocento Sans"/>
              <a:cs typeface="Quattrocento Sans"/>
              <a:sym typeface="Quattrocento Sans"/>
            </a:endParaRPr>
          </a:p>
        </p:txBody>
      </p:sp>
      <p:sp>
        <p:nvSpPr>
          <p:cNvPr id="992" name="Google Shape;992;p32"/>
          <p:cNvSpPr txBox="1"/>
          <p:nvPr/>
        </p:nvSpPr>
        <p:spPr>
          <a:xfrm>
            <a:off x="7983325" y="2161375"/>
            <a:ext cx="3048000" cy="1143000"/>
          </a:xfrm>
          <a:prstGeom prst="rect">
            <a:avLst/>
          </a:prstGeom>
          <a:noFill/>
          <a:ln>
            <a:noFill/>
          </a:ln>
        </p:spPr>
        <p:txBody>
          <a:bodyPr anchorCtr="0" anchor="ctr" bIns="142875" lIns="142875" spcFirstLastPara="1" rIns="142875" wrap="square" tIns="142875">
            <a:noAutofit/>
          </a:bodyPr>
          <a:lstStyle/>
          <a:p>
            <a:pPr indent="0" lvl="0" marL="0" marR="0" rtl="0" algn="l">
              <a:lnSpc>
                <a:spcPct val="100000"/>
              </a:lnSpc>
              <a:spcBef>
                <a:spcPts val="375"/>
              </a:spcBef>
              <a:spcAft>
                <a:spcPts val="0"/>
              </a:spcAft>
              <a:buClr>
                <a:srgbClr val="000000"/>
              </a:buClr>
              <a:buSzPts val="1800"/>
              <a:buFont typeface="Arial"/>
              <a:buNone/>
            </a:pPr>
            <a:r>
              <a:t/>
            </a:r>
            <a:endParaRPr b="1" i="0" sz="1800" u="none" cap="none" strike="noStrike">
              <a:solidFill>
                <a:srgbClr val="002060"/>
              </a:solidFill>
              <a:latin typeface="Quattrocento Sans"/>
              <a:ea typeface="Quattrocento Sans"/>
              <a:cs typeface="Quattrocento Sans"/>
              <a:sym typeface="Quattrocento Sans"/>
            </a:endParaRPr>
          </a:p>
        </p:txBody>
      </p:sp>
      <p:sp>
        <p:nvSpPr>
          <p:cNvPr id="993" name="Google Shape;993;p32"/>
          <p:cNvSpPr/>
          <p:nvPr/>
        </p:nvSpPr>
        <p:spPr>
          <a:xfrm>
            <a:off x="2412275" y="1687563"/>
            <a:ext cx="3048000" cy="1143000"/>
          </a:xfrm>
          <a:prstGeom prst="roundRect">
            <a:avLst>
              <a:gd fmla="val 13723" name="adj"/>
            </a:avLst>
          </a:prstGeom>
          <a:solidFill>
            <a:srgbClr val="FFFFFF"/>
          </a:solidFill>
          <a:ln cap="flat" cmpd="sng" w="9525">
            <a:solidFill>
              <a:srgbClr val="2F5496"/>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1100"/>
              <a:buFont typeface="Arial"/>
              <a:buNone/>
            </a:pPr>
            <a:r>
              <a:rPr b="1" i="0" lang="es-ES" sz="2100" u="none" cap="none" strike="noStrike">
                <a:solidFill>
                  <a:srgbClr val="2F5496"/>
                </a:solidFill>
                <a:latin typeface="Quattrocento Sans"/>
                <a:ea typeface="Quattrocento Sans"/>
                <a:cs typeface="Quattrocento Sans"/>
                <a:sym typeface="Quattrocento Sans"/>
              </a:rPr>
              <a:t>INVERSIÓN</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chemeClr val="dk1"/>
              </a:buClr>
              <a:buSzPts val="1100"/>
              <a:buFont typeface="Arial"/>
              <a:buNone/>
            </a:pPr>
            <a:r>
              <a:rPr b="1" i="0" lang="es-ES" sz="2100" u="none" cap="none" strike="noStrike">
                <a:solidFill>
                  <a:srgbClr val="2F5496"/>
                </a:solidFill>
                <a:latin typeface="Quattrocento Sans"/>
                <a:ea typeface="Quattrocento Sans"/>
                <a:cs typeface="Quattrocento Sans"/>
                <a:sym typeface="Quattrocento Sans"/>
              </a:rPr>
              <a:t>$ 97.073.202</a:t>
            </a:r>
            <a:endParaRPr b="0" i="0" sz="2100" u="none" cap="none" strike="noStrike">
              <a:solidFill>
                <a:srgbClr val="2F5496"/>
              </a:solidFill>
              <a:latin typeface="Arial"/>
              <a:ea typeface="Arial"/>
              <a:cs typeface="Arial"/>
              <a:sym typeface="Arial"/>
            </a:endParaRPr>
          </a:p>
        </p:txBody>
      </p:sp>
      <p:sp>
        <p:nvSpPr>
          <p:cNvPr id="994" name="Google Shape;994;p32"/>
          <p:cNvSpPr txBox="1"/>
          <p:nvPr/>
        </p:nvSpPr>
        <p:spPr>
          <a:xfrm>
            <a:off x="5633025" y="2106700"/>
            <a:ext cx="4635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E3A8A"/>
                </a:solidFill>
                <a:latin typeface="Quattrocento Sans"/>
                <a:ea typeface="Quattrocento Sans"/>
                <a:cs typeface="Quattrocento Sans"/>
                <a:sym typeface="Quattrocento Sans"/>
              </a:rPr>
              <a:t>Cambio de piso, climatización, pintura, mobiliario acero inoxidable, cambio de cielo.</a:t>
            </a:r>
            <a:endParaRPr b="0" i="0" sz="1500" u="none" cap="none" strike="noStrike">
              <a:solidFill>
                <a:srgbClr val="1E3A8A"/>
              </a:solidFill>
              <a:latin typeface="Quattrocento Sans"/>
              <a:ea typeface="Quattrocento Sans"/>
              <a:cs typeface="Quattrocento Sans"/>
              <a:sym typeface="Quattrocento Sans"/>
            </a:endParaRPr>
          </a:p>
        </p:txBody>
      </p:sp>
      <p:pic>
        <p:nvPicPr>
          <p:cNvPr id="995" name="Google Shape;995;p32" title="WhatsApp Image 2026-04-21 at 4.52.52 PM.jpeg"/>
          <p:cNvPicPr preferRelativeResize="0"/>
          <p:nvPr/>
        </p:nvPicPr>
        <p:blipFill rotWithShape="1">
          <a:blip r:embed="rId6">
            <a:alphaModFix/>
          </a:blip>
          <a:srcRect b="10004" l="0" r="0" t="14267"/>
          <a:stretch/>
        </p:blipFill>
        <p:spPr>
          <a:xfrm>
            <a:off x="2412275" y="3615125"/>
            <a:ext cx="2875800" cy="2904000"/>
          </a:xfrm>
          <a:prstGeom prst="roundRect">
            <a:avLst>
              <a:gd fmla="val 7271" name="adj"/>
            </a:avLst>
          </a:prstGeom>
          <a:noFill/>
          <a:ln>
            <a:noFill/>
          </a:ln>
        </p:spPr>
      </p:pic>
      <p:pic>
        <p:nvPicPr>
          <p:cNvPr id="996" name="Google Shape;996;p32" title="WhatsApp Image 2026-04-21 at 4.51.12 PM.jpeg"/>
          <p:cNvPicPr preferRelativeResize="0"/>
          <p:nvPr/>
        </p:nvPicPr>
        <p:blipFill rotWithShape="1">
          <a:blip r:embed="rId7">
            <a:alphaModFix/>
          </a:blip>
          <a:srcRect b="12139" l="0" r="0" t="12132"/>
          <a:stretch/>
        </p:blipFill>
        <p:spPr>
          <a:xfrm>
            <a:off x="8853775" y="3615125"/>
            <a:ext cx="2875800" cy="2904000"/>
          </a:xfrm>
          <a:prstGeom prst="roundRect">
            <a:avLst>
              <a:gd fmla="val 7271" name="adj"/>
            </a:avLst>
          </a:prstGeom>
          <a:noFill/>
          <a:ln>
            <a:noFill/>
          </a:ln>
        </p:spPr>
      </p:pic>
      <p:pic>
        <p:nvPicPr>
          <p:cNvPr id="997" name="Google Shape;997;p32" title="WhatsApp Image 2026-04-21 at 4.51.57 PM.jpeg"/>
          <p:cNvPicPr preferRelativeResize="0"/>
          <p:nvPr/>
        </p:nvPicPr>
        <p:blipFill rotWithShape="1">
          <a:blip r:embed="rId8">
            <a:alphaModFix/>
          </a:blip>
          <a:srcRect b="15614" l="0" r="0" t="8663"/>
          <a:stretch/>
        </p:blipFill>
        <p:spPr>
          <a:xfrm>
            <a:off x="5633025" y="3615125"/>
            <a:ext cx="2875800" cy="2904000"/>
          </a:xfrm>
          <a:prstGeom prst="roundRect">
            <a:avLst>
              <a:gd fmla="val 7271" name="adj"/>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p30" title="ppt 53.jpg"/>
          <p:cNvPicPr preferRelativeResize="0"/>
          <p:nvPr>
            <p:ph idx="1" type="body"/>
          </p:nvPr>
        </p:nvPicPr>
        <p:blipFill rotWithShape="1">
          <a:blip r:embed="rId3">
            <a:alphaModFix/>
          </a:blip>
          <a:srcRect b="0" l="894" r="884" t="0"/>
          <a:stretch/>
        </p:blipFill>
        <p:spPr>
          <a:xfrm>
            <a:off x="0" y="0"/>
            <a:ext cx="2030100" cy="6858000"/>
          </a:xfrm>
          <a:prstGeom prst="rect">
            <a:avLst/>
          </a:prstGeom>
          <a:noFill/>
          <a:ln>
            <a:noFill/>
          </a:ln>
        </p:spPr>
      </p:pic>
      <p:pic>
        <p:nvPicPr>
          <p:cNvPr id="1003" name="Google Shape;1003;p30"/>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004" name="Google Shape;1004;p30"/>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005" name="Google Shape;1005;p30"/>
          <p:cNvSpPr txBox="1"/>
          <p:nvPr>
            <p:ph type="title"/>
          </p:nvPr>
        </p:nvSpPr>
        <p:spPr>
          <a:xfrm>
            <a:off x="2321175" y="328200"/>
            <a:ext cx="10515600" cy="1188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SALA ATENCIÓN INTEGRAL AL PARTO</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(SAIP)</a:t>
            </a:r>
            <a:endParaRPr b="1" sz="2700">
              <a:solidFill>
                <a:srgbClr val="2F5496"/>
              </a:solidFill>
              <a:latin typeface="Quattrocento Sans"/>
              <a:ea typeface="Quattrocento Sans"/>
              <a:cs typeface="Quattrocento Sans"/>
              <a:sym typeface="Quattrocento Sans"/>
            </a:endParaRPr>
          </a:p>
        </p:txBody>
      </p:sp>
      <p:sp>
        <p:nvSpPr>
          <p:cNvPr id="1006" name="Google Shape;1006;p30"/>
          <p:cNvSpPr/>
          <p:nvPr/>
        </p:nvSpPr>
        <p:spPr>
          <a:xfrm>
            <a:off x="2459675" y="1457325"/>
            <a:ext cx="3573300" cy="16176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007" name="Google Shape;1007;p30"/>
          <p:cNvSpPr txBox="1"/>
          <p:nvPr/>
        </p:nvSpPr>
        <p:spPr>
          <a:xfrm>
            <a:off x="2591075" y="1542675"/>
            <a:ext cx="3441900" cy="144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INVERSIÓN </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$ 90.000.000.</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6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Primera etapa, obra gruesa.</a:t>
            </a:r>
            <a:endParaRPr b="0" i="0" sz="15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60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Reinicio de la obra en diciembre 2025</a:t>
            </a:r>
            <a:endParaRPr b="0" i="0" sz="1500" u="none" cap="none" strike="noStrike">
              <a:solidFill>
                <a:srgbClr val="2F5496"/>
              </a:solidFill>
              <a:latin typeface="Quattrocento Sans"/>
              <a:ea typeface="Quattrocento Sans"/>
              <a:cs typeface="Quattrocento Sans"/>
              <a:sym typeface="Quattrocento Sans"/>
            </a:endParaRPr>
          </a:p>
        </p:txBody>
      </p:sp>
      <p:pic>
        <p:nvPicPr>
          <p:cNvPr id="1008" name="Google Shape;1008;p30" title="WhatsApp Image 2026-05-05 at 13.43.29.jpeg"/>
          <p:cNvPicPr preferRelativeResize="0"/>
          <p:nvPr/>
        </p:nvPicPr>
        <p:blipFill rotWithShape="1">
          <a:blip r:embed="rId6">
            <a:alphaModFix/>
          </a:blip>
          <a:srcRect b="19067" l="0" r="0" t="19067"/>
          <a:stretch/>
        </p:blipFill>
        <p:spPr>
          <a:xfrm>
            <a:off x="7027414" y="3272050"/>
            <a:ext cx="4063800" cy="3352200"/>
          </a:xfrm>
          <a:prstGeom prst="roundRect">
            <a:avLst>
              <a:gd fmla="val 7271" name="adj"/>
            </a:avLst>
          </a:prstGeom>
          <a:noFill/>
          <a:ln>
            <a:noFill/>
          </a:ln>
        </p:spPr>
      </p:pic>
      <p:pic>
        <p:nvPicPr>
          <p:cNvPr id="1009" name="Google Shape;1009;p30" title="WhatsApp Image 2026-04-27 at 09.15.42.jpeg"/>
          <p:cNvPicPr preferRelativeResize="0"/>
          <p:nvPr/>
        </p:nvPicPr>
        <p:blipFill rotWithShape="1">
          <a:blip r:embed="rId7">
            <a:alphaModFix/>
          </a:blip>
          <a:srcRect b="19068" l="0" r="0" t="19062"/>
          <a:stretch/>
        </p:blipFill>
        <p:spPr>
          <a:xfrm>
            <a:off x="2459675" y="3283300"/>
            <a:ext cx="4036200" cy="3329700"/>
          </a:xfrm>
          <a:prstGeom prst="roundRect">
            <a:avLst>
              <a:gd fmla="val 7271" name="adj"/>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g3d99a5752ee_0_81" title="ppt 56.jpg"/>
          <p:cNvPicPr preferRelativeResize="0"/>
          <p:nvPr>
            <p:ph idx="1" type="body"/>
          </p:nvPr>
        </p:nvPicPr>
        <p:blipFill rotWithShape="1">
          <a:blip r:embed="rId3">
            <a:alphaModFix/>
          </a:blip>
          <a:srcRect b="0" l="894" r="884" t="0"/>
          <a:stretch/>
        </p:blipFill>
        <p:spPr>
          <a:xfrm>
            <a:off x="0" y="0"/>
            <a:ext cx="2030100" cy="6858000"/>
          </a:xfrm>
          <a:prstGeom prst="rect">
            <a:avLst/>
          </a:prstGeom>
          <a:noFill/>
          <a:ln>
            <a:noFill/>
          </a:ln>
        </p:spPr>
      </p:pic>
      <p:pic>
        <p:nvPicPr>
          <p:cNvPr id="1015" name="Google Shape;1015;g3d99a5752ee_0_81"/>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016" name="Google Shape;1016;g3d99a5752ee_0_81"/>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017" name="Google Shape;1017;g3d99a5752ee_0_81"/>
          <p:cNvSpPr txBox="1"/>
          <p:nvPr>
            <p:ph type="title"/>
          </p:nvPr>
        </p:nvSpPr>
        <p:spPr>
          <a:xfrm>
            <a:off x="2251200" y="206225"/>
            <a:ext cx="10515600" cy="1188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CLIMATIZACIÓN NEONATOLOGÍA</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t/>
            </a:r>
            <a:endParaRPr sz="3600">
              <a:solidFill>
                <a:srgbClr val="002060"/>
              </a:solidFill>
              <a:latin typeface="Quattrocento Sans"/>
              <a:ea typeface="Quattrocento Sans"/>
              <a:cs typeface="Quattrocento Sans"/>
              <a:sym typeface="Quattrocento Sans"/>
            </a:endParaRPr>
          </a:p>
        </p:txBody>
      </p:sp>
      <p:pic>
        <p:nvPicPr>
          <p:cNvPr id="1018" name="Google Shape;1018;g3d99a5752ee_0_81" title="WhatsApp Image 2026-04-28 at 10.06.47.jpeg"/>
          <p:cNvPicPr preferRelativeResize="0"/>
          <p:nvPr/>
        </p:nvPicPr>
        <p:blipFill rotWithShape="1">
          <a:blip r:embed="rId6">
            <a:alphaModFix/>
          </a:blip>
          <a:srcRect b="0" l="2018" r="7073" t="0"/>
          <a:stretch/>
        </p:blipFill>
        <p:spPr>
          <a:xfrm>
            <a:off x="4718500" y="3585625"/>
            <a:ext cx="3472800" cy="2865000"/>
          </a:xfrm>
          <a:prstGeom prst="roundRect">
            <a:avLst>
              <a:gd fmla="val 7271" name="adj"/>
            </a:avLst>
          </a:prstGeom>
          <a:noFill/>
          <a:ln>
            <a:noFill/>
          </a:ln>
        </p:spPr>
      </p:pic>
      <p:pic>
        <p:nvPicPr>
          <p:cNvPr id="1019" name="Google Shape;1019;g3d99a5752ee_0_81" title="WhatsApp Image 2026-04-28 at 10.06.46.jpeg"/>
          <p:cNvPicPr preferRelativeResize="0"/>
          <p:nvPr/>
        </p:nvPicPr>
        <p:blipFill rotWithShape="1">
          <a:blip r:embed="rId7">
            <a:alphaModFix/>
          </a:blip>
          <a:srcRect b="19063" l="0" r="0" t="19063"/>
          <a:stretch/>
        </p:blipFill>
        <p:spPr>
          <a:xfrm>
            <a:off x="8316951" y="874225"/>
            <a:ext cx="3211800" cy="2649600"/>
          </a:xfrm>
          <a:prstGeom prst="roundRect">
            <a:avLst>
              <a:gd fmla="val 7271" name="adj"/>
            </a:avLst>
          </a:prstGeom>
          <a:noFill/>
          <a:ln>
            <a:noFill/>
          </a:ln>
        </p:spPr>
      </p:pic>
      <p:pic>
        <p:nvPicPr>
          <p:cNvPr id="1020" name="Google Shape;1020;g3d99a5752ee_0_81" title="WhatsApp Image 2026-04-28 at 10.06.45.jpeg"/>
          <p:cNvPicPr preferRelativeResize="0"/>
          <p:nvPr/>
        </p:nvPicPr>
        <p:blipFill rotWithShape="1">
          <a:blip r:embed="rId8">
            <a:alphaModFix/>
          </a:blip>
          <a:srcRect b="19063" l="0" r="0" t="19063"/>
          <a:stretch/>
        </p:blipFill>
        <p:spPr>
          <a:xfrm>
            <a:off x="8370985" y="3639475"/>
            <a:ext cx="3342000" cy="2757300"/>
          </a:xfrm>
          <a:prstGeom prst="roundRect">
            <a:avLst>
              <a:gd fmla="val 7271" name="adj"/>
            </a:avLst>
          </a:prstGeom>
          <a:noFill/>
          <a:ln>
            <a:noFill/>
          </a:ln>
        </p:spPr>
      </p:pic>
      <p:sp>
        <p:nvSpPr>
          <p:cNvPr id="1021" name="Google Shape;1021;g3d99a5752ee_0_81"/>
          <p:cNvSpPr txBox="1"/>
          <p:nvPr/>
        </p:nvSpPr>
        <p:spPr>
          <a:xfrm>
            <a:off x="2330775" y="4017525"/>
            <a:ext cx="2208600" cy="89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grpSp>
        <p:nvGrpSpPr>
          <p:cNvPr id="1022" name="Google Shape;1022;g3d99a5752ee_0_81"/>
          <p:cNvGrpSpPr/>
          <p:nvPr/>
        </p:nvGrpSpPr>
        <p:grpSpPr>
          <a:xfrm>
            <a:off x="2330775" y="1293850"/>
            <a:ext cx="3048000" cy="1143000"/>
            <a:chOff x="8705850" y="3095625"/>
            <a:chExt cx="3048000" cy="1143000"/>
          </a:xfrm>
        </p:grpSpPr>
        <p:sp>
          <p:nvSpPr>
            <p:cNvPr id="1023" name="Google Shape;1023;g3d99a5752ee_0_81"/>
            <p:cNvSpPr/>
            <p:nvPr/>
          </p:nvSpPr>
          <p:spPr>
            <a:xfrm>
              <a:off x="8705850" y="3095625"/>
              <a:ext cx="3048000" cy="1143000"/>
            </a:xfrm>
            <a:prstGeom prst="roundRect">
              <a:avLst>
                <a:gd fmla="val 1000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4" name="Google Shape;1024;g3d99a5752ee_0_81"/>
            <p:cNvSpPr txBox="1"/>
            <p:nvPr/>
          </p:nvSpPr>
          <p:spPr>
            <a:xfrm>
              <a:off x="8705850" y="3095625"/>
              <a:ext cx="3048000" cy="1143000"/>
            </a:xfrm>
            <a:prstGeom prst="rect">
              <a:avLst/>
            </a:prstGeom>
            <a:noFill/>
            <a:ln>
              <a:noFill/>
            </a:ln>
          </p:spPr>
          <p:txBody>
            <a:bodyPr anchorCtr="0" anchor="ctr" bIns="142875" lIns="142875" spcFirstLastPara="1" rIns="142875" wrap="square" tIns="142875">
              <a:noAutofit/>
            </a:bodyPr>
            <a:lstStyle/>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INVERSIÓN</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$ 53.640.737</a:t>
              </a:r>
              <a:endParaRPr b="1" i="0" sz="2100" u="none" cap="none" strike="noStrike">
                <a:solidFill>
                  <a:srgbClr val="2F5496"/>
                </a:solidFill>
                <a:latin typeface="Quattrocento Sans"/>
                <a:ea typeface="Quattrocento Sans"/>
                <a:cs typeface="Quattrocento Sans"/>
                <a:sym typeface="Quattrocento Sans"/>
              </a:endParaRPr>
            </a:p>
          </p:txBody>
        </p:sp>
      </p:grpSp>
      <p:grpSp>
        <p:nvGrpSpPr>
          <p:cNvPr id="1025" name="Google Shape;1025;g3d99a5752ee_0_81"/>
          <p:cNvGrpSpPr/>
          <p:nvPr/>
        </p:nvGrpSpPr>
        <p:grpSpPr>
          <a:xfrm>
            <a:off x="2166571" y="3767319"/>
            <a:ext cx="2372258" cy="2038198"/>
            <a:chOff x="8705850" y="3095625"/>
            <a:chExt cx="3048000" cy="1143000"/>
          </a:xfrm>
        </p:grpSpPr>
        <p:sp>
          <p:nvSpPr>
            <p:cNvPr id="1026" name="Google Shape;1026;g3d99a5752ee_0_81"/>
            <p:cNvSpPr/>
            <p:nvPr/>
          </p:nvSpPr>
          <p:spPr>
            <a:xfrm>
              <a:off x="8705850" y="3095625"/>
              <a:ext cx="3048000" cy="1143000"/>
            </a:xfrm>
            <a:prstGeom prst="roundRect">
              <a:avLst>
                <a:gd fmla="val 1000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3d99a5752ee_0_81"/>
            <p:cNvSpPr txBox="1"/>
            <p:nvPr/>
          </p:nvSpPr>
          <p:spPr>
            <a:xfrm>
              <a:off x="8705850" y="3095625"/>
              <a:ext cx="3048000" cy="1143000"/>
            </a:xfrm>
            <a:prstGeom prst="rect">
              <a:avLst/>
            </a:prstGeom>
            <a:noFill/>
            <a:ln>
              <a:noFill/>
            </a:ln>
          </p:spPr>
          <p:txBody>
            <a:bodyPr anchorCtr="0" anchor="ctr" bIns="142875" lIns="142875" spcFirstLastPara="1" rIns="142875" wrap="square" tIns="142875">
              <a:noAutofit/>
            </a:bodyPr>
            <a:lstStyle/>
            <a:p>
              <a:pPr indent="0" lvl="0" marL="0" marR="0" rtl="0" algn="l">
                <a:lnSpc>
                  <a:spcPct val="100000"/>
                </a:lnSpc>
                <a:spcBef>
                  <a:spcPts val="375"/>
                </a:spcBef>
                <a:spcAft>
                  <a:spcPts val="0"/>
                </a:spcAft>
                <a:buClr>
                  <a:srgbClr val="000000"/>
                </a:buClr>
                <a:buSzPts val="2100"/>
                <a:buFont typeface="Arial"/>
                <a:buNone/>
              </a:pPr>
              <a:r>
                <a:t/>
              </a:r>
              <a:endParaRPr b="1" i="0" sz="2100" u="none" cap="none" strike="noStrike">
                <a:solidFill>
                  <a:srgbClr val="2F5496"/>
                </a:solidFill>
                <a:latin typeface="Quattrocento Sans"/>
                <a:ea typeface="Quattrocento Sans"/>
                <a:cs typeface="Quattrocento Sans"/>
                <a:sym typeface="Quattrocento Sans"/>
              </a:endParaRPr>
            </a:p>
          </p:txBody>
        </p:sp>
      </p:grpSp>
      <p:sp>
        <p:nvSpPr>
          <p:cNvPr id="1028" name="Google Shape;1028;g3d99a5752ee_0_81"/>
          <p:cNvSpPr txBox="1"/>
          <p:nvPr/>
        </p:nvSpPr>
        <p:spPr>
          <a:xfrm>
            <a:off x="2251200" y="3950150"/>
            <a:ext cx="30000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Atención inmediata</a:t>
            </a:r>
            <a:endParaRPr b="0" i="0" sz="18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Atención básica</a:t>
            </a:r>
            <a:endParaRPr b="0" i="0" sz="18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UCI</a:t>
            </a:r>
            <a:endParaRPr b="0" i="0" sz="18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Oficinas</a:t>
            </a:r>
            <a:endParaRPr b="0" i="0" sz="18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UCI Pediátrica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2" name="Shape 1032"/>
        <p:cNvGrpSpPr/>
        <p:nvPr/>
      </p:nvGrpSpPr>
      <p:grpSpPr>
        <a:xfrm>
          <a:off x="0" y="0"/>
          <a:ext cx="0" cy="0"/>
          <a:chOff x="0" y="0"/>
          <a:chExt cx="0" cy="0"/>
        </a:xfrm>
      </p:grpSpPr>
      <p:pic>
        <p:nvPicPr>
          <p:cNvPr id="1033" name="Google Shape;1033;g3979479b532_21_271" title="ppt 47.jpg"/>
          <p:cNvPicPr preferRelativeResize="0"/>
          <p:nvPr>
            <p:ph idx="1" type="body"/>
          </p:nvPr>
        </p:nvPicPr>
        <p:blipFill rotWithShape="1">
          <a:blip r:embed="rId4">
            <a:alphaModFix/>
          </a:blip>
          <a:srcRect b="30" l="0" r="0" t="30"/>
          <a:stretch/>
        </p:blipFill>
        <p:spPr>
          <a:xfrm>
            <a:off x="0" y="0"/>
            <a:ext cx="2030100" cy="6858000"/>
          </a:xfrm>
          <a:prstGeom prst="rect">
            <a:avLst/>
          </a:prstGeom>
          <a:noFill/>
          <a:ln>
            <a:noFill/>
          </a:ln>
        </p:spPr>
      </p:pic>
      <p:pic>
        <p:nvPicPr>
          <p:cNvPr id="1034" name="Google Shape;1034;g3979479b532_21_271"/>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1035" name="Google Shape;1035;g3979479b532_21_271"/>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1036" name="Google Shape;1036;g3979479b532_21_271"/>
          <p:cNvSpPr txBox="1"/>
          <p:nvPr>
            <p:ph type="title"/>
          </p:nvPr>
        </p:nvSpPr>
        <p:spPr>
          <a:xfrm>
            <a:off x="0" y="0"/>
            <a:ext cx="0" cy="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SzPct val="45455"/>
              <a:buNone/>
            </a:pPr>
            <a:r>
              <a:rPr lang="es-ES"/>
              <a:t>REPLACED BY NEW HEADER</a:t>
            </a:r>
            <a:endParaRPr/>
          </a:p>
        </p:txBody>
      </p:sp>
      <p:grpSp>
        <p:nvGrpSpPr>
          <p:cNvPr id="1037" name="Google Shape;1037;g3979479b532_21_271"/>
          <p:cNvGrpSpPr/>
          <p:nvPr/>
        </p:nvGrpSpPr>
        <p:grpSpPr>
          <a:xfrm>
            <a:off x="2397399" y="1405301"/>
            <a:ext cx="2681021" cy="1213352"/>
            <a:chOff x="7387635" y="1428750"/>
            <a:chExt cx="4572000" cy="1714500"/>
          </a:xfrm>
        </p:grpSpPr>
        <p:sp>
          <p:nvSpPr>
            <p:cNvPr id="1038" name="Google Shape;1038;g3979479b532_21_271"/>
            <p:cNvSpPr/>
            <p:nvPr/>
          </p:nvSpPr>
          <p:spPr>
            <a:xfrm>
              <a:off x="7387635" y="1428750"/>
              <a:ext cx="4572000" cy="1714500"/>
            </a:xfrm>
            <a:prstGeom prst="roundRect">
              <a:avLst>
                <a:gd fmla="val 555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3979479b532_21_271"/>
            <p:cNvSpPr txBox="1"/>
            <p:nvPr/>
          </p:nvSpPr>
          <p:spPr>
            <a:xfrm>
              <a:off x="7515408" y="1744169"/>
              <a:ext cx="4316400" cy="10839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75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INVERSIÓN</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$ 35.428.419</a:t>
              </a:r>
              <a:endParaRPr b="1" i="0" sz="2100" u="none" cap="none" strike="noStrike">
                <a:solidFill>
                  <a:srgbClr val="2F5496"/>
                </a:solidFill>
                <a:latin typeface="Quattrocento Sans"/>
                <a:ea typeface="Quattrocento Sans"/>
                <a:cs typeface="Quattrocento Sans"/>
                <a:sym typeface="Quattrocento Sans"/>
              </a:endParaRPr>
            </a:p>
          </p:txBody>
        </p:sp>
      </p:grpSp>
      <p:sp>
        <p:nvSpPr>
          <p:cNvPr id="1040" name="Google Shape;1040;g3979479b532_21_271"/>
          <p:cNvSpPr txBox="1"/>
          <p:nvPr/>
        </p:nvSpPr>
        <p:spPr>
          <a:xfrm>
            <a:off x="2261000" y="326900"/>
            <a:ext cx="10051200" cy="544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600"/>
              <a:buFont typeface="Arial"/>
              <a:buNone/>
            </a:pPr>
            <a:r>
              <a:rPr b="1" i="0" lang="es-ES" sz="2600" u="none" cap="none" strike="noStrike">
                <a:solidFill>
                  <a:srgbClr val="2F5496"/>
                </a:solidFill>
                <a:latin typeface="Quattrocento Sans"/>
                <a:ea typeface="Quattrocento Sans"/>
                <a:cs typeface="Quattrocento Sans"/>
                <a:sym typeface="Quattrocento Sans"/>
              </a:rPr>
              <a:t>REMODELACIÓN HOSPITALIZACIÓN DOMICILIARIA</a:t>
            </a:r>
            <a:endParaRPr b="1" i="0" sz="2600" u="none" cap="none" strike="noStrike">
              <a:solidFill>
                <a:srgbClr val="2F5496"/>
              </a:solidFill>
              <a:latin typeface="Quattrocento Sans"/>
              <a:ea typeface="Quattrocento Sans"/>
              <a:cs typeface="Quattrocento Sans"/>
              <a:sym typeface="Quattrocento Sans"/>
            </a:endParaRPr>
          </a:p>
        </p:txBody>
      </p:sp>
      <p:sp>
        <p:nvSpPr>
          <p:cNvPr id="1041" name="Google Shape;1041;g3979479b532_21_271"/>
          <p:cNvSpPr txBox="1"/>
          <p:nvPr/>
        </p:nvSpPr>
        <p:spPr>
          <a:xfrm>
            <a:off x="5560700" y="2143600"/>
            <a:ext cx="5430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375"/>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Remodelación consistió en ampliación, container, mobiliario.</a:t>
            </a:r>
            <a:endParaRPr b="0" i="0" sz="1800" u="none" cap="none" strike="noStrike">
              <a:solidFill>
                <a:srgbClr val="2F5496"/>
              </a:solidFill>
              <a:latin typeface="Arial"/>
              <a:ea typeface="Arial"/>
              <a:cs typeface="Arial"/>
              <a:sym typeface="Arial"/>
            </a:endParaRPr>
          </a:p>
        </p:txBody>
      </p:sp>
      <p:pic>
        <p:nvPicPr>
          <p:cNvPr id="1042" name="Google Shape;1042;g3979479b532_21_271" title="WhatsApp Image 2026-04-22 at 4.40.17 PM (1).jpeg"/>
          <p:cNvPicPr preferRelativeResize="0"/>
          <p:nvPr/>
        </p:nvPicPr>
        <p:blipFill rotWithShape="1">
          <a:blip r:embed="rId7">
            <a:alphaModFix/>
          </a:blip>
          <a:srcRect b="0" l="1763" r="12223" t="0"/>
          <a:stretch/>
        </p:blipFill>
        <p:spPr>
          <a:xfrm>
            <a:off x="5357275" y="3153934"/>
            <a:ext cx="3117000" cy="2718000"/>
          </a:xfrm>
          <a:prstGeom prst="roundRect">
            <a:avLst>
              <a:gd fmla="val 7272" name="adj"/>
            </a:avLst>
          </a:prstGeom>
          <a:noFill/>
          <a:ln>
            <a:noFill/>
          </a:ln>
        </p:spPr>
      </p:pic>
      <p:pic>
        <p:nvPicPr>
          <p:cNvPr id="1043" name="Google Shape;1043;g3979479b532_21_271" title="WhatsApp Image 2026-04-22 at 4.39.15 PM.jpeg"/>
          <p:cNvPicPr preferRelativeResize="0"/>
          <p:nvPr/>
        </p:nvPicPr>
        <p:blipFill rotWithShape="1">
          <a:blip r:embed="rId8">
            <a:alphaModFix/>
          </a:blip>
          <a:srcRect b="0" l="6993" r="6993" t="0"/>
          <a:stretch/>
        </p:blipFill>
        <p:spPr>
          <a:xfrm>
            <a:off x="8646050" y="3153925"/>
            <a:ext cx="3117000" cy="2718000"/>
          </a:xfrm>
          <a:prstGeom prst="roundRect">
            <a:avLst>
              <a:gd fmla="val 7272" name="adj"/>
            </a:avLst>
          </a:prstGeom>
          <a:noFill/>
          <a:ln>
            <a:noFill/>
          </a:ln>
        </p:spPr>
      </p:pic>
      <p:pic>
        <p:nvPicPr>
          <p:cNvPr id="1044" name="Google Shape;1044;g3979479b532_21_271" title="WhatsApp Image 2026-04-27 at 10.22.50.jpeg"/>
          <p:cNvPicPr preferRelativeResize="0"/>
          <p:nvPr/>
        </p:nvPicPr>
        <p:blipFill rotWithShape="1">
          <a:blip r:embed="rId9">
            <a:alphaModFix/>
          </a:blip>
          <a:srcRect b="0" l="7001" r="6992" t="0"/>
          <a:stretch/>
        </p:blipFill>
        <p:spPr>
          <a:xfrm>
            <a:off x="2113200" y="3152260"/>
            <a:ext cx="3072300" cy="2679300"/>
          </a:xfrm>
          <a:prstGeom prst="roundRect">
            <a:avLst>
              <a:gd fmla="val 7272" name="adj"/>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8" name="Shape 1048"/>
        <p:cNvGrpSpPr/>
        <p:nvPr/>
      </p:nvGrpSpPr>
      <p:grpSpPr>
        <a:xfrm>
          <a:off x="0" y="0"/>
          <a:ext cx="0" cy="0"/>
          <a:chOff x="0" y="0"/>
          <a:chExt cx="0" cy="0"/>
        </a:xfrm>
      </p:grpSpPr>
      <p:pic>
        <p:nvPicPr>
          <p:cNvPr id="1049" name="Google Shape;1049;g3d8dcfb8548_0_348" title="ppt 57.jpg"/>
          <p:cNvPicPr preferRelativeResize="0"/>
          <p:nvPr>
            <p:ph idx="1" type="body"/>
          </p:nvPr>
        </p:nvPicPr>
        <p:blipFill rotWithShape="1">
          <a:blip r:embed="rId4">
            <a:alphaModFix/>
          </a:blip>
          <a:srcRect b="30" l="0" r="0" t="30"/>
          <a:stretch/>
        </p:blipFill>
        <p:spPr>
          <a:xfrm>
            <a:off x="0" y="0"/>
            <a:ext cx="2030100" cy="6858000"/>
          </a:xfrm>
          <a:prstGeom prst="rect">
            <a:avLst/>
          </a:prstGeom>
          <a:noFill/>
          <a:ln>
            <a:noFill/>
          </a:ln>
        </p:spPr>
      </p:pic>
      <p:pic>
        <p:nvPicPr>
          <p:cNvPr id="1050" name="Google Shape;1050;g3d8dcfb8548_0_348"/>
          <p:cNvPicPr preferRelativeResize="0"/>
          <p:nvPr/>
        </p:nvPicPr>
        <p:blipFill rotWithShape="1">
          <a:blip r:embed="rId5">
            <a:alphaModFix/>
          </a:blip>
          <a:srcRect b="0" l="0" r="0" t="0"/>
          <a:stretch/>
        </p:blipFill>
        <p:spPr>
          <a:xfrm>
            <a:off x="10284358" y="138268"/>
            <a:ext cx="1724929" cy="683086"/>
          </a:xfrm>
          <a:prstGeom prst="rect">
            <a:avLst/>
          </a:prstGeom>
          <a:noFill/>
          <a:ln>
            <a:noFill/>
          </a:ln>
        </p:spPr>
      </p:pic>
      <p:pic>
        <p:nvPicPr>
          <p:cNvPr id="1051" name="Google Shape;1051;g3d8dcfb8548_0_348"/>
          <p:cNvPicPr preferRelativeResize="0"/>
          <p:nvPr/>
        </p:nvPicPr>
        <p:blipFill rotWithShape="1">
          <a:blip r:embed="rId6">
            <a:alphaModFix/>
          </a:blip>
          <a:srcRect b="0" l="0" r="0" t="0"/>
          <a:stretch/>
        </p:blipFill>
        <p:spPr>
          <a:xfrm>
            <a:off x="492002" y="75493"/>
            <a:ext cx="1044087" cy="911364"/>
          </a:xfrm>
          <a:prstGeom prst="rect">
            <a:avLst/>
          </a:prstGeom>
          <a:noFill/>
          <a:ln>
            <a:noFill/>
          </a:ln>
        </p:spPr>
      </p:pic>
      <p:sp>
        <p:nvSpPr>
          <p:cNvPr id="1052" name="Google Shape;1052;g3d8dcfb8548_0_348"/>
          <p:cNvSpPr txBox="1"/>
          <p:nvPr>
            <p:ph type="title"/>
          </p:nvPr>
        </p:nvSpPr>
        <p:spPr>
          <a:xfrm>
            <a:off x="0" y="0"/>
            <a:ext cx="0" cy="0"/>
          </a:xfrm>
          <a:prstGeom prst="rect">
            <a:avLst/>
          </a:prstGeom>
          <a:solidFill>
            <a:srgbClr val="000000">
              <a:alpha val="0"/>
            </a:srgbClr>
          </a:solidFill>
          <a:ln>
            <a:noFill/>
          </a:ln>
        </p:spPr>
        <p:txBody>
          <a:bodyPr anchorCtr="0" anchor="ctr" bIns="0" lIns="0" spcFirstLastPara="1" rIns="0" wrap="square" tIns="0">
            <a:normAutofit fontScale="90000"/>
          </a:bodyPr>
          <a:lstStyle/>
          <a:p>
            <a:pPr indent="0" lvl="0" marL="0" rtl="0" algn="l">
              <a:lnSpc>
                <a:spcPct val="90000"/>
              </a:lnSpc>
              <a:spcBef>
                <a:spcPts val="0"/>
              </a:spcBef>
              <a:spcAft>
                <a:spcPts val="0"/>
              </a:spcAft>
              <a:buSzPct val="45455"/>
              <a:buNone/>
            </a:pPr>
            <a:r>
              <a:rPr lang="es-ES"/>
              <a:t>REPLACED BY NEW HEADER</a:t>
            </a:r>
            <a:endParaRPr/>
          </a:p>
        </p:txBody>
      </p:sp>
      <p:grpSp>
        <p:nvGrpSpPr>
          <p:cNvPr id="1053" name="Google Shape;1053;g3d8dcfb8548_0_348"/>
          <p:cNvGrpSpPr/>
          <p:nvPr/>
        </p:nvGrpSpPr>
        <p:grpSpPr>
          <a:xfrm>
            <a:off x="2261148" y="1389725"/>
            <a:ext cx="3558845" cy="911375"/>
            <a:chOff x="2314575" y="1571544"/>
            <a:chExt cx="4572000" cy="926100"/>
          </a:xfrm>
        </p:grpSpPr>
        <p:sp>
          <p:nvSpPr>
            <p:cNvPr id="1054" name="Google Shape;1054;g3d8dcfb8548_0_348"/>
            <p:cNvSpPr/>
            <p:nvPr/>
          </p:nvSpPr>
          <p:spPr>
            <a:xfrm>
              <a:off x="2314575" y="1571544"/>
              <a:ext cx="4572000" cy="926100"/>
            </a:xfrm>
            <a:prstGeom prst="roundRect">
              <a:avLst>
                <a:gd fmla="val 555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3d8dcfb8548_0_348"/>
            <p:cNvSpPr txBox="1"/>
            <p:nvPr/>
          </p:nvSpPr>
          <p:spPr>
            <a:xfrm>
              <a:off x="2458075" y="1571548"/>
              <a:ext cx="4191000" cy="839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750"/>
                </a:spcBef>
                <a:spcAft>
                  <a:spcPts val="0"/>
                </a:spcAft>
                <a:buClr>
                  <a:schemeClr val="dk1"/>
                </a:buClr>
                <a:buSzPts val="1100"/>
                <a:buFont typeface="Arial"/>
                <a:buNone/>
              </a:pPr>
              <a:r>
                <a:rPr b="1" i="0" lang="es-ES" sz="2100" u="none" cap="none" strike="noStrike">
                  <a:solidFill>
                    <a:srgbClr val="2F5496"/>
                  </a:solidFill>
                  <a:latin typeface="Quattrocento Sans"/>
                  <a:ea typeface="Quattrocento Sans"/>
                  <a:cs typeface="Quattrocento Sans"/>
                  <a:sym typeface="Quattrocento Sans"/>
                </a:rPr>
                <a:t>INVERSIÓN</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$ 15.302.456</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rPr b="0" i="0" lang="es-ES" sz="1500" u="none" cap="none" strike="noStrike">
                  <a:solidFill>
                    <a:srgbClr val="002060"/>
                  </a:solidFill>
                  <a:latin typeface="Quattrocento Sans"/>
                  <a:ea typeface="Quattrocento Sans"/>
                  <a:cs typeface="Quattrocento Sans"/>
                  <a:sym typeface="Quattrocento Sans"/>
                </a:rPr>
                <a:t>Pintura completa</a:t>
              </a:r>
              <a:endParaRPr b="0" i="0" sz="1500" u="none" cap="none" strike="noStrike">
                <a:solidFill>
                  <a:srgbClr val="002060"/>
                </a:solidFill>
                <a:latin typeface="Quattrocento Sans"/>
                <a:ea typeface="Quattrocento Sans"/>
                <a:cs typeface="Quattrocento Sans"/>
                <a:sym typeface="Quattrocento Sans"/>
              </a:endParaRPr>
            </a:p>
          </p:txBody>
        </p:sp>
      </p:grpSp>
      <p:sp>
        <p:nvSpPr>
          <p:cNvPr id="1056" name="Google Shape;1056;g3d8dcfb8548_0_348"/>
          <p:cNvSpPr txBox="1"/>
          <p:nvPr/>
        </p:nvSpPr>
        <p:spPr>
          <a:xfrm>
            <a:off x="2261000" y="396100"/>
            <a:ext cx="10051200" cy="558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URGENCIA ADULTO</a:t>
            </a:r>
            <a:endParaRPr b="1" i="0" sz="2700" u="none" cap="none" strike="noStrike">
              <a:solidFill>
                <a:srgbClr val="2F5496"/>
              </a:solidFill>
              <a:latin typeface="Quattrocento Sans"/>
              <a:ea typeface="Quattrocento Sans"/>
              <a:cs typeface="Quattrocento Sans"/>
              <a:sym typeface="Quattrocento Sans"/>
            </a:endParaRPr>
          </a:p>
        </p:txBody>
      </p:sp>
      <p:sp>
        <p:nvSpPr>
          <p:cNvPr id="1057" name="Google Shape;1057;g3d8dcfb8548_0_348"/>
          <p:cNvSpPr txBox="1"/>
          <p:nvPr/>
        </p:nvSpPr>
        <p:spPr>
          <a:xfrm>
            <a:off x="2261000" y="3805050"/>
            <a:ext cx="10051200" cy="558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700"/>
              <a:buFont typeface="Arial"/>
              <a:buNone/>
            </a:pPr>
            <a:r>
              <a:rPr b="1" i="0" lang="es-ES" sz="2700" u="none" cap="none" strike="noStrike">
                <a:solidFill>
                  <a:srgbClr val="2F5496"/>
                </a:solidFill>
                <a:latin typeface="Quattrocento Sans"/>
                <a:ea typeface="Quattrocento Sans"/>
                <a:cs typeface="Quattrocento Sans"/>
                <a:sym typeface="Quattrocento Sans"/>
              </a:rPr>
              <a:t>CASINO</a:t>
            </a:r>
            <a:endParaRPr b="1" i="0" sz="2700" u="none" cap="none" strike="noStrike">
              <a:solidFill>
                <a:srgbClr val="2F5496"/>
              </a:solidFill>
              <a:latin typeface="Quattrocento Sans"/>
              <a:ea typeface="Quattrocento Sans"/>
              <a:cs typeface="Quattrocento Sans"/>
              <a:sym typeface="Quattrocento Sans"/>
            </a:endParaRPr>
          </a:p>
        </p:txBody>
      </p:sp>
      <p:grpSp>
        <p:nvGrpSpPr>
          <p:cNvPr id="1058" name="Google Shape;1058;g3d8dcfb8548_0_348"/>
          <p:cNvGrpSpPr/>
          <p:nvPr/>
        </p:nvGrpSpPr>
        <p:grpSpPr>
          <a:xfrm>
            <a:off x="2261148" y="4677500"/>
            <a:ext cx="3558845" cy="911375"/>
            <a:chOff x="2314575" y="1571544"/>
            <a:chExt cx="4572000" cy="926100"/>
          </a:xfrm>
        </p:grpSpPr>
        <p:sp>
          <p:nvSpPr>
            <p:cNvPr id="1059" name="Google Shape;1059;g3d8dcfb8548_0_348"/>
            <p:cNvSpPr/>
            <p:nvPr/>
          </p:nvSpPr>
          <p:spPr>
            <a:xfrm>
              <a:off x="2314575" y="1571544"/>
              <a:ext cx="4572000" cy="926100"/>
            </a:xfrm>
            <a:prstGeom prst="roundRect">
              <a:avLst>
                <a:gd fmla="val 555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g3d8dcfb8548_0_348"/>
            <p:cNvSpPr txBox="1"/>
            <p:nvPr/>
          </p:nvSpPr>
          <p:spPr>
            <a:xfrm>
              <a:off x="2458075" y="1571548"/>
              <a:ext cx="4191000" cy="8391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750"/>
                </a:spcBef>
                <a:spcAft>
                  <a:spcPts val="0"/>
                </a:spcAft>
                <a:buClr>
                  <a:schemeClr val="dk1"/>
                </a:buClr>
                <a:buSzPts val="1100"/>
                <a:buFont typeface="Arial"/>
                <a:buNone/>
              </a:pPr>
              <a:r>
                <a:rPr b="1" i="0" lang="es-ES" sz="2100" u="none" cap="none" strike="noStrike">
                  <a:solidFill>
                    <a:srgbClr val="2F5496"/>
                  </a:solidFill>
                  <a:latin typeface="Quattrocento Sans"/>
                  <a:ea typeface="Quattrocento Sans"/>
                  <a:cs typeface="Quattrocento Sans"/>
                  <a:sym typeface="Quattrocento Sans"/>
                </a:rPr>
                <a:t>INVERSIÓN</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100"/>
                <a:buFont typeface="Arial"/>
                <a:buNone/>
              </a:pPr>
              <a:r>
                <a:rPr b="1" i="0" lang="es-ES" sz="2100" u="none" cap="none" strike="noStrike">
                  <a:solidFill>
                    <a:srgbClr val="2F5496"/>
                  </a:solidFill>
                  <a:latin typeface="Quattrocento Sans"/>
                  <a:ea typeface="Quattrocento Sans"/>
                  <a:cs typeface="Quattrocento Sans"/>
                  <a:sym typeface="Quattrocento Sans"/>
                </a:rPr>
                <a:t>$ 17.697.668</a:t>
              </a:r>
              <a:endParaRPr b="1" i="0" sz="21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rPr b="0" i="0" lang="es-ES" sz="1500" u="none" cap="none" strike="noStrike">
                  <a:solidFill>
                    <a:srgbClr val="002060"/>
                  </a:solidFill>
                  <a:latin typeface="Quattrocento Sans"/>
                  <a:ea typeface="Quattrocento Sans"/>
                  <a:cs typeface="Quattrocento Sans"/>
                  <a:sym typeface="Quattrocento Sans"/>
                </a:rPr>
                <a:t>Climatización</a:t>
              </a:r>
              <a:endParaRPr b="0" i="0" sz="1500" u="none" cap="none" strike="noStrike">
                <a:solidFill>
                  <a:srgbClr val="002060"/>
                </a:solidFill>
                <a:latin typeface="Quattrocento Sans"/>
                <a:ea typeface="Quattrocento Sans"/>
                <a:cs typeface="Quattrocento Sans"/>
                <a:sym typeface="Quattrocento Sans"/>
              </a:endParaRPr>
            </a:p>
          </p:txBody>
        </p:sp>
      </p:grpSp>
      <p:pic>
        <p:nvPicPr>
          <p:cNvPr id="1061" name="Google Shape;1061;g3d8dcfb8548_0_348"/>
          <p:cNvPicPr preferRelativeResize="0"/>
          <p:nvPr/>
        </p:nvPicPr>
        <p:blipFill rotWithShape="1">
          <a:blip r:embed="rId7">
            <a:alphaModFix/>
          </a:blip>
          <a:srcRect b="0" l="9" r="13985" t="0"/>
          <a:stretch/>
        </p:blipFill>
        <p:spPr>
          <a:xfrm>
            <a:off x="6286050" y="3712125"/>
            <a:ext cx="3673800" cy="3031200"/>
          </a:xfrm>
          <a:prstGeom prst="roundRect">
            <a:avLst>
              <a:gd fmla="val 7271" name="adj"/>
            </a:avLst>
          </a:prstGeom>
          <a:noFill/>
          <a:ln>
            <a:noFill/>
          </a:ln>
        </p:spPr>
      </p:pic>
      <p:sp>
        <p:nvSpPr>
          <p:cNvPr id="1062" name="Google Shape;1062;g3d8dcfb8548_0_348"/>
          <p:cNvSpPr txBox="1"/>
          <p:nvPr/>
        </p:nvSpPr>
        <p:spPr>
          <a:xfrm>
            <a:off x="7581550" y="1835100"/>
            <a:ext cx="4635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063" name="Google Shape;1063;g3d8dcfb8548_0_348" title="WhatsApp Image 2026-04-27 at 10.21.18.jpeg"/>
          <p:cNvPicPr preferRelativeResize="0"/>
          <p:nvPr/>
        </p:nvPicPr>
        <p:blipFill rotWithShape="1">
          <a:blip r:embed="rId8">
            <a:alphaModFix/>
          </a:blip>
          <a:srcRect b="0" l="4537" r="4546" t="0"/>
          <a:stretch/>
        </p:blipFill>
        <p:spPr>
          <a:xfrm>
            <a:off x="6264500" y="613300"/>
            <a:ext cx="3673800" cy="3030600"/>
          </a:xfrm>
          <a:prstGeom prst="roundRect">
            <a:avLst>
              <a:gd fmla="val 7271" name="adj"/>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
          <p:cNvSpPr txBox="1"/>
          <p:nvPr>
            <p:ph type="title"/>
          </p:nvPr>
        </p:nvSpPr>
        <p:spPr>
          <a:xfrm>
            <a:off x="2295725" y="2270575"/>
            <a:ext cx="9438300" cy="1079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F3864"/>
              </a:buClr>
              <a:buSzPts val="3240"/>
              <a:buFont typeface="Quattrocento Sans"/>
              <a:buNone/>
            </a:pPr>
            <a:r>
              <a:rPr b="1" lang="es-ES" sz="5740">
                <a:solidFill>
                  <a:srgbClr val="2F5496"/>
                </a:solidFill>
                <a:latin typeface="Quattrocento Sans"/>
                <a:ea typeface="Quattrocento Sans"/>
                <a:cs typeface="Quattrocento Sans"/>
                <a:sym typeface="Quattrocento Sans"/>
              </a:rPr>
              <a:t>HITOS HOSPITALARIOS</a:t>
            </a:r>
            <a:endParaRPr b="1" sz="5740">
              <a:solidFill>
                <a:srgbClr val="2F5496"/>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3240"/>
              <a:buFont typeface="Quattrocento Sans"/>
              <a:buNone/>
            </a:pPr>
            <a:r>
              <a:rPr b="1" lang="es-ES" sz="5740">
                <a:solidFill>
                  <a:srgbClr val="2F5496"/>
                </a:solidFill>
                <a:latin typeface="Quattrocento Sans"/>
                <a:ea typeface="Quattrocento Sans"/>
                <a:cs typeface="Quattrocento Sans"/>
                <a:sym typeface="Quattrocento Sans"/>
              </a:rPr>
              <a:t>2  0  2  5</a:t>
            </a:r>
            <a:endParaRPr b="1" sz="5740">
              <a:solidFill>
                <a:srgbClr val="2F5496"/>
              </a:solidFill>
              <a:latin typeface="Quattrocento Sans"/>
              <a:ea typeface="Quattrocento Sans"/>
              <a:cs typeface="Quattrocento Sans"/>
              <a:sym typeface="Quattrocento Sans"/>
            </a:endParaRPr>
          </a:p>
        </p:txBody>
      </p:sp>
      <p:pic>
        <p:nvPicPr>
          <p:cNvPr id="198" name="Google Shape;198;p2" title="ppt 23.png"/>
          <p:cNvPicPr preferRelativeResize="0"/>
          <p:nvPr/>
        </p:nvPicPr>
        <p:blipFill rotWithShape="1">
          <a:blip r:embed="rId3">
            <a:alphaModFix/>
          </a:blip>
          <a:srcRect b="0" l="20" r="20" t="0"/>
          <a:stretch/>
        </p:blipFill>
        <p:spPr>
          <a:xfrm>
            <a:off x="0" y="0"/>
            <a:ext cx="2028092" cy="6858000"/>
          </a:xfrm>
          <a:prstGeom prst="rect">
            <a:avLst/>
          </a:prstGeom>
          <a:noFill/>
          <a:ln>
            <a:noFill/>
          </a:ln>
        </p:spPr>
      </p:pic>
      <p:pic>
        <p:nvPicPr>
          <p:cNvPr id="199" name="Google Shape;199;p2"/>
          <p:cNvPicPr preferRelativeResize="0"/>
          <p:nvPr/>
        </p:nvPicPr>
        <p:blipFill rotWithShape="1">
          <a:blip r:embed="rId4">
            <a:alphaModFix/>
          </a:blip>
          <a:srcRect b="0" l="0" r="0" t="0"/>
          <a:stretch/>
        </p:blipFill>
        <p:spPr>
          <a:xfrm>
            <a:off x="492002" y="89490"/>
            <a:ext cx="1044087" cy="911364"/>
          </a:xfrm>
          <a:prstGeom prst="rect">
            <a:avLst/>
          </a:prstGeom>
          <a:noFill/>
          <a:ln>
            <a:noFill/>
          </a:ln>
        </p:spPr>
      </p:pic>
      <p:pic>
        <p:nvPicPr>
          <p:cNvPr id="200" name="Google Shape;200;p2" title="Isotipo HPH transparente (3).png"/>
          <p:cNvPicPr preferRelativeResize="0"/>
          <p:nvPr/>
        </p:nvPicPr>
        <p:blipFill rotWithShape="1">
          <a:blip r:embed="rId5">
            <a:alphaModFix/>
          </a:blip>
          <a:srcRect b="0" l="0" r="0" t="0"/>
          <a:stretch/>
        </p:blipFill>
        <p:spPr>
          <a:xfrm>
            <a:off x="6226950" y="3615125"/>
            <a:ext cx="1575850" cy="16632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pic>
        <p:nvPicPr>
          <p:cNvPr id="1068" name="Google Shape;1068;g3e630daea9a_0_21" title="ppt 52.jpg"/>
          <p:cNvPicPr preferRelativeResize="0"/>
          <p:nvPr>
            <p:ph idx="1" type="body"/>
          </p:nvPr>
        </p:nvPicPr>
        <p:blipFill rotWithShape="1">
          <a:blip r:embed="rId3">
            <a:alphaModFix/>
          </a:blip>
          <a:srcRect b="0" l="894" r="884" t="0"/>
          <a:stretch/>
        </p:blipFill>
        <p:spPr>
          <a:xfrm>
            <a:off x="0" y="0"/>
            <a:ext cx="2030100" cy="6858000"/>
          </a:xfrm>
          <a:prstGeom prst="rect">
            <a:avLst/>
          </a:prstGeom>
          <a:noFill/>
          <a:ln>
            <a:noFill/>
          </a:ln>
        </p:spPr>
      </p:pic>
      <p:pic>
        <p:nvPicPr>
          <p:cNvPr id="1069" name="Google Shape;1069;g3e630daea9a_0_21"/>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070" name="Google Shape;1070;g3e630daea9a_0_21"/>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071" name="Google Shape;1071;g3e630daea9a_0_21"/>
          <p:cNvSpPr txBox="1"/>
          <p:nvPr>
            <p:ph type="title"/>
          </p:nvPr>
        </p:nvSpPr>
        <p:spPr>
          <a:xfrm>
            <a:off x="2321175" y="328200"/>
            <a:ext cx="10515600" cy="1188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SALAS DE ENTREGA </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DE INFORMACIÓN A LA FAMILIA</a:t>
            </a:r>
            <a:endParaRPr b="1" sz="2700">
              <a:solidFill>
                <a:srgbClr val="2F5496"/>
              </a:solidFill>
              <a:latin typeface="Quattrocento Sans"/>
              <a:ea typeface="Quattrocento Sans"/>
              <a:cs typeface="Quattrocento Sans"/>
              <a:sym typeface="Quattrocento Sans"/>
            </a:endParaRPr>
          </a:p>
        </p:txBody>
      </p:sp>
      <p:grpSp>
        <p:nvGrpSpPr>
          <p:cNvPr id="1072" name="Google Shape;1072;g3e630daea9a_0_21"/>
          <p:cNvGrpSpPr/>
          <p:nvPr/>
        </p:nvGrpSpPr>
        <p:grpSpPr>
          <a:xfrm>
            <a:off x="2321174" y="3327047"/>
            <a:ext cx="7004716" cy="2953506"/>
            <a:chOff x="7105650" y="5667375"/>
            <a:chExt cx="4629075" cy="1047900"/>
          </a:xfrm>
        </p:grpSpPr>
        <p:pic>
          <p:nvPicPr>
            <p:cNvPr id="1073" name="Google Shape;1073;g3e630daea9a_0_21" title="sala espera.jpeg"/>
            <p:cNvPicPr preferRelativeResize="0"/>
            <p:nvPr/>
          </p:nvPicPr>
          <p:blipFill rotWithShape="1">
            <a:blip r:embed="rId6">
              <a:alphaModFix/>
            </a:blip>
            <a:srcRect b="8188" l="0" r="0" t="26409"/>
            <a:stretch/>
          </p:blipFill>
          <p:spPr>
            <a:xfrm>
              <a:off x="7105650" y="5667375"/>
              <a:ext cx="2238300" cy="1047900"/>
            </a:xfrm>
            <a:prstGeom prst="roundRect">
              <a:avLst>
                <a:gd fmla="val 7272" name="adj"/>
              </a:avLst>
            </a:prstGeom>
            <a:noFill/>
            <a:ln>
              <a:noFill/>
            </a:ln>
          </p:spPr>
        </p:pic>
        <p:pic>
          <p:nvPicPr>
            <p:cNvPr id="1074" name="Google Shape;1074;g3e630daea9a_0_21" title="sala espera 1.jpeg"/>
            <p:cNvPicPr preferRelativeResize="0"/>
            <p:nvPr/>
          </p:nvPicPr>
          <p:blipFill rotWithShape="1">
            <a:blip r:embed="rId7">
              <a:alphaModFix/>
            </a:blip>
            <a:srcRect b="2583" l="0" r="0" t="32014"/>
            <a:stretch/>
          </p:blipFill>
          <p:spPr>
            <a:xfrm>
              <a:off x="9496425" y="5667375"/>
              <a:ext cx="2238300" cy="1047900"/>
            </a:xfrm>
            <a:prstGeom prst="roundRect">
              <a:avLst>
                <a:gd fmla="val 7272" name="adj"/>
              </a:avLst>
            </a:prstGeom>
            <a:noFill/>
            <a:ln>
              <a:noFill/>
            </a:ln>
          </p:spPr>
        </p:pic>
      </p:grpSp>
      <p:grpSp>
        <p:nvGrpSpPr>
          <p:cNvPr id="1075" name="Google Shape;1075;g3e630daea9a_0_21"/>
          <p:cNvGrpSpPr/>
          <p:nvPr/>
        </p:nvGrpSpPr>
        <p:grpSpPr>
          <a:xfrm>
            <a:off x="2270516" y="1618508"/>
            <a:ext cx="3076512" cy="985266"/>
            <a:chOff x="2324100" y="3095625"/>
            <a:chExt cx="3076513" cy="1143000"/>
          </a:xfrm>
        </p:grpSpPr>
        <p:sp>
          <p:nvSpPr>
            <p:cNvPr id="1076" name="Google Shape;1076;g3e630daea9a_0_21"/>
            <p:cNvSpPr/>
            <p:nvPr/>
          </p:nvSpPr>
          <p:spPr>
            <a:xfrm>
              <a:off x="2324100" y="3095625"/>
              <a:ext cx="3048000" cy="1143000"/>
            </a:xfrm>
            <a:prstGeom prst="roundRect">
              <a:avLst>
                <a:gd fmla="val 10000"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g3e630daea9a_0_21"/>
            <p:cNvSpPr txBox="1"/>
            <p:nvPr/>
          </p:nvSpPr>
          <p:spPr>
            <a:xfrm>
              <a:off x="2352613" y="3325575"/>
              <a:ext cx="3048000" cy="683100"/>
            </a:xfrm>
            <a:prstGeom prst="rect">
              <a:avLst/>
            </a:prstGeom>
            <a:noFill/>
            <a:ln>
              <a:noFill/>
            </a:ln>
          </p:spPr>
          <p:txBody>
            <a:bodyPr anchorCtr="0" anchor="ctr" bIns="142875" lIns="142875" spcFirstLastPara="1" rIns="142875" wrap="square" tIns="142875">
              <a:no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rgbClr val="2F5496"/>
                  </a:solidFill>
                  <a:latin typeface="Quattrocento Sans"/>
                  <a:ea typeface="Quattrocento Sans"/>
                  <a:cs typeface="Quattrocento Sans"/>
                  <a:sym typeface="Quattrocento Sans"/>
                </a:rPr>
                <a:t>INVERSIÓN</a:t>
              </a:r>
              <a:endParaRPr b="1" i="0" sz="19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375"/>
                </a:spcBef>
                <a:spcAft>
                  <a:spcPts val="0"/>
                </a:spcAft>
                <a:buClr>
                  <a:srgbClr val="000000"/>
                </a:buClr>
                <a:buSzPts val="1900"/>
                <a:buFont typeface="Arial"/>
                <a:buNone/>
              </a:pPr>
              <a:r>
                <a:rPr b="1" i="0" lang="es-ES" sz="1900" u="none" cap="none" strike="noStrike">
                  <a:solidFill>
                    <a:srgbClr val="2F5496"/>
                  </a:solidFill>
                  <a:latin typeface="Quattrocento Sans"/>
                  <a:ea typeface="Quattrocento Sans"/>
                  <a:cs typeface="Quattrocento Sans"/>
                  <a:sym typeface="Quattrocento Sans"/>
                </a:rPr>
                <a:t>$ 5.297.880</a:t>
              </a:r>
              <a:endParaRPr b="1" i="0" sz="1900" u="none" cap="none" strike="noStrike">
                <a:solidFill>
                  <a:srgbClr val="2F5496"/>
                </a:solidFill>
                <a:latin typeface="Quattrocento Sans"/>
                <a:ea typeface="Quattrocento Sans"/>
                <a:cs typeface="Quattrocento Sans"/>
                <a:sym typeface="Quattrocento Sans"/>
              </a:endParaRPr>
            </a:p>
          </p:txBody>
        </p:sp>
      </p:grpSp>
      <p:sp>
        <p:nvSpPr>
          <p:cNvPr id="1078" name="Google Shape;1078;g3e630daea9a_0_21"/>
          <p:cNvSpPr txBox="1"/>
          <p:nvPr/>
        </p:nvSpPr>
        <p:spPr>
          <a:xfrm>
            <a:off x="5546600" y="1681075"/>
            <a:ext cx="6143700" cy="877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Se implementaron 6 salas, gracias a un trabajo conjunto con el equipo de Sostenibilidad Clínica Alemana y Desafío Levantemos Chile e inversión del hospital</a:t>
            </a:r>
            <a:endParaRPr b="0" i="0" sz="1500" u="none" cap="none" strike="noStrike">
              <a:solidFill>
                <a:srgbClr val="2F5496"/>
              </a:solidFill>
              <a:latin typeface="Quattrocento Sans"/>
              <a:ea typeface="Quattrocento Sans"/>
              <a:cs typeface="Quattrocento Sans"/>
              <a:sym typeface="Quattrocento Sans"/>
            </a:endParaRPr>
          </a:p>
        </p:txBody>
      </p:sp>
      <p:sp>
        <p:nvSpPr>
          <p:cNvPr id="1079" name="Google Shape;1079;g3e630daea9a_0_21"/>
          <p:cNvSpPr txBox="1"/>
          <p:nvPr/>
        </p:nvSpPr>
        <p:spPr>
          <a:xfrm>
            <a:off x="9438275" y="4680475"/>
            <a:ext cx="2127600" cy="1339200"/>
          </a:xfrm>
          <a:prstGeom prst="rect">
            <a:avLst/>
          </a:prstGeom>
          <a:noFill/>
          <a:ln cap="flat" cmpd="sng" w="9525">
            <a:solidFill>
              <a:srgbClr val="2F549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highlight>
                  <a:schemeClr val="lt1"/>
                </a:highlight>
                <a:latin typeface="Quattrocento Sans"/>
                <a:ea typeface="Quattrocento Sans"/>
                <a:cs typeface="Quattrocento Sans"/>
                <a:sym typeface="Quattrocento Sans"/>
              </a:rPr>
              <a:t>Urgencia Adulto</a:t>
            </a:r>
            <a:endParaRPr b="0" i="0" sz="1500" u="none" cap="none" strike="noStrike">
              <a:solidFill>
                <a:srgbClr val="2F5496"/>
              </a:solidFill>
              <a:highlight>
                <a:schemeClr val="lt1"/>
              </a:highlight>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highlight>
                  <a:schemeClr val="lt1"/>
                </a:highlight>
                <a:latin typeface="Quattrocento Sans"/>
                <a:ea typeface="Quattrocento Sans"/>
                <a:cs typeface="Quattrocento Sans"/>
                <a:sym typeface="Quattrocento Sans"/>
              </a:rPr>
              <a:t>Urgencia Pediátrica</a:t>
            </a:r>
            <a:endParaRPr b="0" i="0" sz="1500" u="none" cap="none" strike="noStrike">
              <a:solidFill>
                <a:srgbClr val="2F5496"/>
              </a:solidFill>
              <a:highlight>
                <a:schemeClr val="lt1"/>
              </a:highlight>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highlight>
                  <a:schemeClr val="lt1"/>
                </a:highlight>
                <a:latin typeface="Quattrocento Sans"/>
                <a:ea typeface="Quattrocento Sans"/>
                <a:cs typeface="Quattrocento Sans"/>
                <a:sym typeface="Quattrocento Sans"/>
              </a:rPr>
              <a:t>Pabellón</a:t>
            </a:r>
            <a:endParaRPr b="0" i="0" sz="1500" u="none" cap="none" strike="noStrike">
              <a:solidFill>
                <a:srgbClr val="2F5496"/>
              </a:solidFill>
              <a:highlight>
                <a:schemeClr val="lt1"/>
              </a:highlight>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highlight>
                  <a:schemeClr val="lt1"/>
                </a:highlight>
                <a:latin typeface="Quattrocento Sans"/>
                <a:ea typeface="Quattrocento Sans"/>
                <a:cs typeface="Quattrocento Sans"/>
                <a:sym typeface="Quattrocento Sans"/>
              </a:rPr>
              <a:t>Hospitalización (2)</a:t>
            </a:r>
            <a:endParaRPr b="0" i="0" sz="1500" u="none" cap="none" strike="noStrike">
              <a:solidFill>
                <a:srgbClr val="2F5496"/>
              </a:solidFill>
              <a:highlight>
                <a:schemeClr val="lt1"/>
              </a:highlight>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highlight>
                  <a:schemeClr val="lt1"/>
                </a:highlight>
                <a:latin typeface="Quattrocento Sans"/>
                <a:ea typeface="Quattrocento Sans"/>
                <a:cs typeface="Quattrocento Sans"/>
                <a:sym typeface="Quattrocento Sans"/>
              </a:rPr>
              <a:t>UCI</a:t>
            </a:r>
            <a:endParaRPr b="0" i="0" sz="1500" u="none" cap="none" strike="noStrike">
              <a:solidFill>
                <a:srgbClr val="2F5496"/>
              </a:solidFill>
              <a:highlight>
                <a:schemeClr val="lt1"/>
              </a:highlight>
              <a:latin typeface="Quattrocento Sans"/>
              <a:ea typeface="Quattrocento Sans"/>
              <a:cs typeface="Quattrocento Sans"/>
              <a:sym typeface="Quattrocento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pic>
        <p:nvPicPr>
          <p:cNvPr id="1084" name="Google Shape;1084;g3d6791f7bd0_1_22" title="ppt 19.pn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085" name="Google Shape;1085;g3d6791f7bd0_1_22"/>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086" name="Google Shape;1086;g3d6791f7bd0_1_22"/>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087" name="Google Shape;1087;g3d6791f7bd0_1_22"/>
          <p:cNvSpPr txBox="1"/>
          <p:nvPr>
            <p:ph type="title"/>
          </p:nvPr>
        </p:nvSpPr>
        <p:spPr>
          <a:xfrm>
            <a:off x="2244975" y="350325"/>
            <a:ext cx="10515600" cy="91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SEGURIDAD</a:t>
            </a:r>
            <a:endParaRPr b="1" sz="2700">
              <a:solidFill>
                <a:srgbClr val="2F5496"/>
              </a:solidFill>
              <a:latin typeface="Quattrocento Sans"/>
              <a:ea typeface="Quattrocento Sans"/>
              <a:cs typeface="Quattrocento Sans"/>
              <a:sym typeface="Quattrocento Sans"/>
            </a:endParaRPr>
          </a:p>
        </p:txBody>
      </p:sp>
      <p:grpSp>
        <p:nvGrpSpPr>
          <p:cNvPr id="1088" name="Google Shape;1088;g3d6791f7bd0_1_22"/>
          <p:cNvGrpSpPr/>
          <p:nvPr/>
        </p:nvGrpSpPr>
        <p:grpSpPr>
          <a:xfrm>
            <a:off x="2163850" y="1317375"/>
            <a:ext cx="9869355" cy="1844082"/>
            <a:chOff x="2285989" y="1905001"/>
            <a:chExt cx="9429921" cy="1761974"/>
          </a:xfrm>
        </p:grpSpPr>
        <p:sp>
          <p:nvSpPr>
            <p:cNvPr id="1089" name="Google Shape;1089;g3d6791f7bd0_1_22"/>
            <p:cNvSpPr/>
            <p:nvPr/>
          </p:nvSpPr>
          <p:spPr>
            <a:xfrm>
              <a:off x="2285989" y="1905001"/>
              <a:ext cx="2952900" cy="1619100"/>
            </a:xfrm>
            <a:prstGeom prst="roundRect">
              <a:avLst>
                <a:gd fmla="val 6000" name="adj"/>
              </a:avLst>
            </a:prstGeom>
            <a:solidFill>
              <a:srgbClr val="F8FAFC"/>
            </a:solidFill>
            <a:ln cap="flat" cmpd="sng" w="99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g3d6791f7bd0_1_22"/>
            <p:cNvSpPr txBox="1"/>
            <p:nvPr/>
          </p:nvSpPr>
          <p:spPr>
            <a:xfrm>
              <a:off x="2428875" y="2047875"/>
              <a:ext cx="2667000" cy="161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Servicio Mensual de Guardias</a:t>
              </a:r>
              <a:endParaRPr b="1" i="0" sz="1500" u="none" cap="none" strike="noStrike">
                <a:solidFill>
                  <a:srgbClr val="1E3A8A"/>
                </a:solidFill>
                <a:latin typeface="Quattrocento Sans"/>
                <a:ea typeface="Quattrocento Sans"/>
                <a:cs typeface="Quattrocento Sans"/>
                <a:sym typeface="Quattrocento Sans"/>
              </a:endParaRPr>
            </a:p>
            <a:p>
              <a:pPr indent="0" lvl="0" marL="0" marR="0" rtl="0" algn="l">
                <a:lnSpc>
                  <a:spcPct val="100000"/>
                </a:lnSpc>
                <a:spcBef>
                  <a:spcPts val="785"/>
                </a:spcBef>
                <a:spcAft>
                  <a:spcPts val="0"/>
                </a:spcAft>
                <a:buClr>
                  <a:srgbClr val="000000"/>
                </a:buClr>
                <a:buSzPts val="1500"/>
                <a:buFont typeface="Arial"/>
                <a:buNone/>
              </a:pPr>
              <a:r>
                <a:rPr b="0" i="0" lang="es-ES" sz="1500" u="none" cap="none" strike="noStrike">
                  <a:solidFill>
                    <a:srgbClr val="475569"/>
                  </a:solidFill>
                  <a:latin typeface="Quattrocento Sans"/>
                  <a:ea typeface="Quattrocento Sans"/>
                  <a:cs typeface="Quattrocento Sans"/>
                  <a:sym typeface="Quattrocento Sans"/>
                </a:rPr>
                <a:t>70 guardias diurnos</a:t>
              </a:r>
              <a:endParaRPr b="0" i="0" sz="1500" u="none" cap="none" strike="noStrike">
                <a:solidFill>
                  <a:srgbClr val="475569"/>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475569"/>
                  </a:solidFill>
                  <a:latin typeface="Quattrocento Sans"/>
                  <a:ea typeface="Quattrocento Sans"/>
                  <a:cs typeface="Quattrocento Sans"/>
                  <a:sym typeface="Quattrocento Sans"/>
                </a:rPr>
                <a:t>32 guardias nocturnos</a:t>
              </a:r>
              <a:endParaRPr b="0" i="0" sz="1500" u="none" cap="none" strike="noStrike">
                <a:solidFill>
                  <a:srgbClr val="475569"/>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64748B"/>
                  </a:solidFill>
                  <a:latin typeface="Quattrocento Sans"/>
                  <a:ea typeface="Quattrocento Sans"/>
                  <a:cs typeface="Quattrocento Sans"/>
                  <a:sym typeface="Quattrocento Sans"/>
                </a:rPr>
                <a:t>Turnos 5x2 y 4x4</a:t>
              </a:r>
              <a:endParaRPr b="0" i="0" sz="15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1177"/>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$144.063.403 mensual</a:t>
              </a:r>
              <a:endParaRPr b="1" i="0" sz="1500" u="none" cap="none" strike="noStrike">
                <a:solidFill>
                  <a:srgbClr val="1E3A8A"/>
                </a:solidFill>
                <a:latin typeface="Quattrocento Sans"/>
                <a:ea typeface="Quattrocento Sans"/>
                <a:cs typeface="Quattrocento Sans"/>
                <a:sym typeface="Quattrocento Sans"/>
              </a:endParaRPr>
            </a:p>
          </p:txBody>
        </p:sp>
        <p:sp>
          <p:nvSpPr>
            <p:cNvPr id="1091" name="Google Shape;1091;g3d6791f7bd0_1_22"/>
            <p:cNvSpPr/>
            <p:nvPr/>
          </p:nvSpPr>
          <p:spPr>
            <a:xfrm>
              <a:off x="5524499" y="1905001"/>
              <a:ext cx="2952900" cy="1619100"/>
            </a:xfrm>
            <a:prstGeom prst="roundRect">
              <a:avLst>
                <a:gd fmla="val 6000" name="adj"/>
              </a:avLst>
            </a:prstGeom>
            <a:solidFill>
              <a:srgbClr val="F8FAFC"/>
            </a:solidFill>
            <a:ln cap="flat" cmpd="sng" w="99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g3d6791f7bd0_1_22"/>
            <p:cNvSpPr txBox="1"/>
            <p:nvPr/>
          </p:nvSpPr>
          <p:spPr>
            <a:xfrm>
              <a:off x="5667375" y="2047875"/>
              <a:ext cx="2667000" cy="161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Aumento Dotación</a:t>
              </a:r>
              <a:endParaRPr b="1" i="0" sz="1500" u="none" cap="none" strike="noStrike">
                <a:solidFill>
                  <a:srgbClr val="1E3A8A"/>
                </a:solidFill>
                <a:latin typeface="Quattrocento Sans"/>
                <a:ea typeface="Quattrocento Sans"/>
                <a:cs typeface="Quattrocento Sans"/>
                <a:sym typeface="Quattrocento Sans"/>
              </a:endParaRPr>
            </a:p>
            <a:p>
              <a:pPr indent="0" lvl="0" marL="0" marR="0" rtl="0" algn="l">
                <a:lnSpc>
                  <a:spcPct val="100000"/>
                </a:lnSpc>
                <a:spcBef>
                  <a:spcPts val="785"/>
                </a:spcBef>
                <a:spcAft>
                  <a:spcPts val="0"/>
                </a:spcAft>
                <a:buClr>
                  <a:srgbClr val="000000"/>
                </a:buClr>
                <a:buSzPts val="1500"/>
                <a:buFont typeface="Arial"/>
                <a:buNone/>
              </a:pPr>
              <a:r>
                <a:rPr b="0" i="0" lang="es-ES" sz="1500" u="none" cap="none" strike="noStrike">
                  <a:solidFill>
                    <a:srgbClr val="475569"/>
                  </a:solidFill>
                  <a:latin typeface="Quattrocento Sans"/>
                  <a:ea typeface="Quattrocento Sans"/>
                  <a:cs typeface="Quattrocento Sans"/>
                  <a:sym typeface="Quattrocento Sans"/>
                </a:rPr>
                <a:t>20 guardias adicionales</a:t>
              </a:r>
              <a:endParaRPr b="0" i="0" sz="1500" u="none" cap="none" strike="noStrike">
                <a:solidFill>
                  <a:srgbClr val="475569"/>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64748B"/>
                  </a:solidFill>
                  <a:latin typeface="Quattrocento Sans"/>
                  <a:ea typeface="Quattrocento Sans"/>
                  <a:cs typeface="Quattrocento Sans"/>
                  <a:sym typeface="Quattrocento Sans"/>
                </a:rPr>
                <a:t>Jornada 5x2</a:t>
              </a:r>
              <a:endParaRPr b="0" i="0" sz="15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2512"/>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$28.931.680 mensual</a:t>
              </a:r>
              <a:endParaRPr b="1" i="0" sz="1500" u="none" cap="none" strike="noStrike">
                <a:solidFill>
                  <a:srgbClr val="1E3A8A"/>
                </a:solidFill>
                <a:latin typeface="Quattrocento Sans"/>
                <a:ea typeface="Quattrocento Sans"/>
                <a:cs typeface="Quattrocento Sans"/>
                <a:sym typeface="Quattrocento Sans"/>
              </a:endParaRPr>
            </a:p>
          </p:txBody>
        </p:sp>
        <p:sp>
          <p:nvSpPr>
            <p:cNvPr id="1093" name="Google Shape;1093;g3d6791f7bd0_1_22"/>
            <p:cNvSpPr/>
            <p:nvPr/>
          </p:nvSpPr>
          <p:spPr>
            <a:xfrm>
              <a:off x="8763010" y="1905002"/>
              <a:ext cx="2952900" cy="1619100"/>
            </a:xfrm>
            <a:prstGeom prst="roundRect">
              <a:avLst>
                <a:gd fmla="val 6000" name="adj"/>
              </a:avLst>
            </a:prstGeom>
            <a:solidFill>
              <a:srgbClr val="F8FAFC"/>
            </a:solidFill>
            <a:ln cap="flat" cmpd="sng" w="99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g3d6791f7bd0_1_22"/>
            <p:cNvSpPr txBox="1"/>
            <p:nvPr/>
          </p:nvSpPr>
          <p:spPr>
            <a:xfrm>
              <a:off x="8905875" y="2047875"/>
              <a:ext cx="2667000" cy="1619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Guardias Tácticos</a:t>
              </a:r>
              <a:endParaRPr b="1" i="0" sz="1500" u="none" cap="none" strike="noStrike">
                <a:solidFill>
                  <a:srgbClr val="1E3A8A"/>
                </a:solidFill>
                <a:latin typeface="Quattrocento Sans"/>
                <a:ea typeface="Quattrocento Sans"/>
                <a:cs typeface="Quattrocento Sans"/>
                <a:sym typeface="Quattrocento Sans"/>
              </a:endParaRPr>
            </a:p>
            <a:p>
              <a:pPr indent="0" lvl="0" marL="0" marR="0" rtl="0" algn="l">
                <a:lnSpc>
                  <a:spcPct val="100000"/>
                </a:lnSpc>
                <a:spcBef>
                  <a:spcPts val="785"/>
                </a:spcBef>
                <a:spcAft>
                  <a:spcPts val="0"/>
                </a:spcAft>
                <a:buClr>
                  <a:srgbClr val="000000"/>
                </a:buClr>
                <a:buSzPts val="1500"/>
                <a:buFont typeface="Arial"/>
                <a:buNone/>
              </a:pPr>
              <a:r>
                <a:rPr b="0" i="0" lang="es-ES" sz="1500" u="none" cap="none" strike="noStrike">
                  <a:solidFill>
                    <a:srgbClr val="475569"/>
                  </a:solidFill>
                  <a:latin typeface="Quattrocento Sans"/>
                  <a:ea typeface="Quattrocento Sans"/>
                  <a:cs typeface="Quattrocento Sans"/>
                  <a:sym typeface="Quattrocento Sans"/>
                </a:rPr>
                <a:t>22 guardias especializados</a:t>
              </a:r>
              <a:endParaRPr b="0" i="0" sz="1500" u="none" cap="none" strike="noStrike">
                <a:solidFill>
                  <a:srgbClr val="475569"/>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64748B"/>
                  </a:solidFill>
                  <a:latin typeface="Quattrocento Sans"/>
                  <a:ea typeface="Quattrocento Sans"/>
                  <a:cs typeface="Quattrocento Sans"/>
                  <a:sym typeface="Quattrocento Sans"/>
                </a:rPr>
                <a:t>Jornada 5x2 y 4x4</a:t>
              </a:r>
              <a:endParaRPr b="0" i="0" sz="1500" u="none" cap="none" strike="noStrike">
                <a:solidFill>
                  <a:srgbClr val="64748B"/>
                </a:solidFill>
                <a:latin typeface="Quattrocento Sans"/>
                <a:ea typeface="Quattrocento Sans"/>
                <a:cs typeface="Quattrocento Sans"/>
                <a:sym typeface="Quattrocento Sans"/>
              </a:endParaRPr>
            </a:p>
            <a:p>
              <a:pPr indent="0" lvl="0" marL="0" marR="0" rtl="0" algn="l">
                <a:lnSpc>
                  <a:spcPct val="100000"/>
                </a:lnSpc>
                <a:spcBef>
                  <a:spcPts val="2512"/>
                </a:spcBef>
                <a:spcAft>
                  <a:spcPts val="0"/>
                </a:spcAft>
                <a:buClr>
                  <a:srgbClr val="000000"/>
                </a:buClr>
                <a:buSzPts val="1500"/>
                <a:buFont typeface="Arial"/>
                <a:buNone/>
              </a:pPr>
              <a:r>
                <a:rPr b="1" i="0" lang="es-ES" sz="1500" u="none" cap="none" strike="noStrike">
                  <a:solidFill>
                    <a:srgbClr val="1E3A8A"/>
                  </a:solidFill>
                  <a:latin typeface="Quattrocento Sans"/>
                  <a:ea typeface="Quattrocento Sans"/>
                  <a:cs typeface="Quattrocento Sans"/>
                  <a:sym typeface="Quattrocento Sans"/>
                </a:rPr>
                <a:t>$36.414.000 mensual</a:t>
              </a:r>
              <a:endParaRPr b="1" i="0" sz="1500" u="none" cap="none" strike="noStrike">
                <a:solidFill>
                  <a:srgbClr val="1E3A8A"/>
                </a:solidFill>
                <a:latin typeface="Quattrocento Sans"/>
                <a:ea typeface="Quattrocento Sans"/>
                <a:cs typeface="Quattrocento Sans"/>
                <a:sym typeface="Quattrocento Sans"/>
              </a:endParaRPr>
            </a:p>
          </p:txBody>
        </p:sp>
      </p:grpSp>
      <p:grpSp>
        <p:nvGrpSpPr>
          <p:cNvPr id="1095" name="Google Shape;1095;g3d6791f7bd0_1_22"/>
          <p:cNvGrpSpPr/>
          <p:nvPr/>
        </p:nvGrpSpPr>
        <p:grpSpPr>
          <a:xfrm>
            <a:off x="2244982" y="3456900"/>
            <a:ext cx="9348803" cy="571500"/>
            <a:chOff x="2286000" y="4191000"/>
            <a:chExt cx="9429900" cy="571500"/>
          </a:xfrm>
        </p:grpSpPr>
        <p:sp>
          <p:nvSpPr>
            <p:cNvPr id="1096" name="Google Shape;1096;g3d6791f7bd0_1_22"/>
            <p:cNvSpPr/>
            <p:nvPr/>
          </p:nvSpPr>
          <p:spPr>
            <a:xfrm>
              <a:off x="2286000" y="4191000"/>
              <a:ext cx="9429900" cy="571500"/>
            </a:xfrm>
            <a:prstGeom prst="roundRect">
              <a:avLst>
                <a:gd fmla="val 10000" name="adj"/>
              </a:avLst>
            </a:prstGeom>
            <a:solidFill>
              <a:srgbClr val="1E3A8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7" name="Google Shape;1097;g3d6791f7bd0_1_22"/>
            <p:cNvSpPr txBox="1"/>
            <p:nvPr/>
          </p:nvSpPr>
          <p:spPr>
            <a:xfrm>
              <a:off x="2593200" y="4288175"/>
              <a:ext cx="4286400" cy="406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rgbClr val="FFFFFF"/>
                  </a:solidFill>
                  <a:latin typeface="Quattrocento Sans"/>
                  <a:ea typeface="Quattrocento Sans"/>
                  <a:cs typeface="Quattrocento Sans"/>
                  <a:sym typeface="Quattrocento Sans"/>
                </a:rPr>
                <a:t>Total Inversión Mensual</a:t>
              </a:r>
              <a:endParaRPr b="1" i="0" sz="2000" u="none" cap="none" strike="noStrike">
                <a:solidFill>
                  <a:srgbClr val="FFFFFF"/>
                </a:solidFill>
                <a:latin typeface="Quattrocento Sans"/>
                <a:ea typeface="Quattrocento Sans"/>
                <a:cs typeface="Quattrocento Sans"/>
                <a:sym typeface="Quattrocento Sans"/>
              </a:endParaRPr>
            </a:p>
          </p:txBody>
        </p:sp>
        <p:sp>
          <p:nvSpPr>
            <p:cNvPr id="1098" name="Google Shape;1098;g3d6791f7bd0_1_22"/>
            <p:cNvSpPr txBox="1"/>
            <p:nvPr/>
          </p:nvSpPr>
          <p:spPr>
            <a:xfrm>
              <a:off x="8769650" y="4288175"/>
              <a:ext cx="2874900" cy="406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2000"/>
                <a:buFont typeface="Arial"/>
                <a:buNone/>
              </a:pPr>
              <a:r>
                <a:rPr b="1" i="0" lang="es-ES" sz="2000" u="none" cap="none" strike="noStrike">
                  <a:solidFill>
                    <a:srgbClr val="FFFFFF"/>
                  </a:solidFill>
                  <a:latin typeface="Quattrocento Sans"/>
                  <a:ea typeface="Quattrocento Sans"/>
                  <a:cs typeface="Quattrocento Sans"/>
                  <a:sym typeface="Quattrocento Sans"/>
                </a:rPr>
                <a:t>$209.409.083</a:t>
              </a:r>
              <a:endParaRPr b="1" i="0" sz="2000" u="none" cap="none" strike="noStrike">
                <a:solidFill>
                  <a:srgbClr val="FFFFFF"/>
                </a:solidFill>
                <a:latin typeface="Quattrocento Sans"/>
                <a:ea typeface="Quattrocento Sans"/>
                <a:cs typeface="Quattrocento Sans"/>
                <a:sym typeface="Quattrocento Sans"/>
              </a:endParaRPr>
            </a:p>
          </p:txBody>
        </p:sp>
      </p:grpSp>
      <p:grpSp>
        <p:nvGrpSpPr>
          <p:cNvPr id="1099" name="Google Shape;1099;g3d6791f7bd0_1_22"/>
          <p:cNvGrpSpPr/>
          <p:nvPr/>
        </p:nvGrpSpPr>
        <p:grpSpPr>
          <a:xfrm>
            <a:off x="2244981" y="4242600"/>
            <a:ext cx="5204460" cy="571500"/>
            <a:chOff x="2286000" y="5524500"/>
            <a:chExt cx="3810000" cy="571500"/>
          </a:xfrm>
        </p:grpSpPr>
        <p:sp>
          <p:nvSpPr>
            <p:cNvPr id="1100" name="Google Shape;1100;g3d6791f7bd0_1_22"/>
            <p:cNvSpPr/>
            <p:nvPr/>
          </p:nvSpPr>
          <p:spPr>
            <a:xfrm>
              <a:off x="2286000" y="5524500"/>
              <a:ext cx="3810000" cy="571500"/>
            </a:xfrm>
            <a:prstGeom prst="roundRect">
              <a:avLst>
                <a:gd fmla="val 50000" name="adj"/>
              </a:avLst>
            </a:prstGeom>
            <a:solidFill>
              <a:srgbClr val="EBF3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1" name="Google Shape;1101;g3d6791f7bd0_1_22"/>
            <p:cNvSpPr txBox="1"/>
            <p:nvPr/>
          </p:nvSpPr>
          <p:spPr>
            <a:xfrm>
              <a:off x="2571750" y="5524500"/>
              <a:ext cx="3238500" cy="571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1" i="0" lang="es-ES" sz="1400" u="none" cap="none" strike="noStrike">
                  <a:solidFill>
                    <a:srgbClr val="1E3A8A"/>
                  </a:solidFill>
                  <a:latin typeface="Quattrocento Sans"/>
                  <a:ea typeface="Quattrocento Sans"/>
                  <a:cs typeface="Quattrocento Sans"/>
                  <a:sym typeface="Quattrocento Sans"/>
                </a:rPr>
                <a:t>📈 Aumento de 45,35% en Seguridad durante 2025 </a:t>
              </a:r>
              <a:endParaRPr b="1" i="0" sz="1400" u="none" cap="none" strike="noStrike">
                <a:solidFill>
                  <a:srgbClr val="1E3A8A"/>
                </a:solidFill>
                <a:latin typeface="Quattrocento Sans"/>
                <a:ea typeface="Quattrocento Sans"/>
                <a:cs typeface="Quattrocento Sans"/>
                <a:sym typeface="Quattrocento Sans"/>
              </a:endParaRPr>
            </a:p>
          </p:txBody>
        </p:sp>
      </p:grpSp>
      <p:pic>
        <p:nvPicPr>
          <p:cNvPr id="1102" name="Google Shape;1102;g3d6791f7bd0_1_22" title="WhatsApp Image 2026-05-05 at 14.24.10 (2).jpeg"/>
          <p:cNvPicPr preferRelativeResize="0"/>
          <p:nvPr/>
        </p:nvPicPr>
        <p:blipFill rotWithShape="1">
          <a:blip r:embed="rId6">
            <a:alphaModFix/>
          </a:blip>
          <a:srcRect b="25937" l="0" r="0" t="0"/>
          <a:stretch/>
        </p:blipFill>
        <p:spPr>
          <a:xfrm>
            <a:off x="8216025" y="4135400"/>
            <a:ext cx="2436150" cy="2405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pic>
        <p:nvPicPr>
          <p:cNvPr id="1107" name="Google Shape;1107;g3d6791f7bd0_1_79"/>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1108" name="Google Shape;1108;g3d6791f7bd0_1_79"/>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1109" name="Google Shape;1109;g3d6791f7bd0_1_79"/>
          <p:cNvSpPr txBox="1"/>
          <p:nvPr>
            <p:ph type="ctrTitle"/>
          </p:nvPr>
        </p:nvSpPr>
        <p:spPr>
          <a:xfrm>
            <a:off x="2127729" y="3542916"/>
            <a:ext cx="7795800" cy="1354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NUESTROS INDICADORES </a:t>
            </a:r>
            <a:endParaRPr>
              <a:solidFill>
                <a:srgbClr val="1F3864"/>
              </a:solidFill>
              <a:latin typeface="Quattrocento Sans"/>
              <a:ea typeface="Quattrocento Sans"/>
              <a:cs typeface="Quattrocento Sans"/>
              <a:sym typeface="Quattrocento Sans"/>
            </a:endParaRPr>
          </a:p>
        </p:txBody>
      </p:sp>
      <p:cxnSp>
        <p:nvCxnSpPr>
          <p:cNvPr id="1110" name="Google Shape;1110;g3d6791f7bd0_1_79"/>
          <p:cNvCxnSpPr/>
          <p:nvPr/>
        </p:nvCxnSpPr>
        <p:spPr>
          <a:xfrm>
            <a:off x="2473568" y="5036628"/>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1111" name="Google Shape;1111;g3d6791f7bd0_1_79"/>
          <p:cNvCxnSpPr/>
          <p:nvPr/>
        </p:nvCxnSpPr>
        <p:spPr>
          <a:xfrm>
            <a:off x="2473568" y="3158759"/>
            <a:ext cx="7239000" cy="0"/>
          </a:xfrm>
          <a:prstGeom prst="straightConnector1">
            <a:avLst/>
          </a:prstGeom>
          <a:noFill/>
          <a:ln cap="flat" cmpd="sng" w="57150">
            <a:solidFill>
              <a:schemeClr val="accent1"/>
            </a:solidFill>
            <a:prstDash val="solid"/>
            <a:miter lim="800000"/>
            <a:headEnd len="sm" w="sm" type="none"/>
            <a:tailEnd len="sm" w="sm" type="none"/>
          </a:ln>
        </p:spPr>
      </p:cxnSp>
      <p:pic>
        <p:nvPicPr>
          <p:cNvPr id="1112" name="Google Shape;1112;g3d6791f7bd0_1_79"/>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pic>
        <p:nvPicPr>
          <p:cNvPr id="1117" name="Google Shape;1117;g397922d37e1_0_1022" title="ppt 18.jpg"/>
          <p:cNvPicPr preferRelativeResize="0"/>
          <p:nvPr>
            <p:ph idx="1" type="body"/>
          </p:nvPr>
        </p:nvPicPr>
        <p:blipFill rotWithShape="1">
          <a:blip r:embed="rId3">
            <a:alphaModFix/>
          </a:blip>
          <a:srcRect b="30" l="0" r="0" t="30"/>
          <a:stretch/>
        </p:blipFill>
        <p:spPr>
          <a:xfrm>
            <a:off x="-1000" y="0"/>
            <a:ext cx="2030100" cy="6858000"/>
          </a:xfrm>
          <a:prstGeom prst="rect">
            <a:avLst/>
          </a:prstGeom>
          <a:noFill/>
          <a:ln>
            <a:noFill/>
          </a:ln>
        </p:spPr>
      </p:pic>
      <p:pic>
        <p:nvPicPr>
          <p:cNvPr id="1118" name="Google Shape;1118;g397922d37e1_0_1022"/>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119" name="Google Shape;1119;g397922d37e1_0_1022"/>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120" name="Google Shape;1120;g397922d37e1_0_1022"/>
          <p:cNvSpPr/>
          <p:nvPr/>
        </p:nvSpPr>
        <p:spPr>
          <a:xfrm>
            <a:off x="2381250" y="1619250"/>
            <a:ext cx="9525000" cy="4953000"/>
          </a:xfrm>
          <a:prstGeom prst="roundRect">
            <a:avLst>
              <a:gd fmla="val 2884" name="adj"/>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g397922d37e1_0_1022"/>
          <p:cNvSpPr txBox="1"/>
          <p:nvPr>
            <p:ph type="title"/>
          </p:nvPr>
        </p:nvSpPr>
        <p:spPr>
          <a:xfrm>
            <a:off x="2249166" y="148598"/>
            <a:ext cx="10515600" cy="1325700"/>
          </a:xfrm>
          <a:prstGeom prst="rect">
            <a:avLst/>
          </a:prstGeom>
          <a:solidFill>
            <a:srgbClr val="000000">
              <a:alpha val="0"/>
            </a:srgbClr>
          </a:solidFill>
          <a:ln>
            <a:noFill/>
          </a:ln>
        </p:spPr>
        <p:txBody>
          <a:bodyPr anchorCtr="0" anchor="ctr" bIns="47625" lIns="95250" spcFirstLastPara="1" rIns="95250" wrap="square" tIns="47625">
            <a:norm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INDICADORES DE</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EFICIENCIA HOSPITALARIA</a:t>
            </a:r>
            <a:endParaRPr b="1" sz="2700">
              <a:solidFill>
                <a:srgbClr val="2F5496"/>
              </a:solidFill>
              <a:latin typeface="Quattrocento Sans"/>
              <a:ea typeface="Quattrocento Sans"/>
              <a:cs typeface="Quattrocento Sans"/>
              <a:sym typeface="Quattrocento Sans"/>
            </a:endParaRPr>
          </a:p>
        </p:txBody>
      </p:sp>
      <p:sp>
        <p:nvSpPr>
          <p:cNvPr id="1122" name="Google Shape;1122;g397922d37e1_0_1022"/>
          <p:cNvSpPr/>
          <p:nvPr/>
        </p:nvSpPr>
        <p:spPr>
          <a:xfrm>
            <a:off x="2381250" y="1619250"/>
            <a:ext cx="9525000" cy="571500"/>
          </a:xfrm>
          <a:prstGeom prst="roundRect">
            <a:avLst>
              <a:gd fmla="val 25000" name="adj"/>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g397922d37e1_0_1022"/>
          <p:cNvSpPr/>
          <p:nvPr/>
        </p:nvSpPr>
        <p:spPr>
          <a:xfrm>
            <a:off x="2381250" y="1905000"/>
            <a:ext cx="9525000" cy="285900"/>
          </a:xfrm>
          <a:prstGeom prst="rect">
            <a:avLst/>
          </a:prstGeom>
          <a:solidFill>
            <a:srgbClr val="00206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24" name="Google Shape;1124;g397922d37e1_0_1022"/>
          <p:cNvGrpSpPr/>
          <p:nvPr/>
        </p:nvGrpSpPr>
        <p:grpSpPr>
          <a:xfrm>
            <a:off x="2571750" y="1664650"/>
            <a:ext cx="9144150" cy="478625"/>
            <a:chOff x="2571750" y="1664650"/>
            <a:chExt cx="9144150" cy="478625"/>
          </a:xfrm>
        </p:grpSpPr>
        <p:sp>
          <p:nvSpPr>
            <p:cNvPr id="1125" name="Google Shape;1125;g397922d37e1_0_1022"/>
            <p:cNvSpPr txBox="1"/>
            <p:nvPr/>
          </p:nvSpPr>
          <p:spPr>
            <a:xfrm>
              <a:off x="2571750" y="1666875"/>
              <a:ext cx="2857500" cy="476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rgbClr val="FFFFFF"/>
                  </a:solidFill>
                  <a:latin typeface="Quattrocento Sans"/>
                  <a:ea typeface="Quattrocento Sans"/>
                  <a:cs typeface="Quattrocento Sans"/>
                  <a:sym typeface="Quattrocento Sans"/>
                </a:rPr>
                <a:t>Indicador</a:t>
              </a:r>
              <a:endParaRPr b="1" i="0" sz="1800" u="none" cap="none" strike="noStrike">
                <a:solidFill>
                  <a:srgbClr val="FFFFFF"/>
                </a:solidFill>
                <a:latin typeface="Quattrocento Sans"/>
                <a:ea typeface="Quattrocento Sans"/>
                <a:cs typeface="Quattrocento Sans"/>
                <a:sym typeface="Quattrocento Sans"/>
              </a:endParaRPr>
            </a:p>
          </p:txBody>
        </p:sp>
        <p:sp>
          <p:nvSpPr>
            <p:cNvPr id="1126" name="Google Shape;1126;g397922d37e1_0_1022"/>
            <p:cNvSpPr txBox="1"/>
            <p:nvPr/>
          </p:nvSpPr>
          <p:spPr>
            <a:xfrm>
              <a:off x="6191250" y="1664650"/>
              <a:ext cx="9525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700"/>
                <a:buFont typeface="Arial"/>
                <a:buNone/>
              </a:pPr>
              <a:r>
                <a:rPr b="1" i="0" lang="es-ES" sz="1700" u="none" cap="none" strike="noStrike">
                  <a:solidFill>
                    <a:srgbClr val="FFFFFF"/>
                  </a:solidFill>
                  <a:latin typeface="Quattrocento Sans"/>
                  <a:ea typeface="Quattrocento Sans"/>
                  <a:cs typeface="Quattrocento Sans"/>
                  <a:sym typeface="Quattrocento Sans"/>
                </a:rPr>
                <a:t>Año 2023</a:t>
              </a:r>
              <a:endParaRPr b="1" i="0" sz="1700" u="none" cap="none" strike="noStrike">
                <a:solidFill>
                  <a:srgbClr val="FFFFFF"/>
                </a:solidFill>
                <a:latin typeface="Quattrocento Sans"/>
                <a:ea typeface="Quattrocento Sans"/>
                <a:cs typeface="Quattrocento Sans"/>
                <a:sym typeface="Quattrocento Sans"/>
              </a:endParaRPr>
            </a:p>
          </p:txBody>
        </p:sp>
        <p:sp>
          <p:nvSpPr>
            <p:cNvPr id="1127" name="Google Shape;1127;g397922d37e1_0_1022"/>
            <p:cNvSpPr txBox="1"/>
            <p:nvPr/>
          </p:nvSpPr>
          <p:spPr>
            <a:xfrm>
              <a:off x="7620000" y="1666875"/>
              <a:ext cx="9525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rgbClr val="FFFFFF"/>
                  </a:solidFill>
                  <a:latin typeface="Quattrocento Sans"/>
                  <a:ea typeface="Quattrocento Sans"/>
                  <a:cs typeface="Quattrocento Sans"/>
                  <a:sym typeface="Quattrocento Sans"/>
                </a:rPr>
                <a:t>Año 2024</a:t>
              </a:r>
              <a:endParaRPr b="1" i="0" sz="1800" u="none" cap="none" strike="noStrike">
                <a:solidFill>
                  <a:srgbClr val="FFFFFF"/>
                </a:solidFill>
                <a:latin typeface="Quattrocento Sans"/>
                <a:ea typeface="Quattrocento Sans"/>
                <a:cs typeface="Quattrocento Sans"/>
                <a:sym typeface="Quattrocento Sans"/>
              </a:endParaRPr>
            </a:p>
          </p:txBody>
        </p:sp>
        <p:sp>
          <p:nvSpPr>
            <p:cNvPr id="1128" name="Google Shape;1128;g397922d37e1_0_1022"/>
            <p:cNvSpPr txBox="1"/>
            <p:nvPr/>
          </p:nvSpPr>
          <p:spPr>
            <a:xfrm>
              <a:off x="9048750" y="1666875"/>
              <a:ext cx="9525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rgbClr val="FFFFFF"/>
                  </a:solidFill>
                  <a:latin typeface="Quattrocento Sans"/>
                  <a:ea typeface="Quattrocento Sans"/>
                  <a:cs typeface="Quattrocento Sans"/>
                  <a:sym typeface="Quattrocento Sans"/>
                </a:rPr>
                <a:t>Año 2025</a:t>
              </a:r>
              <a:endParaRPr b="1" i="0" sz="1800" u="none" cap="none" strike="noStrike">
                <a:solidFill>
                  <a:srgbClr val="FFFFFF"/>
                </a:solidFill>
                <a:latin typeface="Quattrocento Sans"/>
                <a:ea typeface="Quattrocento Sans"/>
                <a:cs typeface="Quattrocento Sans"/>
                <a:sym typeface="Quattrocento Sans"/>
              </a:endParaRPr>
            </a:p>
          </p:txBody>
        </p:sp>
        <p:sp>
          <p:nvSpPr>
            <p:cNvPr id="1129" name="Google Shape;1129;g397922d37e1_0_1022"/>
            <p:cNvSpPr txBox="1"/>
            <p:nvPr/>
          </p:nvSpPr>
          <p:spPr>
            <a:xfrm>
              <a:off x="10477500" y="1666875"/>
              <a:ext cx="12384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es-ES" sz="1800" u="none" cap="none" strike="noStrike">
                  <a:solidFill>
                    <a:srgbClr val="FFFFFF"/>
                  </a:solidFill>
                  <a:latin typeface="Quattrocento Sans"/>
                  <a:ea typeface="Quattrocento Sans"/>
                  <a:cs typeface="Quattrocento Sans"/>
                  <a:sym typeface="Quattrocento Sans"/>
                </a:rPr>
                <a:t>Variación</a:t>
              </a:r>
              <a:endParaRPr b="1" i="0" sz="1800" u="none" cap="none" strike="noStrike">
                <a:solidFill>
                  <a:srgbClr val="FFFFFF"/>
                </a:solidFill>
                <a:latin typeface="Quattrocento Sans"/>
                <a:ea typeface="Quattrocento Sans"/>
                <a:cs typeface="Quattrocento Sans"/>
                <a:sym typeface="Quattrocento Sans"/>
              </a:endParaRPr>
            </a:p>
          </p:txBody>
        </p:sp>
      </p:grpSp>
      <p:grpSp>
        <p:nvGrpSpPr>
          <p:cNvPr id="1130" name="Google Shape;1130;g397922d37e1_0_1022"/>
          <p:cNvGrpSpPr/>
          <p:nvPr/>
        </p:nvGrpSpPr>
        <p:grpSpPr>
          <a:xfrm>
            <a:off x="2381250" y="2333625"/>
            <a:ext cx="9525000" cy="485850"/>
            <a:chOff x="2381250" y="2333625"/>
            <a:chExt cx="9525000" cy="485850"/>
          </a:xfrm>
        </p:grpSpPr>
        <p:sp>
          <p:nvSpPr>
            <p:cNvPr id="1131" name="Google Shape;1131;g397922d37e1_0_1022"/>
            <p:cNvSpPr/>
            <p:nvPr/>
          </p:nvSpPr>
          <p:spPr>
            <a:xfrm>
              <a:off x="2381250" y="2809875"/>
              <a:ext cx="9525000" cy="9600"/>
            </a:xfrm>
            <a:prstGeom prst="rect">
              <a:avLst/>
            </a:prstGeom>
            <a:solidFill>
              <a:srgbClr val="E2E8F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g397922d37e1_0_1022"/>
            <p:cNvSpPr txBox="1"/>
            <p:nvPr/>
          </p:nvSpPr>
          <p:spPr>
            <a:xfrm>
              <a:off x="2571750" y="2333625"/>
              <a:ext cx="33339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1F3864"/>
                  </a:solidFill>
                  <a:latin typeface="Quattrocento Sans"/>
                  <a:ea typeface="Quattrocento Sans"/>
                  <a:cs typeface="Quattrocento Sans"/>
                  <a:sym typeface="Quattrocento Sans"/>
                </a:rPr>
                <a:t>Egresos</a:t>
              </a:r>
              <a:endParaRPr b="0" i="0" sz="1400" u="none" cap="none" strike="noStrike">
                <a:solidFill>
                  <a:srgbClr val="1F3864"/>
                </a:solidFill>
                <a:latin typeface="Quattrocento Sans"/>
                <a:ea typeface="Quattrocento Sans"/>
                <a:cs typeface="Quattrocento Sans"/>
                <a:sym typeface="Quattrocento Sans"/>
              </a:endParaRPr>
            </a:p>
          </p:txBody>
        </p:sp>
        <p:sp>
          <p:nvSpPr>
            <p:cNvPr id="1133" name="Google Shape;1133;g397922d37e1_0_1022"/>
            <p:cNvSpPr txBox="1"/>
            <p:nvPr/>
          </p:nvSpPr>
          <p:spPr>
            <a:xfrm>
              <a:off x="6191250" y="233362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14.652</a:t>
              </a:r>
              <a:endParaRPr b="0" i="0" sz="1400" u="none" cap="none" strike="noStrike">
                <a:solidFill>
                  <a:srgbClr val="475569"/>
                </a:solidFill>
                <a:latin typeface="Quattrocento Sans"/>
                <a:ea typeface="Quattrocento Sans"/>
                <a:cs typeface="Quattrocento Sans"/>
                <a:sym typeface="Quattrocento Sans"/>
              </a:endParaRPr>
            </a:p>
          </p:txBody>
        </p:sp>
        <p:sp>
          <p:nvSpPr>
            <p:cNvPr id="1134" name="Google Shape;1134;g397922d37e1_0_1022"/>
            <p:cNvSpPr txBox="1"/>
            <p:nvPr/>
          </p:nvSpPr>
          <p:spPr>
            <a:xfrm>
              <a:off x="7620000" y="233362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15.529</a:t>
              </a:r>
              <a:endParaRPr b="0" i="0" sz="1400" u="none" cap="none" strike="noStrike">
                <a:solidFill>
                  <a:srgbClr val="475569"/>
                </a:solidFill>
                <a:latin typeface="Quattrocento Sans"/>
                <a:ea typeface="Quattrocento Sans"/>
                <a:cs typeface="Quattrocento Sans"/>
                <a:sym typeface="Quattrocento Sans"/>
              </a:endParaRPr>
            </a:p>
          </p:txBody>
        </p:sp>
        <p:sp>
          <p:nvSpPr>
            <p:cNvPr id="1135" name="Google Shape;1135;g397922d37e1_0_1022"/>
            <p:cNvSpPr txBox="1"/>
            <p:nvPr/>
          </p:nvSpPr>
          <p:spPr>
            <a:xfrm>
              <a:off x="9048750" y="233362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16.028</a:t>
              </a:r>
              <a:endParaRPr b="0" i="0" sz="1400" u="none" cap="none" strike="noStrike">
                <a:solidFill>
                  <a:srgbClr val="475569"/>
                </a:solidFill>
                <a:latin typeface="Quattrocento Sans"/>
                <a:ea typeface="Quattrocento Sans"/>
                <a:cs typeface="Quattrocento Sans"/>
                <a:sym typeface="Quattrocento Sans"/>
              </a:endParaRPr>
            </a:p>
          </p:txBody>
        </p:sp>
        <p:sp>
          <p:nvSpPr>
            <p:cNvPr id="1136" name="Google Shape;1136;g397922d37e1_0_1022"/>
            <p:cNvSpPr txBox="1"/>
            <p:nvPr/>
          </p:nvSpPr>
          <p:spPr>
            <a:xfrm>
              <a:off x="10477500" y="2333625"/>
              <a:ext cx="12384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15803D"/>
                  </a:solidFill>
                  <a:latin typeface="Quattrocento Sans"/>
                  <a:ea typeface="Quattrocento Sans"/>
                  <a:cs typeface="Quattrocento Sans"/>
                  <a:sym typeface="Quattrocento Sans"/>
                </a:rPr>
                <a:t>3,2%</a:t>
              </a:r>
              <a:endParaRPr b="1" i="0" sz="1400" u="none" cap="none" strike="noStrike">
                <a:solidFill>
                  <a:srgbClr val="15803D"/>
                </a:solidFill>
                <a:latin typeface="Quattrocento Sans"/>
                <a:ea typeface="Quattrocento Sans"/>
                <a:cs typeface="Quattrocento Sans"/>
                <a:sym typeface="Quattrocento Sans"/>
              </a:endParaRPr>
            </a:p>
          </p:txBody>
        </p:sp>
      </p:grpSp>
      <p:grpSp>
        <p:nvGrpSpPr>
          <p:cNvPr id="1137" name="Google Shape;1137;g397922d37e1_0_1022"/>
          <p:cNvGrpSpPr/>
          <p:nvPr/>
        </p:nvGrpSpPr>
        <p:grpSpPr>
          <a:xfrm>
            <a:off x="2381250" y="3571875"/>
            <a:ext cx="9525000" cy="485850"/>
            <a:chOff x="2381250" y="3571875"/>
            <a:chExt cx="9525000" cy="485850"/>
          </a:xfrm>
        </p:grpSpPr>
        <p:sp>
          <p:nvSpPr>
            <p:cNvPr id="1138" name="Google Shape;1138;g397922d37e1_0_1022"/>
            <p:cNvSpPr/>
            <p:nvPr/>
          </p:nvSpPr>
          <p:spPr>
            <a:xfrm>
              <a:off x="2381250" y="4048125"/>
              <a:ext cx="9525000" cy="9600"/>
            </a:xfrm>
            <a:prstGeom prst="rect">
              <a:avLst/>
            </a:prstGeom>
            <a:solidFill>
              <a:srgbClr val="E2E8F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g397922d37e1_0_1022"/>
            <p:cNvSpPr txBox="1"/>
            <p:nvPr/>
          </p:nvSpPr>
          <p:spPr>
            <a:xfrm>
              <a:off x="2571750" y="3571875"/>
              <a:ext cx="33339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1F3864"/>
                  </a:solidFill>
                  <a:latin typeface="Quattrocento Sans"/>
                  <a:ea typeface="Quattrocento Sans"/>
                  <a:cs typeface="Quattrocento Sans"/>
                  <a:sym typeface="Quattrocento Sans"/>
                </a:rPr>
                <a:t>Peso Medio GRD</a:t>
              </a:r>
              <a:endParaRPr b="0" i="0" sz="1400" u="none" cap="none" strike="noStrike">
                <a:solidFill>
                  <a:srgbClr val="1F3864"/>
                </a:solidFill>
                <a:latin typeface="Quattrocento Sans"/>
                <a:ea typeface="Quattrocento Sans"/>
                <a:cs typeface="Quattrocento Sans"/>
                <a:sym typeface="Quattrocento Sans"/>
              </a:endParaRPr>
            </a:p>
          </p:txBody>
        </p:sp>
        <p:sp>
          <p:nvSpPr>
            <p:cNvPr id="1140" name="Google Shape;1140;g397922d37e1_0_1022"/>
            <p:cNvSpPr txBox="1"/>
            <p:nvPr/>
          </p:nvSpPr>
          <p:spPr>
            <a:xfrm>
              <a:off x="6191250" y="357187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1,0588</a:t>
              </a:r>
              <a:endParaRPr b="0" i="0" sz="1400" u="none" cap="none" strike="noStrike">
                <a:solidFill>
                  <a:srgbClr val="475569"/>
                </a:solidFill>
                <a:latin typeface="Quattrocento Sans"/>
                <a:ea typeface="Quattrocento Sans"/>
                <a:cs typeface="Quattrocento Sans"/>
                <a:sym typeface="Quattrocento Sans"/>
              </a:endParaRPr>
            </a:p>
          </p:txBody>
        </p:sp>
        <p:sp>
          <p:nvSpPr>
            <p:cNvPr id="1141" name="Google Shape;1141;g397922d37e1_0_1022"/>
            <p:cNvSpPr txBox="1"/>
            <p:nvPr/>
          </p:nvSpPr>
          <p:spPr>
            <a:xfrm>
              <a:off x="7620000" y="357187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1,0699</a:t>
              </a:r>
              <a:endParaRPr b="0" i="0" sz="1400" u="none" cap="none" strike="noStrike">
                <a:solidFill>
                  <a:srgbClr val="475569"/>
                </a:solidFill>
                <a:latin typeface="Quattrocento Sans"/>
                <a:ea typeface="Quattrocento Sans"/>
                <a:cs typeface="Quattrocento Sans"/>
                <a:sym typeface="Quattrocento Sans"/>
              </a:endParaRPr>
            </a:p>
          </p:txBody>
        </p:sp>
        <p:sp>
          <p:nvSpPr>
            <p:cNvPr id="1142" name="Google Shape;1142;g397922d37e1_0_1022"/>
            <p:cNvSpPr txBox="1"/>
            <p:nvPr/>
          </p:nvSpPr>
          <p:spPr>
            <a:xfrm>
              <a:off x="9048750" y="357187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1,0291</a:t>
              </a:r>
              <a:endParaRPr b="0" i="0" sz="1400" u="none" cap="none" strike="noStrike">
                <a:solidFill>
                  <a:srgbClr val="475569"/>
                </a:solidFill>
                <a:latin typeface="Quattrocento Sans"/>
                <a:ea typeface="Quattrocento Sans"/>
                <a:cs typeface="Quattrocento Sans"/>
                <a:sym typeface="Quattrocento Sans"/>
              </a:endParaRPr>
            </a:p>
          </p:txBody>
        </p:sp>
        <p:sp>
          <p:nvSpPr>
            <p:cNvPr id="1143" name="Google Shape;1143;g397922d37e1_0_1022"/>
            <p:cNvSpPr txBox="1"/>
            <p:nvPr/>
          </p:nvSpPr>
          <p:spPr>
            <a:xfrm>
              <a:off x="10477500" y="3571875"/>
              <a:ext cx="12384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B91C1C"/>
                  </a:solidFill>
                  <a:latin typeface="Quattrocento Sans"/>
                  <a:ea typeface="Quattrocento Sans"/>
                  <a:cs typeface="Quattrocento Sans"/>
                  <a:sym typeface="Quattrocento Sans"/>
                </a:rPr>
                <a:t>-3,8%</a:t>
              </a:r>
              <a:endParaRPr b="1" i="0" sz="1400" u="none" cap="none" strike="noStrike">
                <a:solidFill>
                  <a:srgbClr val="B91C1C"/>
                </a:solidFill>
                <a:latin typeface="Quattrocento Sans"/>
                <a:ea typeface="Quattrocento Sans"/>
                <a:cs typeface="Quattrocento Sans"/>
                <a:sym typeface="Quattrocento Sans"/>
              </a:endParaRPr>
            </a:p>
          </p:txBody>
        </p:sp>
      </p:grpSp>
      <p:grpSp>
        <p:nvGrpSpPr>
          <p:cNvPr id="1144" name="Google Shape;1144;g397922d37e1_0_1022"/>
          <p:cNvGrpSpPr/>
          <p:nvPr/>
        </p:nvGrpSpPr>
        <p:grpSpPr>
          <a:xfrm>
            <a:off x="2381250" y="4191000"/>
            <a:ext cx="9525000" cy="485850"/>
            <a:chOff x="2381250" y="4191000"/>
            <a:chExt cx="9525000" cy="485850"/>
          </a:xfrm>
        </p:grpSpPr>
        <p:sp>
          <p:nvSpPr>
            <p:cNvPr id="1145" name="Google Shape;1145;g397922d37e1_0_1022"/>
            <p:cNvSpPr/>
            <p:nvPr/>
          </p:nvSpPr>
          <p:spPr>
            <a:xfrm>
              <a:off x="2381250" y="4667250"/>
              <a:ext cx="9525000" cy="9600"/>
            </a:xfrm>
            <a:prstGeom prst="rect">
              <a:avLst/>
            </a:prstGeom>
            <a:solidFill>
              <a:srgbClr val="E2E8F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g397922d37e1_0_1022"/>
            <p:cNvSpPr txBox="1"/>
            <p:nvPr/>
          </p:nvSpPr>
          <p:spPr>
            <a:xfrm>
              <a:off x="2571750" y="4191000"/>
              <a:ext cx="33339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1F3864"/>
                  </a:solidFill>
                  <a:latin typeface="Quattrocento Sans"/>
                  <a:ea typeface="Quattrocento Sans"/>
                  <a:cs typeface="Quattrocento Sans"/>
                  <a:sym typeface="Quattrocento Sans"/>
                </a:rPr>
                <a:t>Estancia Media (EM)</a:t>
              </a:r>
              <a:endParaRPr b="0" i="0" sz="1400" u="none" cap="none" strike="noStrike">
                <a:solidFill>
                  <a:srgbClr val="1F3864"/>
                </a:solidFill>
                <a:latin typeface="Quattrocento Sans"/>
                <a:ea typeface="Quattrocento Sans"/>
                <a:cs typeface="Quattrocento Sans"/>
                <a:sym typeface="Quattrocento Sans"/>
              </a:endParaRPr>
            </a:p>
          </p:txBody>
        </p:sp>
        <p:sp>
          <p:nvSpPr>
            <p:cNvPr id="1147" name="Google Shape;1147;g397922d37e1_0_1022"/>
            <p:cNvSpPr txBox="1"/>
            <p:nvPr/>
          </p:nvSpPr>
          <p:spPr>
            <a:xfrm>
              <a:off x="6191250" y="419100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7,4</a:t>
              </a:r>
              <a:endParaRPr b="0" i="0" sz="1400" u="none" cap="none" strike="noStrike">
                <a:solidFill>
                  <a:srgbClr val="475569"/>
                </a:solidFill>
                <a:latin typeface="Quattrocento Sans"/>
                <a:ea typeface="Quattrocento Sans"/>
                <a:cs typeface="Quattrocento Sans"/>
                <a:sym typeface="Quattrocento Sans"/>
              </a:endParaRPr>
            </a:p>
          </p:txBody>
        </p:sp>
        <p:sp>
          <p:nvSpPr>
            <p:cNvPr id="1148" name="Google Shape;1148;g397922d37e1_0_1022"/>
            <p:cNvSpPr txBox="1"/>
            <p:nvPr/>
          </p:nvSpPr>
          <p:spPr>
            <a:xfrm>
              <a:off x="7620000" y="419100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7,0</a:t>
              </a:r>
              <a:endParaRPr b="0" i="0" sz="1400" u="none" cap="none" strike="noStrike">
                <a:solidFill>
                  <a:srgbClr val="475569"/>
                </a:solidFill>
                <a:latin typeface="Quattrocento Sans"/>
                <a:ea typeface="Quattrocento Sans"/>
                <a:cs typeface="Quattrocento Sans"/>
                <a:sym typeface="Quattrocento Sans"/>
              </a:endParaRPr>
            </a:p>
          </p:txBody>
        </p:sp>
        <p:sp>
          <p:nvSpPr>
            <p:cNvPr id="1149" name="Google Shape;1149;g397922d37e1_0_1022"/>
            <p:cNvSpPr txBox="1"/>
            <p:nvPr/>
          </p:nvSpPr>
          <p:spPr>
            <a:xfrm>
              <a:off x="9048750" y="419100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6,9</a:t>
              </a:r>
              <a:endParaRPr b="0" i="0" sz="1400" u="none" cap="none" strike="noStrike">
                <a:solidFill>
                  <a:srgbClr val="475569"/>
                </a:solidFill>
                <a:latin typeface="Quattrocento Sans"/>
                <a:ea typeface="Quattrocento Sans"/>
                <a:cs typeface="Quattrocento Sans"/>
                <a:sym typeface="Quattrocento Sans"/>
              </a:endParaRPr>
            </a:p>
          </p:txBody>
        </p:sp>
        <p:sp>
          <p:nvSpPr>
            <p:cNvPr id="1150" name="Google Shape;1150;g397922d37e1_0_1022"/>
            <p:cNvSpPr txBox="1"/>
            <p:nvPr/>
          </p:nvSpPr>
          <p:spPr>
            <a:xfrm>
              <a:off x="10477500" y="4191000"/>
              <a:ext cx="12384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B91C1C"/>
                  </a:solidFill>
                  <a:latin typeface="Quattrocento Sans"/>
                  <a:ea typeface="Quattrocento Sans"/>
                  <a:cs typeface="Quattrocento Sans"/>
                  <a:sym typeface="Quattrocento Sans"/>
                </a:rPr>
                <a:t>-1,4%</a:t>
              </a:r>
              <a:endParaRPr b="1" i="0" sz="1400" u="none" cap="none" strike="noStrike">
                <a:solidFill>
                  <a:srgbClr val="B91C1C"/>
                </a:solidFill>
                <a:latin typeface="Quattrocento Sans"/>
                <a:ea typeface="Quattrocento Sans"/>
                <a:cs typeface="Quattrocento Sans"/>
                <a:sym typeface="Quattrocento Sans"/>
              </a:endParaRPr>
            </a:p>
          </p:txBody>
        </p:sp>
      </p:grpSp>
      <p:grpSp>
        <p:nvGrpSpPr>
          <p:cNvPr id="1151" name="Google Shape;1151;g397922d37e1_0_1022"/>
          <p:cNvGrpSpPr/>
          <p:nvPr/>
        </p:nvGrpSpPr>
        <p:grpSpPr>
          <a:xfrm>
            <a:off x="2381250" y="4810125"/>
            <a:ext cx="9525000" cy="485850"/>
            <a:chOff x="2381250" y="4810125"/>
            <a:chExt cx="9525000" cy="485850"/>
          </a:xfrm>
        </p:grpSpPr>
        <p:sp>
          <p:nvSpPr>
            <p:cNvPr id="1152" name="Google Shape;1152;g397922d37e1_0_1022"/>
            <p:cNvSpPr/>
            <p:nvPr/>
          </p:nvSpPr>
          <p:spPr>
            <a:xfrm>
              <a:off x="2381250" y="5286375"/>
              <a:ext cx="9525000" cy="9600"/>
            </a:xfrm>
            <a:prstGeom prst="rect">
              <a:avLst/>
            </a:prstGeom>
            <a:solidFill>
              <a:srgbClr val="E2E8F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g397922d37e1_0_1022"/>
            <p:cNvSpPr txBox="1"/>
            <p:nvPr/>
          </p:nvSpPr>
          <p:spPr>
            <a:xfrm>
              <a:off x="2571750" y="4810125"/>
              <a:ext cx="33339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1F3864"/>
                  </a:solidFill>
                  <a:latin typeface="Quattrocento Sans"/>
                  <a:ea typeface="Quattrocento Sans"/>
                  <a:cs typeface="Quattrocento Sans"/>
                  <a:sym typeface="Quattrocento Sans"/>
                </a:rPr>
                <a:t>Índice Funcional (IF)</a:t>
              </a:r>
              <a:endParaRPr b="0" i="0" sz="1400" u="none" cap="none" strike="noStrike">
                <a:solidFill>
                  <a:srgbClr val="1F3864"/>
                </a:solidFill>
                <a:latin typeface="Quattrocento Sans"/>
                <a:ea typeface="Quattrocento Sans"/>
                <a:cs typeface="Quattrocento Sans"/>
                <a:sym typeface="Quattrocento Sans"/>
              </a:endParaRPr>
            </a:p>
          </p:txBody>
        </p:sp>
        <p:sp>
          <p:nvSpPr>
            <p:cNvPr id="1154" name="Google Shape;1154;g397922d37e1_0_1022"/>
            <p:cNvSpPr txBox="1"/>
            <p:nvPr/>
          </p:nvSpPr>
          <p:spPr>
            <a:xfrm>
              <a:off x="6191250" y="481012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0,89</a:t>
              </a:r>
              <a:endParaRPr b="0" i="0" sz="1400" u="none" cap="none" strike="noStrike">
                <a:solidFill>
                  <a:srgbClr val="475569"/>
                </a:solidFill>
                <a:latin typeface="Quattrocento Sans"/>
                <a:ea typeface="Quattrocento Sans"/>
                <a:cs typeface="Quattrocento Sans"/>
                <a:sym typeface="Quattrocento Sans"/>
              </a:endParaRPr>
            </a:p>
          </p:txBody>
        </p:sp>
        <p:sp>
          <p:nvSpPr>
            <p:cNvPr id="1155" name="Google Shape;1155;g397922d37e1_0_1022"/>
            <p:cNvSpPr txBox="1"/>
            <p:nvPr/>
          </p:nvSpPr>
          <p:spPr>
            <a:xfrm>
              <a:off x="7620000" y="481012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0,83</a:t>
              </a:r>
              <a:endParaRPr b="0" i="0" sz="1400" u="none" cap="none" strike="noStrike">
                <a:solidFill>
                  <a:srgbClr val="475569"/>
                </a:solidFill>
                <a:latin typeface="Quattrocento Sans"/>
                <a:ea typeface="Quattrocento Sans"/>
                <a:cs typeface="Quattrocento Sans"/>
                <a:sym typeface="Quattrocento Sans"/>
              </a:endParaRPr>
            </a:p>
          </p:txBody>
        </p:sp>
        <p:sp>
          <p:nvSpPr>
            <p:cNvPr id="1156" name="Google Shape;1156;g397922d37e1_0_1022"/>
            <p:cNvSpPr txBox="1"/>
            <p:nvPr/>
          </p:nvSpPr>
          <p:spPr>
            <a:xfrm>
              <a:off x="9048750" y="4810125"/>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0,88</a:t>
              </a:r>
              <a:endParaRPr b="0" i="0" sz="1400" u="none" cap="none" strike="noStrike">
                <a:solidFill>
                  <a:srgbClr val="475569"/>
                </a:solidFill>
                <a:latin typeface="Quattrocento Sans"/>
                <a:ea typeface="Quattrocento Sans"/>
                <a:cs typeface="Quattrocento Sans"/>
                <a:sym typeface="Quattrocento Sans"/>
              </a:endParaRPr>
            </a:p>
          </p:txBody>
        </p:sp>
        <p:sp>
          <p:nvSpPr>
            <p:cNvPr id="1157" name="Google Shape;1157;g397922d37e1_0_1022"/>
            <p:cNvSpPr txBox="1"/>
            <p:nvPr/>
          </p:nvSpPr>
          <p:spPr>
            <a:xfrm>
              <a:off x="10477500" y="4810125"/>
              <a:ext cx="12384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15803D"/>
                  </a:solidFill>
                  <a:latin typeface="Quattrocento Sans"/>
                  <a:ea typeface="Quattrocento Sans"/>
                  <a:cs typeface="Quattrocento Sans"/>
                  <a:sym typeface="Quattrocento Sans"/>
                </a:rPr>
                <a:t>6,0%</a:t>
              </a:r>
              <a:endParaRPr b="1" i="0" sz="1400" u="none" cap="none" strike="noStrike">
                <a:solidFill>
                  <a:srgbClr val="15803D"/>
                </a:solidFill>
                <a:latin typeface="Quattrocento Sans"/>
                <a:ea typeface="Quattrocento Sans"/>
                <a:cs typeface="Quattrocento Sans"/>
                <a:sym typeface="Quattrocento Sans"/>
              </a:endParaRPr>
            </a:p>
          </p:txBody>
        </p:sp>
      </p:grpSp>
      <p:grpSp>
        <p:nvGrpSpPr>
          <p:cNvPr id="1158" name="Google Shape;1158;g397922d37e1_0_1022"/>
          <p:cNvGrpSpPr/>
          <p:nvPr/>
        </p:nvGrpSpPr>
        <p:grpSpPr>
          <a:xfrm>
            <a:off x="2381250" y="5429250"/>
            <a:ext cx="9525000" cy="485850"/>
            <a:chOff x="2381250" y="5429250"/>
            <a:chExt cx="9525000" cy="485850"/>
          </a:xfrm>
        </p:grpSpPr>
        <p:sp>
          <p:nvSpPr>
            <p:cNvPr id="1159" name="Google Shape;1159;g397922d37e1_0_1022"/>
            <p:cNvSpPr/>
            <p:nvPr/>
          </p:nvSpPr>
          <p:spPr>
            <a:xfrm>
              <a:off x="2381250" y="5905500"/>
              <a:ext cx="9525000" cy="9600"/>
            </a:xfrm>
            <a:prstGeom prst="rect">
              <a:avLst/>
            </a:prstGeom>
            <a:solidFill>
              <a:srgbClr val="E2E8F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g397922d37e1_0_1022"/>
            <p:cNvSpPr txBox="1"/>
            <p:nvPr/>
          </p:nvSpPr>
          <p:spPr>
            <a:xfrm>
              <a:off x="2571750" y="5429250"/>
              <a:ext cx="33339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1F3864"/>
                  </a:solidFill>
                  <a:latin typeface="Quattrocento Sans"/>
                  <a:ea typeface="Quattrocento Sans"/>
                  <a:cs typeface="Quattrocento Sans"/>
                  <a:sym typeface="Quattrocento Sans"/>
                </a:rPr>
                <a:t>IEMA</a:t>
              </a:r>
              <a:endParaRPr b="0" i="0" sz="1400" u="none" cap="none" strike="noStrike">
                <a:solidFill>
                  <a:srgbClr val="1F3864"/>
                </a:solidFill>
                <a:latin typeface="Quattrocento Sans"/>
                <a:ea typeface="Quattrocento Sans"/>
                <a:cs typeface="Quattrocento Sans"/>
                <a:sym typeface="Quattrocento Sans"/>
              </a:endParaRPr>
            </a:p>
          </p:txBody>
        </p:sp>
        <p:sp>
          <p:nvSpPr>
            <p:cNvPr id="1161" name="Google Shape;1161;g397922d37e1_0_1022"/>
            <p:cNvSpPr txBox="1"/>
            <p:nvPr/>
          </p:nvSpPr>
          <p:spPr>
            <a:xfrm>
              <a:off x="6191250" y="54292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0,88</a:t>
              </a:r>
              <a:endParaRPr b="0" i="0" sz="1400" u="none" cap="none" strike="noStrike">
                <a:solidFill>
                  <a:srgbClr val="475569"/>
                </a:solidFill>
                <a:latin typeface="Quattrocento Sans"/>
                <a:ea typeface="Quattrocento Sans"/>
                <a:cs typeface="Quattrocento Sans"/>
                <a:sym typeface="Quattrocento Sans"/>
              </a:endParaRPr>
            </a:p>
          </p:txBody>
        </p:sp>
        <p:sp>
          <p:nvSpPr>
            <p:cNvPr id="1162" name="Google Shape;1162;g397922d37e1_0_1022"/>
            <p:cNvSpPr txBox="1"/>
            <p:nvPr/>
          </p:nvSpPr>
          <p:spPr>
            <a:xfrm>
              <a:off x="7620000" y="54292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0,86</a:t>
              </a:r>
              <a:endParaRPr b="0" i="0" sz="1400" u="none" cap="none" strike="noStrike">
                <a:solidFill>
                  <a:srgbClr val="475569"/>
                </a:solidFill>
                <a:latin typeface="Quattrocento Sans"/>
                <a:ea typeface="Quattrocento Sans"/>
                <a:cs typeface="Quattrocento Sans"/>
                <a:sym typeface="Quattrocento Sans"/>
              </a:endParaRPr>
            </a:p>
          </p:txBody>
        </p:sp>
        <p:sp>
          <p:nvSpPr>
            <p:cNvPr id="1163" name="Google Shape;1163;g397922d37e1_0_1022"/>
            <p:cNvSpPr txBox="1"/>
            <p:nvPr/>
          </p:nvSpPr>
          <p:spPr>
            <a:xfrm>
              <a:off x="9048750" y="54292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0,88</a:t>
              </a:r>
              <a:endParaRPr b="0" i="0" sz="1400" u="none" cap="none" strike="noStrike">
                <a:solidFill>
                  <a:srgbClr val="475569"/>
                </a:solidFill>
                <a:latin typeface="Quattrocento Sans"/>
                <a:ea typeface="Quattrocento Sans"/>
                <a:cs typeface="Quattrocento Sans"/>
                <a:sym typeface="Quattrocento Sans"/>
              </a:endParaRPr>
            </a:p>
          </p:txBody>
        </p:sp>
        <p:sp>
          <p:nvSpPr>
            <p:cNvPr id="1164" name="Google Shape;1164;g397922d37e1_0_1022"/>
            <p:cNvSpPr txBox="1"/>
            <p:nvPr/>
          </p:nvSpPr>
          <p:spPr>
            <a:xfrm>
              <a:off x="10477500" y="5429250"/>
              <a:ext cx="12384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15803D"/>
                  </a:solidFill>
                  <a:latin typeface="Quattrocento Sans"/>
                  <a:ea typeface="Quattrocento Sans"/>
                  <a:cs typeface="Quattrocento Sans"/>
                  <a:sym typeface="Quattrocento Sans"/>
                </a:rPr>
                <a:t>2,3%</a:t>
              </a:r>
              <a:endParaRPr b="1" i="0" sz="1400" u="none" cap="none" strike="noStrike">
                <a:solidFill>
                  <a:srgbClr val="15803D"/>
                </a:solidFill>
                <a:latin typeface="Quattrocento Sans"/>
                <a:ea typeface="Quattrocento Sans"/>
                <a:cs typeface="Quattrocento Sans"/>
                <a:sym typeface="Quattrocento Sans"/>
              </a:endParaRPr>
            </a:p>
          </p:txBody>
        </p:sp>
      </p:grpSp>
      <p:grpSp>
        <p:nvGrpSpPr>
          <p:cNvPr id="1165" name="Google Shape;1165;g397922d37e1_0_1022"/>
          <p:cNvGrpSpPr/>
          <p:nvPr/>
        </p:nvGrpSpPr>
        <p:grpSpPr>
          <a:xfrm>
            <a:off x="2381325" y="5962650"/>
            <a:ext cx="9525000" cy="485850"/>
            <a:chOff x="2381250" y="5429250"/>
            <a:chExt cx="9525000" cy="485850"/>
          </a:xfrm>
        </p:grpSpPr>
        <p:sp>
          <p:nvSpPr>
            <p:cNvPr id="1166" name="Google Shape;1166;g397922d37e1_0_1022"/>
            <p:cNvSpPr/>
            <p:nvPr/>
          </p:nvSpPr>
          <p:spPr>
            <a:xfrm>
              <a:off x="2381250" y="5905500"/>
              <a:ext cx="9525000" cy="9600"/>
            </a:xfrm>
            <a:prstGeom prst="rect">
              <a:avLst/>
            </a:prstGeom>
            <a:solidFill>
              <a:srgbClr val="E2E8F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397922d37e1_0_1022"/>
            <p:cNvSpPr txBox="1"/>
            <p:nvPr/>
          </p:nvSpPr>
          <p:spPr>
            <a:xfrm>
              <a:off x="2571750" y="5429250"/>
              <a:ext cx="33339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1F3864"/>
                  </a:solidFill>
                  <a:latin typeface="Quattrocento Sans"/>
                  <a:ea typeface="Quattrocento Sans"/>
                  <a:cs typeface="Quattrocento Sans"/>
                  <a:sym typeface="Quattrocento Sans"/>
                </a:rPr>
                <a:t>Outliers %</a:t>
              </a:r>
              <a:endParaRPr b="0" i="0" sz="1400" u="none" cap="none" strike="noStrike">
                <a:solidFill>
                  <a:srgbClr val="1F3864"/>
                </a:solidFill>
                <a:latin typeface="Quattrocento Sans"/>
                <a:ea typeface="Quattrocento Sans"/>
                <a:cs typeface="Quattrocento Sans"/>
                <a:sym typeface="Quattrocento Sans"/>
              </a:endParaRPr>
            </a:p>
          </p:txBody>
        </p:sp>
        <p:sp>
          <p:nvSpPr>
            <p:cNvPr id="1168" name="Google Shape;1168;g397922d37e1_0_1022"/>
            <p:cNvSpPr txBox="1"/>
            <p:nvPr/>
          </p:nvSpPr>
          <p:spPr>
            <a:xfrm>
              <a:off x="6191250" y="54292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3,5%</a:t>
              </a:r>
              <a:endParaRPr b="0" i="0" sz="1400" u="none" cap="none" strike="noStrike">
                <a:solidFill>
                  <a:srgbClr val="475569"/>
                </a:solidFill>
                <a:latin typeface="Quattrocento Sans"/>
                <a:ea typeface="Quattrocento Sans"/>
                <a:cs typeface="Quattrocento Sans"/>
                <a:sym typeface="Quattrocento Sans"/>
              </a:endParaRPr>
            </a:p>
          </p:txBody>
        </p:sp>
        <p:sp>
          <p:nvSpPr>
            <p:cNvPr id="1169" name="Google Shape;1169;g397922d37e1_0_1022"/>
            <p:cNvSpPr txBox="1"/>
            <p:nvPr/>
          </p:nvSpPr>
          <p:spPr>
            <a:xfrm>
              <a:off x="7620000" y="54292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3.6%</a:t>
              </a:r>
              <a:endParaRPr b="0" i="0" sz="1400" u="none" cap="none" strike="noStrike">
                <a:solidFill>
                  <a:srgbClr val="475569"/>
                </a:solidFill>
                <a:latin typeface="Quattrocento Sans"/>
                <a:ea typeface="Quattrocento Sans"/>
                <a:cs typeface="Quattrocento Sans"/>
                <a:sym typeface="Quattrocento Sans"/>
              </a:endParaRPr>
            </a:p>
          </p:txBody>
        </p:sp>
        <p:sp>
          <p:nvSpPr>
            <p:cNvPr id="1170" name="Google Shape;1170;g397922d37e1_0_1022"/>
            <p:cNvSpPr txBox="1"/>
            <p:nvPr/>
          </p:nvSpPr>
          <p:spPr>
            <a:xfrm>
              <a:off x="9048750" y="54292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3,6%</a:t>
              </a:r>
              <a:endParaRPr b="0" i="0" sz="1400" u="none" cap="none" strike="noStrike">
                <a:solidFill>
                  <a:srgbClr val="475569"/>
                </a:solidFill>
                <a:latin typeface="Quattrocento Sans"/>
                <a:ea typeface="Quattrocento Sans"/>
                <a:cs typeface="Quattrocento Sans"/>
                <a:sym typeface="Quattrocento Sans"/>
              </a:endParaRPr>
            </a:p>
          </p:txBody>
        </p:sp>
        <p:sp>
          <p:nvSpPr>
            <p:cNvPr id="1171" name="Google Shape;1171;g397922d37e1_0_1022"/>
            <p:cNvSpPr txBox="1"/>
            <p:nvPr/>
          </p:nvSpPr>
          <p:spPr>
            <a:xfrm>
              <a:off x="10477500" y="5429250"/>
              <a:ext cx="12384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6B7280"/>
                  </a:solidFill>
                  <a:latin typeface="Quattrocento Sans"/>
                  <a:ea typeface="Quattrocento Sans"/>
                  <a:cs typeface="Quattrocento Sans"/>
                  <a:sym typeface="Quattrocento Sans"/>
                </a:rPr>
                <a:t>0.0%</a:t>
              </a:r>
              <a:endParaRPr b="1" i="0" sz="1400" u="none" cap="none" strike="noStrike">
                <a:solidFill>
                  <a:srgbClr val="6B7280"/>
                </a:solidFill>
                <a:latin typeface="Quattrocento Sans"/>
                <a:ea typeface="Quattrocento Sans"/>
                <a:cs typeface="Quattrocento Sans"/>
                <a:sym typeface="Quattrocento Sans"/>
              </a:endParaRPr>
            </a:p>
          </p:txBody>
        </p:sp>
      </p:grpSp>
      <p:grpSp>
        <p:nvGrpSpPr>
          <p:cNvPr id="1172" name="Google Shape;1172;g397922d37e1_0_1022"/>
          <p:cNvGrpSpPr/>
          <p:nvPr/>
        </p:nvGrpSpPr>
        <p:grpSpPr>
          <a:xfrm>
            <a:off x="2381250" y="2952750"/>
            <a:ext cx="9525000" cy="485850"/>
            <a:chOff x="2381250" y="2952750"/>
            <a:chExt cx="9525000" cy="485850"/>
          </a:xfrm>
        </p:grpSpPr>
        <p:sp>
          <p:nvSpPr>
            <p:cNvPr id="1173" name="Google Shape;1173;g397922d37e1_0_1022"/>
            <p:cNvSpPr/>
            <p:nvPr/>
          </p:nvSpPr>
          <p:spPr>
            <a:xfrm>
              <a:off x="2381250" y="3429000"/>
              <a:ext cx="9525000" cy="9600"/>
            </a:xfrm>
            <a:prstGeom prst="rect">
              <a:avLst/>
            </a:prstGeom>
            <a:solidFill>
              <a:srgbClr val="E2E8F0"/>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397922d37e1_0_1022"/>
            <p:cNvSpPr txBox="1"/>
            <p:nvPr/>
          </p:nvSpPr>
          <p:spPr>
            <a:xfrm>
              <a:off x="2571750" y="2952750"/>
              <a:ext cx="3333900" cy="381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es-ES" sz="1400" u="none" cap="none" strike="noStrike">
                  <a:solidFill>
                    <a:srgbClr val="1F3864"/>
                  </a:solidFill>
                  <a:latin typeface="Quattrocento Sans"/>
                  <a:ea typeface="Quattrocento Sans"/>
                  <a:cs typeface="Quattrocento Sans"/>
                  <a:sym typeface="Quattrocento Sans"/>
                </a:rPr>
                <a:t>Unidad Productiva Hospitalaria (UPH)</a:t>
              </a:r>
              <a:endParaRPr b="0" i="0" sz="1400" u="none" cap="none" strike="noStrike">
                <a:solidFill>
                  <a:srgbClr val="1F3864"/>
                </a:solidFill>
                <a:latin typeface="Quattrocento Sans"/>
                <a:ea typeface="Quattrocento Sans"/>
                <a:cs typeface="Quattrocento Sans"/>
                <a:sym typeface="Quattrocento Sans"/>
              </a:endParaRPr>
            </a:p>
          </p:txBody>
        </p:sp>
        <p:sp>
          <p:nvSpPr>
            <p:cNvPr id="1175" name="Google Shape;1175;g397922d37e1_0_1022"/>
            <p:cNvSpPr txBox="1"/>
            <p:nvPr/>
          </p:nvSpPr>
          <p:spPr>
            <a:xfrm>
              <a:off x="7620000" y="29527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16.615</a:t>
              </a:r>
              <a:endParaRPr b="0" i="0" sz="1400" u="none" cap="none" strike="noStrike">
                <a:solidFill>
                  <a:srgbClr val="475569"/>
                </a:solidFill>
                <a:latin typeface="Quattrocento Sans"/>
                <a:ea typeface="Quattrocento Sans"/>
                <a:cs typeface="Quattrocento Sans"/>
                <a:sym typeface="Quattrocento Sans"/>
              </a:endParaRPr>
            </a:p>
          </p:txBody>
        </p:sp>
        <p:sp>
          <p:nvSpPr>
            <p:cNvPr id="1176" name="Google Shape;1176;g397922d37e1_0_1022"/>
            <p:cNvSpPr txBox="1"/>
            <p:nvPr/>
          </p:nvSpPr>
          <p:spPr>
            <a:xfrm>
              <a:off x="9048750" y="29527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16.494</a:t>
              </a:r>
              <a:endParaRPr b="0" i="0" sz="1400" u="none" cap="none" strike="noStrike">
                <a:solidFill>
                  <a:srgbClr val="475569"/>
                </a:solidFill>
                <a:latin typeface="Quattrocento Sans"/>
                <a:ea typeface="Quattrocento Sans"/>
                <a:cs typeface="Quattrocento Sans"/>
                <a:sym typeface="Quattrocento Sans"/>
              </a:endParaRPr>
            </a:p>
          </p:txBody>
        </p:sp>
        <p:sp>
          <p:nvSpPr>
            <p:cNvPr id="1177" name="Google Shape;1177;g397922d37e1_0_1022"/>
            <p:cNvSpPr txBox="1"/>
            <p:nvPr/>
          </p:nvSpPr>
          <p:spPr>
            <a:xfrm>
              <a:off x="10477500" y="2952750"/>
              <a:ext cx="12384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s-ES" sz="1400" u="none" cap="none" strike="noStrike">
                  <a:solidFill>
                    <a:srgbClr val="B91C1C"/>
                  </a:solidFill>
                  <a:latin typeface="Quattrocento Sans"/>
                  <a:ea typeface="Quattrocento Sans"/>
                  <a:cs typeface="Quattrocento Sans"/>
                  <a:sym typeface="Quattrocento Sans"/>
                </a:rPr>
                <a:t>-0,7%</a:t>
              </a:r>
              <a:endParaRPr b="1" i="0" sz="1400" u="none" cap="none" strike="noStrike">
                <a:solidFill>
                  <a:srgbClr val="B91C1C"/>
                </a:solidFill>
                <a:latin typeface="Quattrocento Sans"/>
                <a:ea typeface="Quattrocento Sans"/>
                <a:cs typeface="Quattrocento Sans"/>
                <a:sym typeface="Quattrocento Sans"/>
              </a:endParaRPr>
            </a:p>
          </p:txBody>
        </p:sp>
        <p:sp>
          <p:nvSpPr>
            <p:cNvPr id="1178" name="Google Shape;1178;g397922d37e1_0_1022"/>
            <p:cNvSpPr txBox="1"/>
            <p:nvPr/>
          </p:nvSpPr>
          <p:spPr>
            <a:xfrm>
              <a:off x="6191250" y="2952750"/>
              <a:ext cx="9525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s-ES" sz="1400" u="none" cap="none" strike="noStrike">
                  <a:solidFill>
                    <a:srgbClr val="475569"/>
                  </a:solidFill>
                  <a:latin typeface="Quattrocento Sans"/>
                  <a:ea typeface="Quattrocento Sans"/>
                  <a:cs typeface="Quattrocento Sans"/>
                  <a:sym typeface="Quattrocento Sans"/>
                </a:rPr>
                <a:t>15.513</a:t>
              </a:r>
              <a:endParaRPr b="0" i="0" sz="1400" u="none" cap="none" strike="noStrike">
                <a:solidFill>
                  <a:srgbClr val="475569"/>
                </a:solidFill>
                <a:latin typeface="Quattrocento Sans"/>
                <a:ea typeface="Quattrocento Sans"/>
                <a:cs typeface="Quattrocento Sans"/>
                <a:sym typeface="Quattrocento Sans"/>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pic>
        <p:nvPicPr>
          <p:cNvPr id="1183" name="Google Shape;1183;g3dc4d04e0c2_1_39" title="ppt 58.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184" name="Google Shape;1184;g3dc4d04e0c2_1_39"/>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185" name="Google Shape;1185;g3dc4d04e0c2_1_39"/>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186" name="Google Shape;1186;g3dc4d04e0c2_1_39"/>
          <p:cNvSpPr txBox="1"/>
          <p:nvPr>
            <p:ph type="title"/>
          </p:nvPr>
        </p:nvSpPr>
        <p:spPr>
          <a:xfrm>
            <a:off x="2321175" y="304075"/>
            <a:ext cx="10515600" cy="683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INDICADORES DE ATENCIÓN CERRADA </a:t>
            </a:r>
            <a:endParaRPr b="1" sz="2700">
              <a:solidFill>
                <a:srgbClr val="2F5496"/>
              </a:solidFill>
              <a:latin typeface="Quattrocento Sans"/>
              <a:ea typeface="Quattrocento Sans"/>
              <a:cs typeface="Quattrocento Sans"/>
              <a:sym typeface="Quattrocento Sans"/>
            </a:endParaRPr>
          </a:p>
        </p:txBody>
      </p:sp>
      <p:pic>
        <p:nvPicPr>
          <p:cNvPr id="1187" name="Google Shape;1187;g3dc4d04e0c2_1_39"/>
          <p:cNvPicPr preferRelativeResize="0"/>
          <p:nvPr/>
        </p:nvPicPr>
        <p:blipFill rotWithShape="1">
          <a:blip r:embed="rId6">
            <a:alphaModFix/>
          </a:blip>
          <a:srcRect b="0" l="8651" r="0" t="0"/>
          <a:stretch/>
        </p:blipFill>
        <p:spPr>
          <a:xfrm>
            <a:off x="2908875" y="975500"/>
            <a:ext cx="3985550" cy="2834650"/>
          </a:xfrm>
          <a:prstGeom prst="rect">
            <a:avLst/>
          </a:prstGeom>
          <a:noFill/>
          <a:ln cap="flat" cmpd="sng" w="28575">
            <a:solidFill>
              <a:srgbClr val="3B82F6"/>
            </a:solidFill>
            <a:prstDash val="solid"/>
            <a:round/>
            <a:headEnd len="sm" w="sm" type="none"/>
            <a:tailEnd len="sm" w="sm" type="none"/>
          </a:ln>
        </p:spPr>
      </p:pic>
      <p:pic>
        <p:nvPicPr>
          <p:cNvPr id="1188" name="Google Shape;1188;g3dc4d04e0c2_1_39"/>
          <p:cNvPicPr preferRelativeResize="0"/>
          <p:nvPr/>
        </p:nvPicPr>
        <p:blipFill rotWithShape="1">
          <a:blip r:embed="rId7">
            <a:alphaModFix/>
          </a:blip>
          <a:srcRect b="0" l="10344" r="8783" t="0"/>
          <a:stretch/>
        </p:blipFill>
        <p:spPr>
          <a:xfrm>
            <a:off x="7306700" y="975500"/>
            <a:ext cx="4027101" cy="2834650"/>
          </a:xfrm>
          <a:prstGeom prst="rect">
            <a:avLst/>
          </a:prstGeom>
          <a:noFill/>
          <a:ln cap="flat" cmpd="sng" w="28575">
            <a:solidFill>
              <a:srgbClr val="3B82F6"/>
            </a:solidFill>
            <a:prstDash val="solid"/>
            <a:round/>
            <a:headEnd len="sm" w="sm" type="none"/>
            <a:tailEnd len="sm" w="sm" type="none"/>
          </a:ln>
        </p:spPr>
      </p:pic>
      <p:pic>
        <p:nvPicPr>
          <p:cNvPr id="1189" name="Google Shape;1189;g3dc4d04e0c2_1_39"/>
          <p:cNvPicPr preferRelativeResize="0"/>
          <p:nvPr/>
        </p:nvPicPr>
        <p:blipFill rotWithShape="1">
          <a:blip r:embed="rId8">
            <a:alphaModFix/>
          </a:blip>
          <a:srcRect b="0" l="0" r="0" t="0"/>
          <a:stretch/>
        </p:blipFill>
        <p:spPr>
          <a:xfrm>
            <a:off x="2888100" y="4027075"/>
            <a:ext cx="3985540" cy="2648625"/>
          </a:xfrm>
          <a:prstGeom prst="rect">
            <a:avLst/>
          </a:prstGeom>
          <a:noFill/>
          <a:ln cap="flat" cmpd="sng" w="28575">
            <a:solidFill>
              <a:srgbClr val="3B82F6"/>
            </a:solidFill>
            <a:prstDash val="solid"/>
            <a:round/>
            <a:headEnd len="sm" w="sm" type="none"/>
            <a:tailEnd len="sm" w="sm" type="none"/>
          </a:ln>
        </p:spPr>
      </p:pic>
      <p:pic>
        <p:nvPicPr>
          <p:cNvPr id="1190" name="Google Shape;1190;g3dc4d04e0c2_1_39"/>
          <p:cNvPicPr preferRelativeResize="0"/>
          <p:nvPr/>
        </p:nvPicPr>
        <p:blipFill rotWithShape="1">
          <a:blip r:embed="rId9">
            <a:alphaModFix/>
          </a:blip>
          <a:srcRect b="0" l="5612" r="6422" t="2114"/>
          <a:stretch/>
        </p:blipFill>
        <p:spPr>
          <a:xfrm>
            <a:off x="7311525" y="4027075"/>
            <a:ext cx="4027101" cy="2703500"/>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pic>
        <p:nvPicPr>
          <p:cNvPr id="1195" name="Google Shape;1195;g3d6791f7bd0_1_57" title="ppt 16.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196" name="Google Shape;1196;g3d6791f7bd0_1_57"/>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197" name="Google Shape;1197;g3d6791f7bd0_1_57"/>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198" name="Google Shape;1198;g3d6791f7bd0_1_57"/>
          <p:cNvSpPr txBox="1"/>
          <p:nvPr>
            <p:ph type="title"/>
          </p:nvPr>
        </p:nvSpPr>
        <p:spPr>
          <a:xfrm>
            <a:off x="2321175" y="325075"/>
            <a:ext cx="10515600" cy="91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INTERVENCIONES QUIRÚRGICAS</a:t>
            </a:r>
            <a:endParaRPr b="1" sz="2700">
              <a:solidFill>
                <a:srgbClr val="2F5496"/>
              </a:solidFill>
              <a:latin typeface="Quattrocento Sans"/>
              <a:ea typeface="Quattrocento Sans"/>
              <a:cs typeface="Quattrocento Sans"/>
              <a:sym typeface="Quattrocento Sans"/>
            </a:endParaRPr>
          </a:p>
        </p:txBody>
      </p:sp>
      <p:sp>
        <p:nvSpPr>
          <p:cNvPr id="1199" name="Google Shape;1199;g3d6791f7bd0_1_57"/>
          <p:cNvSpPr txBox="1"/>
          <p:nvPr/>
        </p:nvSpPr>
        <p:spPr>
          <a:xfrm>
            <a:off x="11243925" y="2382350"/>
            <a:ext cx="538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chemeClr val="dk1"/>
              </a:solidFill>
              <a:latin typeface="Calibri"/>
              <a:ea typeface="Calibri"/>
              <a:cs typeface="Calibri"/>
              <a:sym typeface="Calibri"/>
            </a:endParaRPr>
          </a:p>
        </p:txBody>
      </p:sp>
      <p:sp>
        <p:nvSpPr>
          <p:cNvPr id="1200" name="Google Shape;1200;g3d6791f7bd0_1_57"/>
          <p:cNvSpPr txBox="1"/>
          <p:nvPr/>
        </p:nvSpPr>
        <p:spPr>
          <a:xfrm>
            <a:off x="5209050" y="2681175"/>
            <a:ext cx="634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chemeClr val="dk1"/>
              </a:solidFill>
              <a:latin typeface="Calibri"/>
              <a:ea typeface="Calibri"/>
              <a:cs typeface="Calibri"/>
              <a:sym typeface="Calibri"/>
            </a:endParaRPr>
          </a:p>
        </p:txBody>
      </p:sp>
      <p:sp>
        <p:nvSpPr>
          <p:cNvPr id="1201" name="Google Shape;1201;g3d6791f7bd0_1_57"/>
          <p:cNvSpPr txBox="1"/>
          <p:nvPr/>
        </p:nvSpPr>
        <p:spPr>
          <a:xfrm>
            <a:off x="9050950" y="4704925"/>
            <a:ext cx="538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pic>
        <p:nvPicPr>
          <p:cNvPr id="1202" name="Google Shape;1202;g3d6791f7bd0_1_57"/>
          <p:cNvPicPr preferRelativeResize="0"/>
          <p:nvPr/>
        </p:nvPicPr>
        <p:blipFill rotWithShape="1">
          <a:blip r:embed="rId6">
            <a:alphaModFix/>
          </a:blip>
          <a:srcRect b="0" l="0" r="0" t="0"/>
          <a:stretch/>
        </p:blipFill>
        <p:spPr>
          <a:xfrm>
            <a:off x="2730150" y="1026725"/>
            <a:ext cx="3797650" cy="2557291"/>
          </a:xfrm>
          <a:prstGeom prst="rect">
            <a:avLst/>
          </a:prstGeom>
          <a:noFill/>
          <a:ln cap="flat" cmpd="sng" w="28575">
            <a:solidFill>
              <a:srgbClr val="3B82F6"/>
            </a:solidFill>
            <a:prstDash val="solid"/>
            <a:round/>
            <a:headEnd len="sm" w="sm" type="none"/>
            <a:tailEnd len="sm" w="sm" type="none"/>
          </a:ln>
        </p:spPr>
      </p:pic>
      <p:pic>
        <p:nvPicPr>
          <p:cNvPr id="1203" name="Google Shape;1203;g3d6791f7bd0_1_57"/>
          <p:cNvPicPr preferRelativeResize="0"/>
          <p:nvPr/>
        </p:nvPicPr>
        <p:blipFill rotWithShape="1">
          <a:blip r:embed="rId7">
            <a:alphaModFix/>
          </a:blip>
          <a:srcRect b="0" l="0" r="0" t="0"/>
          <a:stretch/>
        </p:blipFill>
        <p:spPr>
          <a:xfrm>
            <a:off x="7795168" y="1043525"/>
            <a:ext cx="3797657" cy="2562700"/>
          </a:xfrm>
          <a:prstGeom prst="rect">
            <a:avLst/>
          </a:prstGeom>
          <a:noFill/>
          <a:ln cap="flat" cmpd="sng" w="28575">
            <a:solidFill>
              <a:srgbClr val="3B82F6"/>
            </a:solidFill>
            <a:prstDash val="solid"/>
            <a:round/>
            <a:headEnd len="sm" w="sm" type="none"/>
            <a:tailEnd len="sm" w="sm" type="none"/>
          </a:ln>
        </p:spPr>
      </p:pic>
      <p:pic>
        <p:nvPicPr>
          <p:cNvPr id="1204" name="Google Shape;1204;g3d6791f7bd0_1_57"/>
          <p:cNvPicPr preferRelativeResize="0"/>
          <p:nvPr/>
        </p:nvPicPr>
        <p:blipFill rotWithShape="1">
          <a:blip r:embed="rId8">
            <a:alphaModFix/>
          </a:blip>
          <a:srcRect b="0" l="0" r="0" t="0"/>
          <a:stretch/>
        </p:blipFill>
        <p:spPr>
          <a:xfrm>
            <a:off x="4900400" y="3859075"/>
            <a:ext cx="4688758" cy="2806651"/>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pic>
        <p:nvPicPr>
          <p:cNvPr id="1209" name="Google Shape;1209;g3d6791f7bd0_1_159" title="ppt 15.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210" name="Google Shape;1210;g3d6791f7bd0_1_159"/>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211" name="Google Shape;1211;g3d6791f7bd0_1_159"/>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212" name="Google Shape;1212;g3d6791f7bd0_1_159"/>
          <p:cNvSpPr txBox="1"/>
          <p:nvPr>
            <p:ph type="title"/>
          </p:nvPr>
        </p:nvSpPr>
        <p:spPr>
          <a:xfrm>
            <a:off x="2030093" y="55231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PARTOS Y CESÁREAS</a:t>
            </a:r>
            <a:r>
              <a:rPr b="1" lang="es-ES" sz="3600">
                <a:solidFill>
                  <a:srgbClr val="002060"/>
                </a:solidFill>
                <a:latin typeface="Quattrocento Sans"/>
                <a:ea typeface="Quattrocento Sans"/>
                <a:cs typeface="Quattrocento Sans"/>
                <a:sym typeface="Quattrocento Sans"/>
              </a:rPr>
              <a:t> </a:t>
            </a:r>
            <a:endParaRPr b="1" sz="3600">
              <a:solidFill>
                <a:srgbClr val="002060"/>
              </a:solidFill>
              <a:latin typeface="Quattrocento Sans"/>
              <a:ea typeface="Quattrocento Sans"/>
              <a:cs typeface="Quattrocento Sans"/>
              <a:sym typeface="Quattrocento Sans"/>
            </a:endParaRPr>
          </a:p>
        </p:txBody>
      </p:sp>
      <p:pic>
        <p:nvPicPr>
          <p:cNvPr id="1213" name="Google Shape;1213;g3d6791f7bd0_1_159"/>
          <p:cNvPicPr preferRelativeResize="0"/>
          <p:nvPr/>
        </p:nvPicPr>
        <p:blipFill rotWithShape="1">
          <a:blip r:embed="rId6">
            <a:alphaModFix/>
          </a:blip>
          <a:srcRect b="0" l="6358" r="0" t="0"/>
          <a:stretch/>
        </p:blipFill>
        <p:spPr>
          <a:xfrm>
            <a:off x="2190550" y="1907025"/>
            <a:ext cx="5209321" cy="3186725"/>
          </a:xfrm>
          <a:prstGeom prst="rect">
            <a:avLst/>
          </a:prstGeom>
          <a:noFill/>
          <a:ln cap="flat" cmpd="sng" w="28575">
            <a:solidFill>
              <a:srgbClr val="3B82F6"/>
            </a:solidFill>
            <a:prstDash val="solid"/>
            <a:round/>
            <a:headEnd len="sm" w="sm" type="none"/>
            <a:tailEnd len="sm" w="sm" type="none"/>
          </a:ln>
        </p:spPr>
      </p:pic>
      <p:pic>
        <p:nvPicPr>
          <p:cNvPr id="1214" name="Google Shape;1214;g3d6791f7bd0_1_159"/>
          <p:cNvPicPr preferRelativeResize="0"/>
          <p:nvPr/>
        </p:nvPicPr>
        <p:blipFill rotWithShape="1">
          <a:blip r:embed="rId7">
            <a:alphaModFix/>
          </a:blip>
          <a:srcRect b="0" l="9534" r="1530" t="0"/>
          <a:stretch/>
        </p:blipFill>
        <p:spPr>
          <a:xfrm>
            <a:off x="7545800" y="1907025"/>
            <a:ext cx="4425800" cy="3186725"/>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g3d6791f7bd0_1_173" title="ppt 13.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220" name="Google Shape;1220;g3d6791f7bd0_1_173"/>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221" name="Google Shape;1221;g3d6791f7bd0_1_17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222" name="Google Shape;1222;g3d6791f7bd0_1_173"/>
          <p:cNvSpPr txBox="1"/>
          <p:nvPr>
            <p:ph type="title"/>
          </p:nvPr>
        </p:nvSpPr>
        <p:spPr>
          <a:xfrm>
            <a:off x="2321168" y="43641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CONSULTA MÉDICA DE ESPECIALIDAD</a:t>
            </a:r>
            <a:endParaRPr b="1" sz="2700">
              <a:solidFill>
                <a:srgbClr val="2F5496"/>
              </a:solidFill>
              <a:latin typeface="Quattrocento Sans"/>
              <a:ea typeface="Quattrocento Sans"/>
              <a:cs typeface="Quattrocento Sans"/>
              <a:sym typeface="Quattrocento Sans"/>
            </a:endParaRPr>
          </a:p>
        </p:txBody>
      </p:sp>
      <p:pic>
        <p:nvPicPr>
          <p:cNvPr id="1223" name="Google Shape;1223;g3d6791f7bd0_1_173"/>
          <p:cNvPicPr preferRelativeResize="0"/>
          <p:nvPr/>
        </p:nvPicPr>
        <p:blipFill rotWithShape="1">
          <a:blip r:embed="rId6">
            <a:alphaModFix/>
          </a:blip>
          <a:srcRect b="0" l="3101" r="0" t="0"/>
          <a:stretch/>
        </p:blipFill>
        <p:spPr>
          <a:xfrm>
            <a:off x="2199199" y="1827175"/>
            <a:ext cx="4450102" cy="3063700"/>
          </a:xfrm>
          <a:prstGeom prst="rect">
            <a:avLst/>
          </a:prstGeom>
          <a:noFill/>
          <a:ln cap="flat" cmpd="sng" w="38100">
            <a:solidFill>
              <a:srgbClr val="3B82F6"/>
            </a:solidFill>
            <a:prstDash val="solid"/>
            <a:round/>
            <a:headEnd len="sm" w="sm" type="none"/>
            <a:tailEnd len="sm" w="sm" type="none"/>
          </a:ln>
        </p:spPr>
      </p:pic>
      <p:pic>
        <p:nvPicPr>
          <p:cNvPr id="1224" name="Google Shape;1224;g3d6791f7bd0_1_173"/>
          <p:cNvPicPr preferRelativeResize="0"/>
          <p:nvPr/>
        </p:nvPicPr>
        <p:blipFill rotWithShape="1">
          <a:blip r:embed="rId7">
            <a:alphaModFix/>
          </a:blip>
          <a:srcRect b="0" l="0" r="0" t="0"/>
          <a:stretch/>
        </p:blipFill>
        <p:spPr>
          <a:xfrm>
            <a:off x="6801699" y="1827186"/>
            <a:ext cx="5237900" cy="3063678"/>
          </a:xfrm>
          <a:prstGeom prst="rect">
            <a:avLst/>
          </a:prstGeom>
          <a:noFill/>
          <a:ln cap="flat" cmpd="sng" w="38100">
            <a:solidFill>
              <a:srgbClr val="3B82F6"/>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pic>
        <p:nvPicPr>
          <p:cNvPr id="1229" name="Google Shape;1229;g3d6791f7bd0_1_313" title="ppt 14.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230" name="Google Shape;1230;g3d6791f7bd0_1_313"/>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231" name="Google Shape;1231;g3d6791f7bd0_1_31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232" name="Google Shape;1232;g3d6791f7bd0_1_313"/>
          <p:cNvSpPr txBox="1"/>
          <p:nvPr>
            <p:ph type="title"/>
          </p:nvPr>
        </p:nvSpPr>
        <p:spPr>
          <a:xfrm>
            <a:off x="2338525" y="293625"/>
            <a:ext cx="10515600" cy="683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LISTA DE ESPERA</a:t>
            </a:r>
            <a:endParaRPr b="1" sz="2700">
              <a:solidFill>
                <a:srgbClr val="2F5496"/>
              </a:solidFill>
              <a:latin typeface="Quattrocento Sans"/>
              <a:ea typeface="Quattrocento Sans"/>
              <a:cs typeface="Quattrocento Sans"/>
              <a:sym typeface="Quattrocento Sans"/>
            </a:endParaRPr>
          </a:p>
        </p:txBody>
      </p:sp>
      <p:pic>
        <p:nvPicPr>
          <p:cNvPr id="1233" name="Google Shape;1233;g3d6791f7bd0_1_313"/>
          <p:cNvPicPr preferRelativeResize="0"/>
          <p:nvPr/>
        </p:nvPicPr>
        <p:blipFill rotWithShape="1">
          <a:blip r:embed="rId6">
            <a:alphaModFix/>
          </a:blip>
          <a:srcRect b="0" l="0" r="0" t="0"/>
          <a:stretch/>
        </p:blipFill>
        <p:spPr>
          <a:xfrm>
            <a:off x="7325675" y="4224622"/>
            <a:ext cx="4222100" cy="2537753"/>
          </a:xfrm>
          <a:prstGeom prst="rect">
            <a:avLst/>
          </a:prstGeom>
          <a:noFill/>
          <a:ln cap="flat" cmpd="sng" w="28575">
            <a:solidFill>
              <a:srgbClr val="3B82F6"/>
            </a:solidFill>
            <a:prstDash val="solid"/>
            <a:round/>
            <a:headEnd len="sm" w="sm" type="none"/>
            <a:tailEnd len="sm" w="sm" type="none"/>
          </a:ln>
        </p:spPr>
      </p:pic>
      <p:pic>
        <p:nvPicPr>
          <p:cNvPr id="1234" name="Google Shape;1234;g3d6791f7bd0_1_313"/>
          <p:cNvPicPr preferRelativeResize="0"/>
          <p:nvPr/>
        </p:nvPicPr>
        <p:blipFill rotWithShape="1">
          <a:blip r:embed="rId7">
            <a:alphaModFix/>
          </a:blip>
          <a:srcRect b="0" l="0" r="0" t="0"/>
          <a:stretch/>
        </p:blipFill>
        <p:spPr>
          <a:xfrm>
            <a:off x="7325675" y="1056300"/>
            <a:ext cx="4222094" cy="2870601"/>
          </a:xfrm>
          <a:prstGeom prst="rect">
            <a:avLst/>
          </a:prstGeom>
          <a:noFill/>
          <a:ln cap="flat" cmpd="sng" w="28575">
            <a:solidFill>
              <a:srgbClr val="3B82F6"/>
            </a:solidFill>
            <a:prstDash val="solid"/>
            <a:round/>
            <a:headEnd len="sm" w="sm" type="none"/>
            <a:tailEnd len="sm" w="sm" type="none"/>
          </a:ln>
        </p:spPr>
      </p:pic>
      <p:pic>
        <p:nvPicPr>
          <p:cNvPr id="1235" name="Google Shape;1235;g3d6791f7bd0_1_313"/>
          <p:cNvPicPr preferRelativeResize="0"/>
          <p:nvPr/>
        </p:nvPicPr>
        <p:blipFill rotWithShape="1">
          <a:blip r:embed="rId8">
            <a:alphaModFix/>
          </a:blip>
          <a:srcRect b="0" l="10599" r="3231" t="0"/>
          <a:stretch/>
        </p:blipFill>
        <p:spPr>
          <a:xfrm>
            <a:off x="2228975" y="4224625"/>
            <a:ext cx="4564960" cy="2537749"/>
          </a:xfrm>
          <a:prstGeom prst="rect">
            <a:avLst/>
          </a:prstGeom>
          <a:noFill/>
          <a:ln cap="flat" cmpd="sng" w="28575">
            <a:solidFill>
              <a:srgbClr val="3B82F6"/>
            </a:solidFill>
            <a:prstDash val="solid"/>
            <a:round/>
            <a:headEnd len="sm" w="sm" type="none"/>
            <a:tailEnd len="sm" w="sm" type="none"/>
          </a:ln>
        </p:spPr>
      </p:pic>
      <p:pic>
        <p:nvPicPr>
          <p:cNvPr id="1236" name="Google Shape;1236;g3d6791f7bd0_1_313"/>
          <p:cNvPicPr preferRelativeResize="0"/>
          <p:nvPr/>
        </p:nvPicPr>
        <p:blipFill rotWithShape="1">
          <a:blip r:embed="rId9">
            <a:alphaModFix/>
          </a:blip>
          <a:srcRect b="4363" l="9949" r="7215" t="4363"/>
          <a:stretch/>
        </p:blipFill>
        <p:spPr>
          <a:xfrm>
            <a:off x="2275425" y="1056300"/>
            <a:ext cx="4472050" cy="2870606"/>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pic>
        <p:nvPicPr>
          <p:cNvPr id="1241" name="Google Shape;1241;g3d6791f7bd0_1_166" title="ppt 12.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242" name="Google Shape;1242;g3d6791f7bd0_1_166"/>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243" name="Google Shape;1243;g3d6791f7bd0_1_166"/>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244" name="Google Shape;1244;g3d6791f7bd0_1_166"/>
          <p:cNvSpPr txBox="1"/>
          <p:nvPr>
            <p:ph type="title"/>
          </p:nvPr>
        </p:nvSpPr>
        <p:spPr>
          <a:xfrm>
            <a:off x="2300200" y="325075"/>
            <a:ext cx="9530700" cy="576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CONSULTA MÉDICA DE URGENCIA</a:t>
            </a:r>
            <a:endParaRPr b="1" sz="2700">
              <a:solidFill>
                <a:srgbClr val="2F5496"/>
              </a:solidFill>
              <a:latin typeface="Quattrocento Sans"/>
              <a:ea typeface="Quattrocento Sans"/>
              <a:cs typeface="Quattrocento Sans"/>
              <a:sym typeface="Quattrocento Sans"/>
            </a:endParaRPr>
          </a:p>
        </p:txBody>
      </p:sp>
      <p:pic>
        <p:nvPicPr>
          <p:cNvPr id="1245" name="Google Shape;1245;g3d6791f7bd0_1_166" title="Captura de pantalla 2026-05-11 084615.png"/>
          <p:cNvPicPr preferRelativeResize="0"/>
          <p:nvPr/>
        </p:nvPicPr>
        <p:blipFill rotWithShape="1">
          <a:blip r:embed="rId6">
            <a:alphaModFix/>
          </a:blip>
          <a:srcRect b="199" l="0" r="0" t="199"/>
          <a:stretch/>
        </p:blipFill>
        <p:spPr>
          <a:xfrm>
            <a:off x="4219163" y="986850"/>
            <a:ext cx="5324274" cy="2778826"/>
          </a:xfrm>
          <a:prstGeom prst="rect">
            <a:avLst/>
          </a:prstGeom>
          <a:noFill/>
          <a:ln cap="flat" cmpd="sng" w="38100">
            <a:solidFill>
              <a:srgbClr val="4A86E8"/>
            </a:solidFill>
            <a:prstDash val="solid"/>
            <a:round/>
            <a:headEnd len="sm" w="sm" type="none"/>
            <a:tailEnd len="sm" w="sm" type="none"/>
          </a:ln>
        </p:spPr>
      </p:pic>
      <p:pic>
        <p:nvPicPr>
          <p:cNvPr id="1246" name="Google Shape;1246;g3d6791f7bd0_1_166"/>
          <p:cNvPicPr preferRelativeResize="0"/>
          <p:nvPr/>
        </p:nvPicPr>
        <p:blipFill rotWithShape="1">
          <a:blip r:embed="rId7">
            <a:alphaModFix/>
          </a:blip>
          <a:srcRect b="0" l="12507" r="3494" t="5562"/>
          <a:stretch/>
        </p:blipFill>
        <p:spPr>
          <a:xfrm>
            <a:off x="2799825" y="4078850"/>
            <a:ext cx="3931375" cy="2665850"/>
          </a:xfrm>
          <a:prstGeom prst="rect">
            <a:avLst/>
          </a:prstGeom>
          <a:noFill/>
          <a:ln cap="flat" cmpd="sng" w="28575">
            <a:solidFill>
              <a:srgbClr val="3B82F6"/>
            </a:solidFill>
            <a:prstDash val="solid"/>
            <a:round/>
            <a:headEnd len="sm" w="sm" type="none"/>
            <a:tailEnd len="sm" w="sm" type="none"/>
          </a:ln>
        </p:spPr>
      </p:pic>
      <p:pic>
        <p:nvPicPr>
          <p:cNvPr id="1247" name="Google Shape;1247;g3d6791f7bd0_1_166"/>
          <p:cNvPicPr preferRelativeResize="0"/>
          <p:nvPr/>
        </p:nvPicPr>
        <p:blipFill rotWithShape="1">
          <a:blip r:embed="rId8">
            <a:alphaModFix/>
          </a:blip>
          <a:srcRect b="0" l="0" r="2582" t="4916"/>
          <a:stretch/>
        </p:blipFill>
        <p:spPr>
          <a:xfrm>
            <a:off x="7212475" y="4078850"/>
            <a:ext cx="4462780" cy="2665850"/>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dece2746cb_3_0"/>
          <p:cNvSpPr txBox="1"/>
          <p:nvPr>
            <p:ph type="title"/>
          </p:nvPr>
        </p:nvSpPr>
        <p:spPr>
          <a:xfrm>
            <a:off x="2103875" y="345875"/>
            <a:ext cx="8808300" cy="1602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ACREDITACIÓN </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JOINT COMMISSION INTERNATIONAL </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HOSPITALIZACIÓN DOMICILIARIA</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0000"/>
              <a:buFont typeface="Quattrocento Sans"/>
              <a:buNone/>
            </a:pPr>
            <a:r>
              <a:t/>
            </a:r>
            <a:endParaRPr sz="3600">
              <a:solidFill>
                <a:srgbClr val="1F3864"/>
              </a:solidFill>
              <a:latin typeface="Quattrocento Sans"/>
              <a:ea typeface="Quattrocento Sans"/>
              <a:cs typeface="Quattrocento Sans"/>
              <a:sym typeface="Quattrocento Sans"/>
            </a:endParaRPr>
          </a:p>
        </p:txBody>
      </p:sp>
      <p:pic>
        <p:nvPicPr>
          <p:cNvPr id="206" name="Google Shape;206;g3dece2746cb_3_0" title="ppt 24.png"/>
          <p:cNvPicPr preferRelativeResize="0"/>
          <p:nvPr/>
        </p:nvPicPr>
        <p:blipFill rotWithShape="1">
          <a:blip r:embed="rId3">
            <a:alphaModFix/>
          </a:blip>
          <a:srcRect b="0" l="20" r="20" t="0"/>
          <a:stretch/>
        </p:blipFill>
        <p:spPr>
          <a:xfrm>
            <a:off x="0" y="0"/>
            <a:ext cx="2028094" cy="6858000"/>
          </a:xfrm>
          <a:prstGeom prst="rect">
            <a:avLst/>
          </a:prstGeom>
          <a:noFill/>
          <a:ln>
            <a:noFill/>
          </a:ln>
        </p:spPr>
      </p:pic>
      <p:pic>
        <p:nvPicPr>
          <p:cNvPr id="207" name="Google Shape;207;g3dece2746cb_3_0"/>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208" name="Google Shape;208;g3dece2746cb_3_0"/>
          <p:cNvPicPr preferRelativeResize="0"/>
          <p:nvPr/>
        </p:nvPicPr>
        <p:blipFill rotWithShape="1">
          <a:blip r:embed="rId5">
            <a:alphaModFix/>
          </a:blip>
          <a:srcRect b="0" l="0" r="0" t="0"/>
          <a:stretch/>
        </p:blipFill>
        <p:spPr>
          <a:xfrm>
            <a:off x="492002" y="89490"/>
            <a:ext cx="1044087" cy="911364"/>
          </a:xfrm>
          <a:prstGeom prst="rect">
            <a:avLst/>
          </a:prstGeom>
          <a:noFill/>
          <a:ln>
            <a:noFill/>
          </a:ln>
        </p:spPr>
      </p:pic>
      <p:sp>
        <p:nvSpPr>
          <p:cNvPr id="209" name="Google Shape;209;g3dece2746cb_3_0"/>
          <p:cNvSpPr txBox="1"/>
          <p:nvPr/>
        </p:nvSpPr>
        <p:spPr>
          <a:xfrm>
            <a:off x="2531875" y="5200575"/>
            <a:ext cx="8642400" cy="723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es-ES" sz="1500" u="none" cap="none" strike="noStrike">
                <a:solidFill>
                  <a:srgbClr val="2F5496"/>
                </a:solidFill>
                <a:latin typeface="Quattrocento Sans"/>
                <a:ea typeface="Quattrocento Sans"/>
                <a:cs typeface="Quattrocento Sans"/>
                <a:sym typeface="Quattrocento Sans"/>
              </a:rPr>
              <a:t>Este reconocimiento, materializado en el Sello de Oro, garantiza equidad territorial y excelencia clínica para pacientes de San Ramón, La Granja y La Pintana en sus hogares.</a:t>
            </a:r>
            <a:r>
              <a:rPr b="0" i="0" lang="es-ES" sz="2000" u="none" cap="none" strike="noStrike">
                <a:solidFill>
                  <a:srgbClr val="1E3A8A"/>
                </a:solidFill>
                <a:latin typeface="Quattrocento Sans"/>
                <a:ea typeface="Quattrocento Sans"/>
                <a:cs typeface="Quattrocento Sans"/>
                <a:sym typeface="Quattrocento Sans"/>
              </a:rPr>
              <a:t> </a:t>
            </a:r>
            <a:endParaRPr b="0" i="0" sz="1600" u="none" cap="none" strike="noStrike">
              <a:solidFill>
                <a:srgbClr val="1E3A8A"/>
              </a:solidFill>
              <a:latin typeface="Quattrocento Sans"/>
              <a:ea typeface="Quattrocento Sans"/>
              <a:cs typeface="Quattrocento Sans"/>
              <a:sym typeface="Quattrocento Sans"/>
            </a:endParaRPr>
          </a:p>
        </p:txBody>
      </p:sp>
      <p:pic>
        <p:nvPicPr>
          <p:cNvPr id="210" name="Google Shape;210;g3dece2746cb_3_0" title="copy_E56A2BE3-582D-4DFE-AFC3-05D0C482C9E7.mov">
            <a:hlinkClick r:id="rId6"/>
          </p:cNvPr>
          <p:cNvPicPr preferRelativeResize="0"/>
          <p:nvPr/>
        </p:nvPicPr>
        <p:blipFill rotWithShape="1">
          <a:blip r:embed="rId7">
            <a:alphaModFix/>
          </a:blip>
          <a:srcRect b="0" l="0" r="0" t="0"/>
          <a:stretch/>
        </p:blipFill>
        <p:spPr>
          <a:xfrm>
            <a:off x="6177450" y="1900425"/>
            <a:ext cx="5248550" cy="2952299"/>
          </a:xfrm>
          <a:prstGeom prst="rect">
            <a:avLst/>
          </a:prstGeom>
          <a:noFill/>
          <a:ln>
            <a:noFill/>
          </a:ln>
        </p:spPr>
      </p:pic>
      <p:pic>
        <p:nvPicPr>
          <p:cNvPr id="211" name="Google Shape;211;g3dece2746cb_3_0"/>
          <p:cNvPicPr preferRelativeResize="0"/>
          <p:nvPr/>
        </p:nvPicPr>
        <p:blipFill rotWithShape="1">
          <a:blip r:embed="rId8">
            <a:alphaModFix/>
          </a:blip>
          <a:srcRect b="101" l="27102" r="26404" t="-1480"/>
          <a:stretch/>
        </p:blipFill>
        <p:spPr>
          <a:xfrm>
            <a:off x="2645725" y="1952850"/>
            <a:ext cx="2028101" cy="19362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pic>
        <p:nvPicPr>
          <p:cNvPr id="1252" name="Google Shape;1252;g3d6791f7bd0_1_89" title="ppt 11.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253" name="Google Shape;1253;g3d6791f7bd0_1_89"/>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254" name="Google Shape;1254;g3d6791f7bd0_1_89"/>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255" name="Google Shape;1255;g3d6791f7bd0_1_89"/>
          <p:cNvSpPr txBox="1"/>
          <p:nvPr>
            <p:ph type="title"/>
          </p:nvPr>
        </p:nvSpPr>
        <p:spPr>
          <a:xfrm>
            <a:off x="2321175" y="335550"/>
            <a:ext cx="10515600" cy="98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CONSULTA MÉDICA DE URGENCIA ADULTO</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t/>
            </a:r>
            <a:endParaRPr sz="3600">
              <a:solidFill>
                <a:srgbClr val="002060"/>
              </a:solidFill>
              <a:latin typeface="Oswald"/>
              <a:ea typeface="Oswald"/>
              <a:cs typeface="Oswald"/>
              <a:sym typeface="Oswald"/>
            </a:endParaRPr>
          </a:p>
        </p:txBody>
      </p:sp>
      <p:pic>
        <p:nvPicPr>
          <p:cNvPr id="1256" name="Google Shape;1256;g3d6791f7bd0_1_89"/>
          <p:cNvPicPr preferRelativeResize="0"/>
          <p:nvPr/>
        </p:nvPicPr>
        <p:blipFill rotWithShape="1">
          <a:blip r:embed="rId6">
            <a:alphaModFix/>
          </a:blip>
          <a:srcRect b="0" l="0" r="0" t="0"/>
          <a:stretch/>
        </p:blipFill>
        <p:spPr>
          <a:xfrm>
            <a:off x="2627425" y="4097038"/>
            <a:ext cx="4294350" cy="2526970"/>
          </a:xfrm>
          <a:prstGeom prst="rect">
            <a:avLst/>
          </a:prstGeom>
          <a:noFill/>
          <a:ln cap="flat" cmpd="sng" w="28575">
            <a:solidFill>
              <a:srgbClr val="3B82F6"/>
            </a:solidFill>
            <a:prstDash val="solid"/>
            <a:round/>
            <a:headEnd len="sm" w="sm" type="none"/>
            <a:tailEnd len="sm" w="sm" type="none"/>
          </a:ln>
        </p:spPr>
      </p:pic>
      <p:pic>
        <p:nvPicPr>
          <p:cNvPr id="1257" name="Google Shape;1257;g3d6791f7bd0_1_89"/>
          <p:cNvPicPr preferRelativeResize="0"/>
          <p:nvPr/>
        </p:nvPicPr>
        <p:blipFill rotWithShape="1">
          <a:blip r:embed="rId7">
            <a:alphaModFix/>
          </a:blip>
          <a:srcRect b="0" l="9494" r="0" t="0"/>
          <a:stretch/>
        </p:blipFill>
        <p:spPr>
          <a:xfrm>
            <a:off x="7241695" y="4090638"/>
            <a:ext cx="4063030" cy="2539750"/>
          </a:xfrm>
          <a:prstGeom prst="rect">
            <a:avLst/>
          </a:prstGeom>
          <a:noFill/>
          <a:ln cap="flat" cmpd="sng" w="28575">
            <a:solidFill>
              <a:srgbClr val="3B82F6"/>
            </a:solidFill>
            <a:prstDash val="solid"/>
            <a:round/>
            <a:headEnd len="sm" w="sm" type="none"/>
            <a:tailEnd len="sm" w="sm" type="none"/>
          </a:ln>
        </p:spPr>
      </p:pic>
      <p:pic>
        <p:nvPicPr>
          <p:cNvPr id="1258" name="Google Shape;1258;g3d6791f7bd0_1_89"/>
          <p:cNvPicPr preferRelativeResize="0"/>
          <p:nvPr/>
        </p:nvPicPr>
        <p:blipFill>
          <a:blip r:embed="rId8">
            <a:alphaModFix/>
          </a:blip>
          <a:stretch>
            <a:fillRect/>
          </a:stretch>
        </p:blipFill>
        <p:spPr>
          <a:xfrm>
            <a:off x="7207800" y="1291255"/>
            <a:ext cx="4063025" cy="2566995"/>
          </a:xfrm>
          <a:prstGeom prst="rect">
            <a:avLst/>
          </a:prstGeom>
          <a:noFill/>
          <a:ln cap="flat" cmpd="sng" w="28575">
            <a:solidFill>
              <a:srgbClr val="3B82F6"/>
            </a:solidFill>
            <a:prstDash val="solid"/>
            <a:round/>
            <a:headEnd len="sm" w="sm" type="none"/>
            <a:tailEnd len="sm" w="sm" type="none"/>
          </a:ln>
        </p:spPr>
      </p:pic>
      <p:pic>
        <p:nvPicPr>
          <p:cNvPr id="1259" name="Google Shape;1259;g3d6791f7bd0_1_89"/>
          <p:cNvPicPr preferRelativeResize="0"/>
          <p:nvPr/>
        </p:nvPicPr>
        <p:blipFill>
          <a:blip r:embed="rId9">
            <a:alphaModFix/>
          </a:blip>
          <a:stretch>
            <a:fillRect/>
          </a:stretch>
        </p:blipFill>
        <p:spPr>
          <a:xfrm>
            <a:off x="2627435" y="1291251"/>
            <a:ext cx="4294352" cy="2567000"/>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pic>
        <p:nvPicPr>
          <p:cNvPr id="1264" name="Google Shape;1264;g3d6791f7bd0_1_152" title="ppt 59.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265" name="Google Shape;1265;g3d6791f7bd0_1_152"/>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266" name="Google Shape;1266;g3d6791f7bd0_1_152"/>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267" name="Google Shape;1267;g3d6791f7bd0_1_152"/>
          <p:cNvSpPr txBox="1"/>
          <p:nvPr>
            <p:ph type="title"/>
          </p:nvPr>
        </p:nvSpPr>
        <p:spPr>
          <a:xfrm>
            <a:off x="2394075" y="-245800"/>
            <a:ext cx="10515600" cy="150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HOSPITALIZACIÓN DOMICILIARIA </a:t>
            </a:r>
            <a:endParaRPr b="1" sz="2700">
              <a:solidFill>
                <a:srgbClr val="2F5496"/>
              </a:solidFill>
              <a:latin typeface="Quattrocento Sans"/>
              <a:ea typeface="Quattrocento Sans"/>
              <a:cs typeface="Quattrocento Sans"/>
              <a:sym typeface="Quattrocento Sans"/>
            </a:endParaRPr>
          </a:p>
        </p:txBody>
      </p:sp>
      <p:sp>
        <p:nvSpPr>
          <p:cNvPr id="1268" name="Google Shape;1268;g3d6791f7bd0_1_152"/>
          <p:cNvSpPr txBox="1"/>
          <p:nvPr/>
        </p:nvSpPr>
        <p:spPr>
          <a:xfrm>
            <a:off x="9063575" y="5422625"/>
            <a:ext cx="595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t/>
            </a:r>
            <a:endParaRPr b="1" i="0" sz="1000" u="none" cap="none" strike="noStrike">
              <a:solidFill>
                <a:schemeClr val="dk1"/>
              </a:solidFill>
              <a:latin typeface="Calibri"/>
              <a:ea typeface="Calibri"/>
              <a:cs typeface="Calibri"/>
              <a:sym typeface="Calibri"/>
            </a:endParaRPr>
          </a:p>
        </p:txBody>
      </p:sp>
      <p:pic>
        <p:nvPicPr>
          <p:cNvPr id="1269" name="Google Shape;1269;g3d6791f7bd0_1_152"/>
          <p:cNvPicPr preferRelativeResize="0"/>
          <p:nvPr/>
        </p:nvPicPr>
        <p:blipFill rotWithShape="1">
          <a:blip r:embed="rId6">
            <a:alphaModFix/>
          </a:blip>
          <a:srcRect b="0" l="2009" r="0" t="0"/>
          <a:stretch/>
        </p:blipFill>
        <p:spPr>
          <a:xfrm>
            <a:off x="2502424" y="1592625"/>
            <a:ext cx="4586084" cy="2340050"/>
          </a:xfrm>
          <a:prstGeom prst="rect">
            <a:avLst/>
          </a:prstGeom>
          <a:noFill/>
          <a:ln cap="flat" cmpd="sng" w="28575">
            <a:solidFill>
              <a:srgbClr val="3B82F6"/>
            </a:solidFill>
            <a:prstDash val="solid"/>
            <a:round/>
            <a:headEnd len="sm" w="sm" type="none"/>
            <a:tailEnd len="sm" w="sm" type="none"/>
          </a:ln>
        </p:spPr>
      </p:pic>
      <p:pic>
        <p:nvPicPr>
          <p:cNvPr id="1270" name="Google Shape;1270;g3d6791f7bd0_1_152"/>
          <p:cNvPicPr preferRelativeResize="0"/>
          <p:nvPr/>
        </p:nvPicPr>
        <p:blipFill rotWithShape="1">
          <a:blip r:embed="rId7">
            <a:alphaModFix/>
          </a:blip>
          <a:srcRect b="0" l="0" r="0" t="0"/>
          <a:stretch/>
        </p:blipFill>
        <p:spPr>
          <a:xfrm>
            <a:off x="7393075" y="1592625"/>
            <a:ext cx="4360675" cy="2340053"/>
          </a:xfrm>
          <a:prstGeom prst="rect">
            <a:avLst/>
          </a:prstGeom>
          <a:noFill/>
          <a:ln cap="flat" cmpd="sng" w="28575">
            <a:solidFill>
              <a:srgbClr val="3B82F6"/>
            </a:solidFill>
            <a:prstDash val="solid"/>
            <a:round/>
            <a:headEnd len="sm" w="sm" type="none"/>
            <a:tailEnd len="sm" w="sm" type="none"/>
          </a:ln>
        </p:spPr>
      </p:pic>
      <p:pic>
        <p:nvPicPr>
          <p:cNvPr id="1271" name="Google Shape;1271;g3d6791f7bd0_1_152"/>
          <p:cNvPicPr preferRelativeResize="0"/>
          <p:nvPr/>
        </p:nvPicPr>
        <p:blipFill rotWithShape="1">
          <a:blip r:embed="rId8">
            <a:alphaModFix/>
          </a:blip>
          <a:srcRect b="0" l="0" r="0" t="0"/>
          <a:stretch/>
        </p:blipFill>
        <p:spPr>
          <a:xfrm>
            <a:off x="5218575" y="4206775"/>
            <a:ext cx="4360675" cy="2322200"/>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pic>
        <p:nvPicPr>
          <p:cNvPr id="1276" name="Google Shape;1276;g3d6791f7bd0_1_145" title="ppt 9.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277" name="Google Shape;1277;g3d6791f7bd0_1_145"/>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278" name="Google Shape;1278;g3d6791f7bd0_1_145"/>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279" name="Google Shape;1279;g3d6791f7bd0_1_145"/>
          <p:cNvSpPr txBox="1"/>
          <p:nvPr>
            <p:ph type="title"/>
          </p:nvPr>
        </p:nvSpPr>
        <p:spPr>
          <a:xfrm>
            <a:off x="2321168" y="43641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CUMPLIMIENTO GES</a:t>
            </a:r>
            <a:endParaRPr b="1" sz="2700">
              <a:solidFill>
                <a:srgbClr val="2F5496"/>
              </a:solidFill>
              <a:latin typeface="Quattrocento Sans"/>
              <a:ea typeface="Quattrocento Sans"/>
              <a:cs typeface="Quattrocento Sans"/>
              <a:sym typeface="Quattrocento Sans"/>
            </a:endParaRPr>
          </a:p>
        </p:txBody>
      </p:sp>
      <p:pic>
        <p:nvPicPr>
          <p:cNvPr id="1280" name="Google Shape;1280;g3d6791f7bd0_1_145"/>
          <p:cNvPicPr preferRelativeResize="0"/>
          <p:nvPr/>
        </p:nvPicPr>
        <p:blipFill rotWithShape="1">
          <a:blip r:embed="rId6">
            <a:alphaModFix/>
          </a:blip>
          <a:srcRect b="0" l="0" r="0" t="0"/>
          <a:stretch/>
        </p:blipFill>
        <p:spPr>
          <a:xfrm>
            <a:off x="6738575" y="1958537"/>
            <a:ext cx="5351650" cy="2675825"/>
          </a:xfrm>
          <a:prstGeom prst="rect">
            <a:avLst/>
          </a:prstGeom>
          <a:noFill/>
          <a:ln cap="flat" cmpd="sng" w="28575">
            <a:solidFill>
              <a:srgbClr val="3B82F6"/>
            </a:solidFill>
            <a:prstDash val="solid"/>
            <a:round/>
            <a:headEnd len="sm" w="sm" type="none"/>
            <a:tailEnd len="sm" w="sm" type="none"/>
          </a:ln>
        </p:spPr>
      </p:pic>
      <p:pic>
        <p:nvPicPr>
          <p:cNvPr id="1281" name="Google Shape;1281;g3d6791f7bd0_1_145"/>
          <p:cNvPicPr preferRelativeResize="0"/>
          <p:nvPr/>
        </p:nvPicPr>
        <p:blipFill rotWithShape="1">
          <a:blip r:embed="rId7">
            <a:alphaModFix/>
          </a:blip>
          <a:srcRect b="0" l="0" r="0" t="0"/>
          <a:stretch/>
        </p:blipFill>
        <p:spPr>
          <a:xfrm>
            <a:off x="2142625" y="1954386"/>
            <a:ext cx="4483424" cy="2684116"/>
          </a:xfrm>
          <a:prstGeom prst="rect">
            <a:avLst/>
          </a:prstGeom>
          <a:noFill/>
          <a:ln cap="flat" cmpd="sng" w="28575">
            <a:solidFill>
              <a:srgbClr val="3B82F6"/>
            </a:solidFill>
            <a:prstDash val="solid"/>
            <a:round/>
            <a:headEnd len="sm" w="sm" type="none"/>
            <a:tailEnd len="sm" w="sm" type="none"/>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pic>
        <p:nvPicPr>
          <p:cNvPr id="1286" name="Google Shape;1286;g3d6791f7bd0_1_183"/>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1287" name="Google Shape;1287;g3d6791f7bd0_1_183"/>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1288" name="Google Shape;1288;g3d6791f7bd0_1_183"/>
          <p:cNvSpPr txBox="1"/>
          <p:nvPr>
            <p:ph type="ctrTitle"/>
          </p:nvPr>
        </p:nvSpPr>
        <p:spPr>
          <a:xfrm>
            <a:off x="2090538" y="3945875"/>
            <a:ext cx="8010900" cy="1354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RELACIÓN ASISTENCIAL DOCENTE </a:t>
            </a:r>
            <a:endParaRPr>
              <a:solidFill>
                <a:srgbClr val="1F3864"/>
              </a:solidFill>
              <a:latin typeface="Quattrocento Sans"/>
              <a:ea typeface="Quattrocento Sans"/>
              <a:cs typeface="Quattrocento Sans"/>
              <a:sym typeface="Quattrocento Sans"/>
            </a:endParaRPr>
          </a:p>
        </p:txBody>
      </p:sp>
      <p:cxnSp>
        <p:nvCxnSpPr>
          <p:cNvPr id="1289" name="Google Shape;1289;g3d6791f7bd0_1_183"/>
          <p:cNvCxnSpPr/>
          <p:nvPr/>
        </p:nvCxnSpPr>
        <p:spPr>
          <a:xfrm>
            <a:off x="2476493" y="5300378"/>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1290" name="Google Shape;1290;g3d6791f7bd0_1_183"/>
          <p:cNvCxnSpPr/>
          <p:nvPr/>
        </p:nvCxnSpPr>
        <p:spPr>
          <a:xfrm>
            <a:off x="2417043" y="2668909"/>
            <a:ext cx="7239000" cy="0"/>
          </a:xfrm>
          <a:prstGeom prst="straightConnector1">
            <a:avLst/>
          </a:prstGeom>
          <a:noFill/>
          <a:ln cap="flat" cmpd="sng" w="57150">
            <a:solidFill>
              <a:schemeClr val="accent1"/>
            </a:solidFill>
            <a:prstDash val="solid"/>
            <a:miter lim="800000"/>
            <a:headEnd len="sm" w="sm" type="none"/>
            <a:tailEnd len="sm" w="sm" type="none"/>
          </a:ln>
        </p:spPr>
      </p:cxnSp>
      <p:pic>
        <p:nvPicPr>
          <p:cNvPr id="1291" name="Google Shape;1291;g3d6791f7bd0_1_183"/>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5" name="Shape 1295"/>
        <p:cNvGrpSpPr/>
        <p:nvPr/>
      </p:nvGrpSpPr>
      <p:grpSpPr>
        <a:xfrm>
          <a:off x="0" y="0"/>
          <a:ext cx="0" cy="0"/>
          <a:chOff x="0" y="0"/>
          <a:chExt cx="0" cy="0"/>
        </a:xfrm>
      </p:grpSpPr>
      <p:pic>
        <p:nvPicPr>
          <p:cNvPr id="1296" name="Google Shape;1296;g3d6791f7bd0_1_138" title="ppt 8.png"/>
          <p:cNvPicPr preferRelativeResize="0"/>
          <p:nvPr/>
        </p:nvPicPr>
        <p:blipFill rotWithShape="1">
          <a:blip r:embed="rId4">
            <a:alphaModFix/>
          </a:blip>
          <a:srcRect b="10" l="0" r="0" t="0"/>
          <a:stretch/>
        </p:blipFill>
        <p:spPr>
          <a:xfrm>
            <a:off x="-4060" y="0"/>
            <a:ext cx="2038500" cy="6858000"/>
          </a:xfrm>
          <a:prstGeom prst="rect">
            <a:avLst/>
          </a:prstGeom>
          <a:noFill/>
          <a:ln>
            <a:noFill/>
          </a:ln>
        </p:spPr>
      </p:pic>
      <p:pic>
        <p:nvPicPr>
          <p:cNvPr id="1297" name="Google Shape;1297;g3d6791f7bd0_1_138"/>
          <p:cNvPicPr preferRelativeResize="0"/>
          <p:nvPr/>
        </p:nvPicPr>
        <p:blipFill rotWithShape="1">
          <a:blip r:embed="rId5">
            <a:alphaModFix/>
          </a:blip>
          <a:srcRect b="0" l="0" r="0" t="0"/>
          <a:stretch/>
        </p:blipFill>
        <p:spPr>
          <a:xfrm>
            <a:off x="10106120" y="75493"/>
            <a:ext cx="1725000" cy="683100"/>
          </a:xfrm>
          <a:prstGeom prst="rect">
            <a:avLst/>
          </a:prstGeom>
          <a:noFill/>
          <a:ln>
            <a:noFill/>
          </a:ln>
        </p:spPr>
      </p:pic>
      <p:pic>
        <p:nvPicPr>
          <p:cNvPr id="1298" name="Google Shape;1298;g3d6791f7bd0_1_138"/>
          <p:cNvPicPr preferRelativeResize="0"/>
          <p:nvPr/>
        </p:nvPicPr>
        <p:blipFill rotWithShape="1">
          <a:blip r:embed="rId6">
            <a:alphaModFix/>
          </a:blip>
          <a:srcRect b="0" l="0" r="0" t="0"/>
          <a:stretch/>
        </p:blipFill>
        <p:spPr>
          <a:xfrm>
            <a:off x="492002" y="75493"/>
            <a:ext cx="1044000" cy="911400"/>
          </a:xfrm>
          <a:prstGeom prst="rect">
            <a:avLst/>
          </a:prstGeom>
          <a:noFill/>
          <a:ln>
            <a:noFill/>
          </a:ln>
        </p:spPr>
      </p:pic>
      <p:sp>
        <p:nvSpPr>
          <p:cNvPr id="1299" name="Google Shape;1299;g3d6791f7bd0_1_138"/>
          <p:cNvSpPr txBox="1"/>
          <p:nvPr>
            <p:ph type="title"/>
          </p:nvPr>
        </p:nvSpPr>
        <p:spPr>
          <a:xfrm>
            <a:off x="2333625" y="436411"/>
            <a:ext cx="7620000" cy="1325700"/>
          </a:xfrm>
          <a:prstGeom prst="rect">
            <a:avLst/>
          </a:prstGeom>
          <a:solidFill>
            <a:srgbClr val="000000">
              <a:alpha val="0"/>
            </a:srgbClr>
          </a:solidFill>
          <a:ln>
            <a:noFill/>
          </a:ln>
        </p:spPr>
        <p:txBody>
          <a:bodyPr anchorCtr="0" anchor="ctr" bIns="0" lIns="95250" spcFirstLastPara="1" rIns="0" wrap="square" tIns="0">
            <a:norm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RELACIÓN ASISTENCIAL DOCENTE</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SzPts val="1800"/>
              <a:buNone/>
            </a:pPr>
            <a:r>
              <a:rPr lang="es-ES" sz="2700">
                <a:solidFill>
                  <a:srgbClr val="2F5496"/>
                </a:solidFill>
                <a:latin typeface="Quattrocento Sans"/>
                <a:ea typeface="Quattrocento Sans"/>
                <a:cs typeface="Quattrocento Sans"/>
                <a:sym typeface="Quattrocento Sans"/>
              </a:rPr>
              <a:t>Ocupación Campo Clínico</a:t>
            </a:r>
            <a:endParaRPr sz="2700">
              <a:solidFill>
                <a:srgbClr val="2F5496"/>
              </a:solidFill>
              <a:latin typeface="Quattrocento Sans"/>
              <a:ea typeface="Quattrocento Sans"/>
              <a:cs typeface="Quattrocento Sans"/>
              <a:sym typeface="Quattrocento Sans"/>
            </a:endParaRPr>
          </a:p>
        </p:txBody>
      </p:sp>
      <p:grpSp>
        <p:nvGrpSpPr>
          <p:cNvPr id="1300" name="Google Shape;1300;g3d6791f7bd0_1_138"/>
          <p:cNvGrpSpPr/>
          <p:nvPr/>
        </p:nvGrpSpPr>
        <p:grpSpPr>
          <a:xfrm>
            <a:off x="2333625" y="1762125"/>
            <a:ext cx="9334650" cy="3238500"/>
            <a:chOff x="2333625" y="1762125"/>
            <a:chExt cx="9334650" cy="3238500"/>
          </a:xfrm>
        </p:grpSpPr>
        <p:sp>
          <p:nvSpPr>
            <p:cNvPr id="1301" name="Google Shape;1301;g3d6791f7bd0_1_138"/>
            <p:cNvSpPr/>
            <p:nvPr/>
          </p:nvSpPr>
          <p:spPr>
            <a:xfrm>
              <a:off x="2333625" y="17621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g3d6791f7bd0_1_138"/>
            <p:cNvSpPr/>
            <p:nvPr/>
          </p:nvSpPr>
          <p:spPr>
            <a:xfrm>
              <a:off x="4714875" y="17621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g3d6791f7bd0_1_138"/>
            <p:cNvSpPr/>
            <p:nvPr/>
          </p:nvSpPr>
          <p:spPr>
            <a:xfrm>
              <a:off x="7096125" y="17621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g3d6791f7bd0_1_138"/>
            <p:cNvSpPr/>
            <p:nvPr/>
          </p:nvSpPr>
          <p:spPr>
            <a:xfrm>
              <a:off x="9477375" y="17621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g3d6791f7bd0_1_138"/>
            <p:cNvSpPr/>
            <p:nvPr/>
          </p:nvSpPr>
          <p:spPr>
            <a:xfrm>
              <a:off x="2333625" y="34766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g3d6791f7bd0_1_138"/>
            <p:cNvSpPr/>
            <p:nvPr/>
          </p:nvSpPr>
          <p:spPr>
            <a:xfrm>
              <a:off x="4714875" y="34766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g3d6791f7bd0_1_138"/>
            <p:cNvSpPr/>
            <p:nvPr/>
          </p:nvSpPr>
          <p:spPr>
            <a:xfrm>
              <a:off x="7096125" y="34766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g3d6791f7bd0_1_138"/>
            <p:cNvSpPr/>
            <p:nvPr/>
          </p:nvSpPr>
          <p:spPr>
            <a:xfrm>
              <a:off x="9477375" y="3476625"/>
              <a:ext cx="2190900" cy="1524000"/>
            </a:xfrm>
            <a:prstGeom prst="roundRect">
              <a:avLst>
                <a:gd fmla="val 6250"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09" name="Google Shape;1309;g3d6791f7bd0_1_138"/>
          <p:cNvPicPr preferRelativeResize="0"/>
          <p:nvPr/>
        </p:nvPicPr>
        <p:blipFill rotWithShape="1">
          <a:blip r:embed="rId7">
            <a:alphaModFix/>
          </a:blip>
          <a:srcRect b="377" l="0" r="0" t="367"/>
          <a:stretch/>
        </p:blipFill>
        <p:spPr>
          <a:xfrm>
            <a:off x="2571750" y="1905000"/>
            <a:ext cx="1714500" cy="838200"/>
          </a:xfrm>
          <a:prstGeom prst="rect">
            <a:avLst/>
          </a:prstGeom>
          <a:noFill/>
          <a:ln>
            <a:noFill/>
          </a:ln>
        </p:spPr>
      </p:pic>
      <p:pic>
        <p:nvPicPr>
          <p:cNvPr id="1310" name="Google Shape;1310;g3d6791f7bd0_1_138"/>
          <p:cNvPicPr preferRelativeResize="0"/>
          <p:nvPr/>
        </p:nvPicPr>
        <p:blipFill rotWithShape="1">
          <a:blip r:embed="rId8">
            <a:alphaModFix/>
          </a:blip>
          <a:srcRect b="11661" l="0" r="0" t="11669"/>
          <a:stretch/>
        </p:blipFill>
        <p:spPr>
          <a:xfrm>
            <a:off x="7690775" y="3571875"/>
            <a:ext cx="1143000" cy="876300"/>
          </a:xfrm>
          <a:prstGeom prst="rect">
            <a:avLst/>
          </a:prstGeom>
          <a:noFill/>
          <a:ln>
            <a:noFill/>
          </a:ln>
        </p:spPr>
      </p:pic>
      <p:pic>
        <p:nvPicPr>
          <p:cNvPr id="1311" name="Google Shape;1311;g3d6791f7bd0_1_138"/>
          <p:cNvPicPr preferRelativeResize="0"/>
          <p:nvPr/>
        </p:nvPicPr>
        <p:blipFill rotWithShape="1">
          <a:blip r:embed="rId9">
            <a:alphaModFix/>
          </a:blip>
          <a:srcRect b="140" l="0" r="0" t="140"/>
          <a:stretch/>
        </p:blipFill>
        <p:spPr>
          <a:xfrm>
            <a:off x="7237275" y="1919250"/>
            <a:ext cx="1905000" cy="809700"/>
          </a:xfrm>
          <a:prstGeom prst="rect">
            <a:avLst/>
          </a:prstGeom>
          <a:noFill/>
          <a:ln>
            <a:noFill/>
          </a:ln>
        </p:spPr>
      </p:pic>
      <p:pic>
        <p:nvPicPr>
          <p:cNvPr id="1312" name="Google Shape;1312;g3d6791f7bd0_1_138"/>
          <p:cNvPicPr preferRelativeResize="0"/>
          <p:nvPr/>
        </p:nvPicPr>
        <p:blipFill rotWithShape="1">
          <a:blip r:embed="rId10">
            <a:alphaModFix/>
          </a:blip>
          <a:srcRect b="0" l="0" r="0" t="0"/>
          <a:stretch/>
        </p:blipFill>
        <p:spPr>
          <a:xfrm>
            <a:off x="10048875" y="1762125"/>
            <a:ext cx="1047900" cy="1047900"/>
          </a:xfrm>
          <a:prstGeom prst="rect">
            <a:avLst/>
          </a:prstGeom>
          <a:noFill/>
          <a:ln>
            <a:noFill/>
          </a:ln>
        </p:spPr>
      </p:pic>
      <p:pic>
        <p:nvPicPr>
          <p:cNvPr id="1313" name="Google Shape;1313;g3d6791f7bd0_1_138"/>
          <p:cNvPicPr preferRelativeResize="0"/>
          <p:nvPr/>
        </p:nvPicPr>
        <p:blipFill rotWithShape="1">
          <a:blip r:embed="rId11">
            <a:alphaModFix/>
          </a:blip>
          <a:srcRect b="159" l="0" r="0" t="169"/>
          <a:stretch/>
        </p:blipFill>
        <p:spPr>
          <a:xfrm>
            <a:off x="2972975" y="3495675"/>
            <a:ext cx="762000" cy="1028700"/>
          </a:xfrm>
          <a:prstGeom prst="rect">
            <a:avLst/>
          </a:prstGeom>
          <a:noFill/>
          <a:ln>
            <a:noFill/>
          </a:ln>
        </p:spPr>
      </p:pic>
      <p:pic>
        <p:nvPicPr>
          <p:cNvPr id="1314" name="Google Shape;1314;g3d6791f7bd0_1_138"/>
          <p:cNvPicPr preferRelativeResize="0"/>
          <p:nvPr/>
        </p:nvPicPr>
        <p:blipFill rotWithShape="1">
          <a:blip r:embed="rId12">
            <a:alphaModFix/>
          </a:blip>
          <a:srcRect b="0" l="524" r="515" t="0"/>
          <a:stretch/>
        </p:blipFill>
        <p:spPr>
          <a:xfrm>
            <a:off x="4857750" y="3762375"/>
            <a:ext cx="1905000" cy="666900"/>
          </a:xfrm>
          <a:prstGeom prst="rect">
            <a:avLst/>
          </a:prstGeom>
          <a:noFill/>
          <a:ln>
            <a:noFill/>
          </a:ln>
        </p:spPr>
      </p:pic>
      <p:pic>
        <p:nvPicPr>
          <p:cNvPr id="1315" name="Google Shape;1315;g3d6791f7bd0_1_138"/>
          <p:cNvPicPr preferRelativeResize="0"/>
          <p:nvPr/>
        </p:nvPicPr>
        <p:blipFill rotWithShape="1">
          <a:blip r:embed="rId13">
            <a:alphaModFix/>
          </a:blip>
          <a:srcRect b="6378" l="0" r="0" t="6378"/>
          <a:stretch/>
        </p:blipFill>
        <p:spPr>
          <a:xfrm>
            <a:off x="4857750" y="1905000"/>
            <a:ext cx="1905000" cy="685800"/>
          </a:xfrm>
          <a:prstGeom prst="rect">
            <a:avLst/>
          </a:prstGeom>
          <a:noFill/>
          <a:ln>
            <a:noFill/>
          </a:ln>
        </p:spPr>
      </p:pic>
      <p:pic>
        <p:nvPicPr>
          <p:cNvPr id="1316" name="Google Shape;1316;g3d6791f7bd0_1_138"/>
          <p:cNvPicPr preferRelativeResize="0"/>
          <p:nvPr/>
        </p:nvPicPr>
        <p:blipFill rotWithShape="1">
          <a:blip r:embed="rId14">
            <a:alphaModFix/>
          </a:blip>
          <a:srcRect b="5599" l="10804" r="11016" t="8001"/>
          <a:stretch/>
        </p:blipFill>
        <p:spPr>
          <a:xfrm>
            <a:off x="10165875" y="3495675"/>
            <a:ext cx="930900" cy="1028700"/>
          </a:xfrm>
          <a:prstGeom prst="rect">
            <a:avLst/>
          </a:prstGeom>
          <a:noFill/>
          <a:ln>
            <a:noFill/>
          </a:ln>
        </p:spPr>
      </p:pic>
      <p:sp>
        <p:nvSpPr>
          <p:cNvPr id="1317" name="Google Shape;1317;g3d6791f7bd0_1_138"/>
          <p:cNvSpPr txBox="1"/>
          <p:nvPr/>
        </p:nvSpPr>
        <p:spPr>
          <a:xfrm>
            <a:off x="2353913" y="2810025"/>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Quattrocento Sans"/>
                <a:ea typeface="Quattrocento Sans"/>
                <a:cs typeface="Quattrocento Sans"/>
                <a:sym typeface="Quattrocento Sans"/>
              </a:rPr>
              <a:t>2.111 | 71,8%  </a:t>
            </a:r>
            <a:endParaRPr b="1" i="0" sz="2000" u="none" cap="none" strike="noStrike">
              <a:solidFill>
                <a:srgbClr val="0C57D3"/>
              </a:solidFill>
              <a:latin typeface="Quattrocento Sans"/>
              <a:ea typeface="Quattrocento Sans"/>
              <a:cs typeface="Quattrocento Sans"/>
              <a:sym typeface="Quattrocento Sans"/>
            </a:endParaRPr>
          </a:p>
        </p:txBody>
      </p:sp>
      <p:sp>
        <p:nvSpPr>
          <p:cNvPr id="1318" name="Google Shape;1318;g3d6791f7bd0_1_138"/>
          <p:cNvSpPr txBox="1"/>
          <p:nvPr/>
        </p:nvSpPr>
        <p:spPr>
          <a:xfrm>
            <a:off x="7191363" y="4486275"/>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Quattrocento Sans"/>
                <a:ea typeface="Quattrocento Sans"/>
                <a:cs typeface="Quattrocento Sans"/>
                <a:sym typeface="Quattrocento Sans"/>
              </a:rPr>
              <a:t>7 | 0,2% </a:t>
            </a:r>
            <a:endParaRPr b="1" i="0" sz="2000" u="none" cap="none" strike="noStrike">
              <a:solidFill>
                <a:srgbClr val="0C57D3"/>
              </a:solidFill>
              <a:latin typeface="Quattrocento Sans"/>
              <a:ea typeface="Quattrocento Sans"/>
              <a:cs typeface="Quattrocento Sans"/>
              <a:sym typeface="Quattrocento Sans"/>
            </a:endParaRPr>
          </a:p>
        </p:txBody>
      </p:sp>
      <p:sp>
        <p:nvSpPr>
          <p:cNvPr id="1319" name="Google Shape;1319;g3d6791f7bd0_1_138"/>
          <p:cNvSpPr txBox="1"/>
          <p:nvPr/>
        </p:nvSpPr>
        <p:spPr>
          <a:xfrm>
            <a:off x="7167863" y="2810025"/>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Quattrocento Sans"/>
                <a:ea typeface="Quattrocento Sans"/>
                <a:cs typeface="Quattrocento Sans"/>
                <a:sym typeface="Quattrocento Sans"/>
              </a:rPr>
              <a:t>209 | 7,1% </a:t>
            </a:r>
            <a:endParaRPr b="1" i="0" sz="2000" u="none" cap="none" strike="noStrike">
              <a:solidFill>
                <a:srgbClr val="0C57D3"/>
              </a:solidFill>
              <a:latin typeface="Quattrocento Sans"/>
              <a:ea typeface="Quattrocento Sans"/>
              <a:cs typeface="Quattrocento Sans"/>
              <a:sym typeface="Quattrocento Sans"/>
            </a:endParaRPr>
          </a:p>
        </p:txBody>
      </p:sp>
      <p:sp>
        <p:nvSpPr>
          <p:cNvPr id="1320" name="Google Shape;1320;g3d6791f7bd0_1_138"/>
          <p:cNvSpPr txBox="1"/>
          <p:nvPr/>
        </p:nvSpPr>
        <p:spPr>
          <a:xfrm>
            <a:off x="9529750" y="2810025"/>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Quattrocento Sans"/>
                <a:ea typeface="Quattrocento Sans"/>
                <a:cs typeface="Quattrocento Sans"/>
                <a:sym typeface="Quattrocento Sans"/>
              </a:rPr>
              <a:t>343 | 11,7% </a:t>
            </a:r>
            <a:endParaRPr b="1" i="0" sz="2000" u="none" cap="none" strike="noStrike">
              <a:solidFill>
                <a:srgbClr val="0C57D3"/>
              </a:solidFill>
              <a:latin typeface="Quattrocento Sans"/>
              <a:ea typeface="Quattrocento Sans"/>
              <a:cs typeface="Quattrocento Sans"/>
              <a:sym typeface="Quattrocento Sans"/>
            </a:endParaRPr>
          </a:p>
        </p:txBody>
      </p:sp>
      <p:sp>
        <p:nvSpPr>
          <p:cNvPr id="1321" name="Google Shape;1321;g3d6791f7bd0_1_138"/>
          <p:cNvSpPr txBox="1"/>
          <p:nvPr/>
        </p:nvSpPr>
        <p:spPr>
          <a:xfrm>
            <a:off x="2353925" y="4503500"/>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Quattrocento Sans"/>
                <a:ea typeface="Quattrocento Sans"/>
                <a:cs typeface="Quattrocento Sans"/>
                <a:sym typeface="Quattrocento Sans"/>
              </a:rPr>
              <a:t>159 | 5,4%  </a:t>
            </a:r>
            <a:endParaRPr b="1" i="0" sz="2000" u="none" cap="none" strike="noStrike">
              <a:solidFill>
                <a:srgbClr val="0C57D3"/>
              </a:solidFill>
              <a:latin typeface="Quattrocento Sans"/>
              <a:ea typeface="Quattrocento Sans"/>
              <a:cs typeface="Quattrocento Sans"/>
              <a:sym typeface="Quattrocento Sans"/>
            </a:endParaRPr>
          </a:p>
        </p:txBody>
      </p:sp>
      <p:sp>
        <p:nvSpPr>
          <p:cNvPr id="1322" name="Google Shape;1322;g3d6791f7bd0_1_138"/>
          <p:cNvSpPr txBox="1"/>
          <p:nvPr/>
        </p:nvSpPr>
        <p:spPr>
          <a:xfrm>
            <a:off x="4803488" y="4476825"/>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Calibri"/>
                <a:ea typeface="Calibri"/>
                <a:cs typeface="Calibri"/>
                <a:sym typeface="Calibri"/>
              </a:rPr>
              <a:t>7 | 0,2% </a:t>
            </a:r>
            <a:endParaRPr b="1" i="0" sz="2000" u="none" cap="none" strike="noStrike">
              <a:solidFill>
                <a:srgbClr val="0C57D3"/>
              </a:solidFill>
              <a:latin typeface="Calibri"/>
              <a:ea typeface="Calibri"/>
              <a:cs typeface="Calibri"/>
              <a:sym typeface="Calibri"/>
            </a:endParaRPr>
          </a:p>
        </p:txBody>
      </p:sp>
      <p:sp>
        <p:nvSpPr>
          <p:cNvPr id="1323" name="Google Shape;1323;g3d6791f7bd0_1_138"/>
          <p:cNvSpPr txBox="1"/>
          <p:nvPr/>
        </p:nvSpPr>
        <p:spPr>
          <a:xfrm>
            <a:off x="4805988" y="2810025"/>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Quattrocento Sans"/>
                <a:ea typeface="Quattrocento Sans"/>
                <a:cs typeface="Quattrocento Sans"/>
                <a:sym typeface="Quattrocento Sans"/>
              </a:rPr>
              <a:t>35 | 1,2% </a:t>
            </a:r>
            <a:endParaRPr b="1" i="0" sz="2000" u="none" cap="none" strike="noStrike">
              <a:solidFill>
                <a:srgbClr val="0C57D3"/>
              </a:solidFill>
              <a:latin typeface="Quattrocento Sans"/>
              <a:ea typeface="Quattrocento Sans"/>
              <a:cs typeface="Quattrocento Sans"/>
              <a:sym typeface="Quattrocento Sans"/>
            </a:endParaRPr>
          </a:p>
        </p:txBody>
      </p:sp>
      <p:sp>
        <p:nvSpPr>
          <p:cNvPr id="1324" name="Google Shape;1324;g3d6791f7bd0_1_138"/>
          <p:cNvSpPr txBox="1"/>
          <p:nvPr/>
        </p:nvSpPr>
        <p:spPr>
          <a:xfrm>
            <a:off x="9572625" y="4524375"/>
            <a:ext cx="2000100" cy="3078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1" i="0" lang="es-ES" sz="2000" u="none" cap="none" strike="noStrike">
                <a:solidFill>
                  <a:srgbClr val="0C57D3"/>
                </a:solidFill>
                <a:latin typeface="Quattrocento Sans"/>
                <a:ea typeface="Quattrocento Sans"/>
                <a:cs typeface="Quattrocento Sans"/>
                <a:sym typeface="Quattrocento Sans"/>
              </a:rPr>
              <a:t>69 | 2,3% </a:t>
            </a:r>
            <a:endParaRPr b="1" i="0" sz="2000" u="none" cap="none" strike="noStrike">
              <a:solidFill>
                <a:srgbClr val="0C57D3"/>
              </a:solidFill>
              <a:latin typeface="Quattrocento Sans"/>
              <a:ea typeface="Quattrocento Sans"/>
              <a:cs typeface="Quattrocento Sans"/>
              <a:sym typeface="Quattrocento Sans"/>
            </a:endParaRPr>
          </a:p>
        </p:txBody>
      </p:sp>
      <p:grpSp>
        <p:nvGrpSpPr>
          <p:cNvPr id="1325" name="Google Shape;1325;g3d6791f7bd0_1_138"/>
          <p:cNvGrpSpPr/>
          <p:nvPr/>
        </p:nvGrpSpPr>
        <p:grpSpPr>
          <a:xfrm>
            <a:off x="2333625" y="5476875"/>
            <a:ext cx="3952875" cy="190500"/>
            <a:chOff x="2333625" y="5476875"/>
            <a:chExt cx="3952875" cy="190500"/>
          </a:xfrm>
        </p:grpSpPr>
        <p:sp>
          <p:nvSpPr>
            <p:cNvPr id="1326" name="Google Shape;1326;g3d6791f7bd0_1_138"/>
            <p:cNvSpPr/>
            <p:nvPr/>
          </p:nvSpPr>
          <p:spPr>
            <a:xfrm>
              <a:off x="2333625" y="5524500"/>
              <a:ext cx="95400" cy="95400"/>
            </a:xfrm>
            <a:prstGeom prst="rect">
              <a:avLst/>
            </a:prstGeom>
            <a:solidFill>
              <a:srgbClr val="1E293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g3d6791f7bd0_1_138"/>
            <p:cNvSpPr txBox="1"/>
            <p:nvPr/>
          </p:nvSpPr>
          <p:spPr>
            <a:xfrm>
              <a:off x="2476500" y="5476875"/>
              <a:ext cx="3810000" cy="190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s-ES" sz="1500" u="sng" cap="none" strike="noStrike">
                  <a:solidFill>
                    <a:srgbClr val="2F5496"/>
                  </a:solidFill>
                  <a:latin typeface="Quattrocento Sans"/>
                  <a:ea typeface="Quattrocento Sans"/>
                  <a:cs typeface="Quattrocento Sans"/>
                  <a:sym typeface="Quattrocento Sans"/>
                </a:rPr>
                <a:t>N° de Alumnos | % de dotación</a:t>
              </a:r>
              <a:r>
                <a:rPr b="0" i="0" lang="es-ES" sz="1500" u="none" cap="none" strike="noStrike">
                  <a:solidFill>
                    <a:srgbClr val="2F5496"/>
                  </a:solidFill>
                  <a:latin typeface="Quattrocento Sans"/>
                  <a:ea typeface="Quattrocento Sans"/>
                  <a:cs typeface="Quattrocento Sans"/>
                  <a:sym typeface="Quattrocento Sans"/>
                </a:rPr>
                <a:t> </a:t>
              </a:r>
              <a:endParaRPr b="0" i="0" sz="1500" u="none" cap="none" strike="noStrike">
                <a:solidFill>
                  <a:srgbClr val="2F5496"/>
                </a:solidFill>
                <a:latin typeface="Quattrocento Sans"/>
                <a:ea typeface="Quattrocento Sans"/>
                <a:cs typeface="Quattrocento Sans"/>
                <a:sym typeface="Quattrocento Sans"/>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pic>
        <p:nvPicPr>
          <p:cNvPr id="1332" name="Google Shape;1332;g3d6791f7bd0_1_131" title="ppt 60.pn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333" name="Google Shape;1333;g3d6791f7bd0_1_131"/>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334" name="Google Shape;1334;g3d6791f7bd0_1_131"/>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335" name="Google Shape;1335;g3d6791f7bd0_1_131"/>
          <p:cNvSpPr txBox="1"/>
          <p:nvPr>
            <p:ph type="title"/>
          </p:nvPr>
        </p:nvSpPr>
        <p:spPr>
          <a:xfrm>
            <a:off x="2340000" y="305550"/>
            <a:ext cx="10515600" cy="12336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18248"/>
              <a:buFont typeface="Quattrocento Sans"/>
              <a:buNone/>
            </a:pPr>
            <a:r>
              <a:rPr b="1" lang="es-ES" sz="3044">
                <a:solidFill>
                  <a:srgbClr val="2F5496"/>
                </a:solidFill>
                <a:latin typeface="Quattrocento Sans"/>
                <a:ea typeface="Quattrocento Sans"/>
                <a:cs typeface="Quattrocento Sans"/>
                <a:sym typeface="Quattrocento Sans"/>
              </a:rPr>
              <a:t>RELACIÓN ASISTENCIAL DOCENTE</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18248"/>
              <a:buFont typeface="Quattrocento Sans"/>
              <a:buNone/>
            </a:pPr>
            <a:r>
              <a:rPr b="1" lang="es-ES" sz="3044">
                <a:solidFill>
                  <a:srgbClr val="2F5496"/>
                </a:solidFill>
                <a:latin typeface="Quattrocento Sans"/>
                <a:ea typeface="Quattrocento Sans"/>
                <a:cs typeface="Quattrocento Sans"/>
                <a:sym typeface="Quattrocento Sans"/>
              </a:rPr>
              <a:t>CAPACITACIONES </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18248"/>
              <a:buFont typeface="Quattrocento Sans"/>
              <a:buNone/>
            </a:pPr>
            <a:r>
              <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00000"/>
              <a:buFont typeface="Quattrocento Sans"/>
              <a:buNone/>
            </a:pPr>
            <a:r>
              <a:t/>
            </a:r>
            <a:endParaRPr sz="3600">
              <a:solidFill>
                <a:srgbClr val="002060"/>
              </a:solidFill>
              <a:latin typeface="Quattrocento Sans"/>
              <a:ea typeface="Quattrocento Sans"/>
              <a:cs typeface="Quattrocento Sans"/>
              <a:sym typeface="Quattrocento Sans"/>
            </a:endParaRPr>
          </a:p>
        </p:txBody>
      </p:sp>
      <p:sp>
        <p:nvSpPr>
          <p:cNvPr id="1336" name="Google Shape;1336;g3d6791f7bd0_1_131"/>
          <p:cNvSpPr txBox="1"/>
          <p:nvPr/>
        </p:nvSpPr>
        <p:spPr>
          <a:xfrm>
            <a:off x="9309950" y="3087700"/>
            <a:ext cx="2030100" cy="2274300"/>
          </a:xfrm>
          <a:prstGeom prst="rect">
            <a:avLst/>
          </a:prstGeom>
          <a:noFill/>
          <a:ln cap="flat" cmpd="sng" w="38100">
            <a:solidFill>
              <a:srgbClr val="1E40AF"/>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chemeClr val="dk1"/>
              </a:buClr>
              <a:buSzPts val="1100"/>
              <a:buFont typeface="Arial"/>
              <a:buNone/>
            </a:pPr>
            <a:r>
              <a:rPr b="0" i="0" lang="es-ES" sz="1500" u="none" cap="none" strike="noStrike">
                <a:solidFill>
                  <a:srgbClr val="1E40AF"/>
                </a:solidFill>
                <a:latin typeface="Quattrocento Sans"/>
                <a:ea typeface="Quattrocento Sans"/>
                <a:cs typeface="Quattrocento Sans"/>
                <a:sym typeface="Quattrocento Sans"/>
              </a:rPr>
              <a:t>Estas capacitaciones contribuyen directamente a mejorar la calidad de atención y la experiencia de nuestros funcionarios y usuarios.</a:t>
            </a:r>
            <a:endParaRPr b="0" i="0" sz="3300" u="none" cap="none" strike="noStrike">
              <a:solidFill>
                <a:schemeClr val="dk1"/>
              </a:solidFill>
              <a:latin typeface="Quattrocento Sans"/>
              <a:ea typeface="Quattrocento Sans"/>
              <a:cs typeface="Quattrocento Sans"/>
              <a:sym typeface="Quattrocento Sans"/>
            </a:endParaRPr>
          </a:p>
        </p:txBody>
      </p:sp>
      <p:sp>
        <p:nvSpPr>
          <p:cNvPr id="1337" name="Google Shape;1337;g3d6791f7bd0_1_131"/>
          <p:cNvSpPr txBox="1"/>
          <p:nvPr/>
        </p:nvSpPr>
        <p:spPr>
          <a:xfrm>
            <a:off x="10079025" y="1802500"/>
            <a:ext cx="2133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338" name="Google Shape;1338;g3d6791f7bd0_1_131"/>
          <p:cNvSpPr txBox="1"/>
          <p:nvPr/>
        </p:nvSpPr>
        <p:spPr>
          <a:xfrm>
            <a:off x="2412025" y="5512200"/>
            <a:ext cx="61434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s-ES" sz="2500" u="none" cap="none" strike="noStrike">
                <a:solidFill>
                  <a:srgbClr val="2F5496"/>
                </a:solidFill>
                <a:latin typeface="Quattrocento Sans"/>
                <a:ea typeface="Quattrocento Sans"/>
                <a:cs typeface="Quattrocento Sans"/>
                <a:sym typeface="Quattrocento Sans"/>
              </a:rPr>
              <a:t>Total de participantes 163</a:t>
            </a:r>
            <a:endParaRPr b="1" i="0" sz="2500" u="none" cap="none" strike="noStrike">
              <a:solidFill>
                <a:srgbClr val="2F5496"/>
              </a:solidFill>
              <a:latin typeface="Quattrocento Sans"/>
              <a:ea typeface="Quattrocento Sans"/>
              <a:cs typeface="Quattrocento Sans"/>
              <a:sym typeface="Quattrocento Sans"/>
            </a:endParaRPr>
          </a:p>
        </p:txBody>
      </p:sp>
      <p:pic>
        <p:nvPicPr>
          <p:cNvPr id="1339" name="Google Shape;1339;g3d6791f7bd0_1_131" title="Captura de pantalla 2026-04-24 084808.png"/>
          <p:cNvPicPr preferRelativeResize="0"/>
          <p:nvPr/>
        </p:nvPicPr>
        <p:blipFill rotWithShape="1">
          <a:blip r:embed="rId6">
            <a:alphaModFix/>
          </a:blip>
          <a:srcRect b="0" l="0" r="0" t="0"/>
          <a:stretch/>
        </p:blipFill>
        <p:spPr>
          <a:xfrm>
            <a:off x="2412025" y="1496013"/>
            <a:ext cx="6741124" cy="3865975"/>
          </a:xfrm>
          <a:prstGeom prst="rect">
            <a:avLst/>
          </a:prstGeom>
          <a:noFill/>
          <a:ln cap="flat" cmpd="sng" w="38100">
            <a:solidFill>
              <a:srgbClr val="1E40AF"/>
            </a:solidFill>
            <a:prstDash val="solid"/>
            <a:round/>
            <a:headEnd len="sm" w="sm" type="none"/>
            <a:tailEnd len="sm" w="sm" type="none"/>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pic>
        <p:nvPicPr>
          <p:cNvPr id="1344" name="Google Shape;1344;g3979479b532_0_41" title="Imagen54.pn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345" name="Google Shape;1345;g3979479b532_0_41"/>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346" name="Google Shape;1346;g3979479b532_0_41"/>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347" name="Google Shape;1347;g3979479b532_0_41"/>
          <p:cNvSpPr txBox="1"/>
          <p:nvPr>
            <p:ph type="title"/>
          </p:nvPr>
        </p:nvSpPr>
        <p:spPr>
          <a:xfrm>
            <a:off x="2340000" y="305350"/>
            <a:ext cx="8625900" cy="973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3044">
                <a:solidFill>
                  <a:srgbClr val="2F5496"/>
                </a:solidFill>
                <a:latin typeface="Quattrocento Sans"/>
                <a:ea typeface="Quattrocento Sans"/>
                <a:cs typeface="Quattrocento Sans"/>
                <a:sym typeface="Quattrocento Sans"/>
              </a:rPr>
              <a:t>RELACIÓN ASISTENCIAL DOCENTE</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lang="es-ES" sz="1800">
                <a:solidFill>
                  <a:srgbClr val="2F5496"/>
                </a:solidFill>
                <a:latin typeface="Quattrocento Sans"/>
                <a:ea typeface="Quattrocento Sans"/>
                <a:cs typeface="Quattrocento Sans"/>
                <a:sym typeface="Quattrocento Sans"/>
              </a:rPr>
              <a:t>PROGRAMA ANUAL DE ACTIVIDADES </a:t>
            </a:r>
            <a:endParaRPr sz="1800">
              <a:solidFill>
                <a:srgbClr val="2F5496"/>
              </a:solidFill>
              <a:latin typeface="Quattrocento Sans"/>
              <a:ea typeface="Quattrocento Sans"/>
              <a:cs typeface="Quattrocento Sans"/>
              <a:sym typeface="Quattrocento Sans"/>
            </a:endParaRPr>
          </a:p>
        </p:txBody>
      </p:sp>
      <p:sp>
        <p:nvSpPr>
          <p:cNvPr id="1348" name="Google Shape;1348;g3979479b532_0_41"/>
          <p:cNvSpPr txBox="1"/>
          <p:nvPr/>
        </p:nvSpPr>
        <p:spPr>
          <a:xfrm>
            <a:off x="10079025" y="1802500"/>
            <a:ext cx="2133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1349" name="Google Shape;1349;g3979479b532_0_41"/>
          <p:cNvPicPr preferRelativeResize="0"/>
          <p:nvPr/>
        </p:nvPicPr>
        <p:blipFill rotWithShape="1">
          <a:blip r:embed="rId6">
            <a:alphaModFix/>
          </a:blip>
          <a:srcRect b="377" l="0" r="0" t="367"/>
          <a:stretch/>
        </p:blipFill>
        <p:spPr>
          <a:xfrm>
            <a:off x="10036463" y="5650900"/>
            <a:ext cx="1864200" cy="911400"/>
          </a:xfrm>
          <a:prstGeom prst="rect">
            <a:avLst/>
          </a:prstGeom>
          <a:noFill/>
          <a:ln>
            <a:noFill/>
          </a:ln>
        </p:spPr>
      </p:pic>
      <p:graphicFrame>
        <p:nvGraphicFramePr>
          <p:cNvPr id="1350" name="Google Shape;1350;g3979479b532_0_41"/>
          <p:cNvGraphicFramePr/>
          <p:nvPr/>
        </p:nvGraphicFramePr>
        <p:xfrm>
          <a:off x="2284250" y="1434700"/>
          <a:ext cx="3000000" cy="3000000"/>
        </p:xfrm>
        <a:graphic>
          <a:graphicData uri="http://schemas.openxmlformats.org/drawingml/2006/table">
            <a:tbl>
              <a:tblPr>
                <a:noFill/>
                <a:tableStyleId>{E31F59C6-8B95-42D5-88E6-995385FCC53D}</a:tableStyleId>
              </a:tblPr>
              <a:tblGrid>
                <a:gridCol w="3254225"/>
                <a:gridCol w="3254225"/>
                <a:gridCol w="3254225"/>
              </a:tblGrid>
              <a:tr h="372575">
                <a:tc>
                  <a:txBody>
                    <a:bodyPr/>
                    <a:lstStyle/>
                    <a:p>
                      <a:pPr indent="0" lvl="0" marL="0" marR="0" rtl="0" algn="ctr">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PROYECTO</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GASTO PLANIFICADO</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GASTO EJECUTADO</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r>
              <a:tr h="372575">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Compra de Ecocardiógrafo</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$199.000.000</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$198.718.100</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r>
              <a:tr h="358300">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Implementación Salas SAIP</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$124.000.000</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$141.867.402</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r>
              <a:tr h="358300">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Implementación policlínico del sueño</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$20.000.000</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$14.829.891</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r>
              <a:tr h="358300">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TOTAL</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500"/>
                        <a:buFont typeface="Arial"/>
                        <a:buNone/>
                      </a:pPr>
                      <a:r>
                        <a:rPr b="1" lang="es-ES" sz="1500" u="none" cap="none" strike="noStrike">
                          <a:solidFill>
                            <a:srgbClr val="2F5496"/>
                          </a:solidFill>
                          <a:latin typeface="Quattrocento Sans"/>
                          <a:ea typeface="Quattrocento Sans"/>
                          <a:cs typeface="Quattrocento Sans"/>
                          <a:sym typeface="Quattrocento Sans"/>
                        </a:rPr>
                        <a:t>$343.000.000</a:t>
                      </a:r>
                      <a:endParaRPr b="1" sz="15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c>
                  <a:txBody>
                    <a:bodyPr/>
                    <a:lstStyle/>
                    <a:p>
                      <a:pPr indent="0" lvl="0" marL="0" marR="0" rtl="0" algn="just">
                        <a:lnSpc>
                          <a:spcPct val="115000"/>
                        </a:lnSpc>
                        <a:spcBef>
                          <a:spcPts val="0"/>
                        </a:spcBef>
                        <a:spcAft>
                          <a:spcPts val="0"/>
                        </a:spcAft>
                        <a:buClr>
                          <a:srgbClr val="000000"/>
                        </a:buClr>
                        <a:buSzPts val="1800"/>
                        <a:buFont typeface="Arial"/>
                        <a:buNone/>
                      </a:pPr>
                      <a:r>
                        <a:rPr b="1" lang="es-ES" sz="1800" u="none" cap="none" strike="noStrike">
                          <a:solidFill>
                            <a:srgbClr val="2F5496"/>
                          </a:solidFill>
                          <a:latin typeface="Quattrocento Sans"/>
                          <a:ea typeface="Quattrocento Sans"/>
                          <a:cs typeface="Quattrocento Sans"/>
                          <a:sym typeface="Quattrocento Sans"/>
                        </a:rPr>
                        <a:t>$355.415.393</a:t>
                      </a:r>
                      <a:endParaRPr b="1" sz="1800" u="none" cap="none" strike="noStrike">
                        <a:solidFill>
                          <a:srgbClr val="2F5496"/>
                        </a:solidFill>
                        <a:latin typeface="Quattrocento Sans"/>
                        <a:ea typeface="Quattrocento Sans"/>
                        <a:cs typeface="Quattrocento Sans"/>
                        <a:sym typeface="Quattrocento Sans"/>
                      </a:endParaRPr>
                    </a:p>
                  </a:txBody>
                  <a:tcPr marT="91425" marB="91425" marR="68575" marL="68575">
                    <a:lnL cap="flat" cmpd="sng" w="19050">
                      <a:solidFill>
                        <a:srgbClr val="2F5496"/>
                      </a:solidFill>
                      <a:prstDash val="solid"/>
                      <a:round/>
                      <a:headEnd len="sm" w="sm" type="none"/>
                      <a:tailEnd len="sm" w="sm" type="none"/>
                    </a:lnL>
                    <a:lnR cap="flat" cmpd="sng" w="19050">
                      <a:solidFill>
                        <a:srgbClr val="2F5496"/>
                      </a:solidFill>
                      <a:prstDash val="solid"/>
                      <a:round/>
                      <a:headEnd len="sm" w="sm" type="none"/>
                      <a:tailEnd len="sm" w="sm" type="none"/>
                    </a:lnR>
                    <a:lnT cap="flat" cmpd="sng" w="19050">
                      <a:solidFill>
                        <a:srgbClr val="2F5496"/>
                      </a:solidFill>
                      <a:prstDash val="solid"/>
                      <a:round/>
                      <a:headEnd len="sm" w="sm" type="none"/>
                      <a:tailEnd len="sm" w="sm" type="none"/>
                    </a:lnT>
                    <a:lnB cap="flat" cmpd="sng" w="19050">
                      <a:solidFill>
                        <a:srgbClr val="2F5496"/>
                      </a:solidFill>
                      <a:prstDash val="solid"/>
                      <a:round/>
                      <a:headEnd len="sm" w="sm" type="none"/>
                      <a:tailEnd len="sm" w="sm" type="none"/>
                    </a:lnB>
                  </a:tcPr>
                </a:tc>
              </a:tr>
            </a:tbl>
          </a:graphicData>
        </a:graphic>
      </p:graphicFrame>
      <p:pic>
        <p:nvPicPr>
          <p:cNvPr id="1351" name="Google Shape;1351;g3979479b532_0_41" title="diapo 65.jpeg"/>
          <p:cNvPicPr preferRelativeResize="0"/>
          <p:nvPr/>
        </p:nvPicPr>
        <p:blipFill rotWithShape="1">
          <a:blip r:embed="rId7">
            <a:alphaModFix/>
          </a:blip>
          <a:srcRect b="0" l="4537" r="4546" t="0"/>
          <a:stretch/>
        </p:blipFill>
        <p:spPr>
          <a:xfrm>
            <a:off x="2284250" y="3661850"/>
            <a:ext cx="3673800" cy="3030600"/>
          </a:xfrm>
          <a:prstGeom prst="roundRect">
            <a:avLst>
              <a:gd fmla="val 7271" name="adj"/>
            </a:avLst>
          </a:prstGeom>
          <a:noFill/>
          <a:ln>
            <a:noFill/>
          </a:ln>
        </p:spPr>
      </p:pic>
      <p:pic>
        <p:nvPicPr>
          <p:cNvPr id="1352" name="Google Shape;1352;g3979479b532_0_41" title="Captura de pantalla 2026-04-28 113109.png"/>
          <p:cNvPicPr preferRelativeResize="0"/>
          <p:nvPr/>
        </p:nvPicPr>
        <p:blipFill rotWithShape="1">
          <a:blip r:embed="rId8">
            <a:alphaModFix/>
          </a:blip>
          <a:srcRect b="0" l="4112" r="4112" t="0"/>
          <a:stretch/>
        </p:blipFill>
        <p:spPr>
          <a:xfrm>
            <a:off x="6362687" y="3632500"/>
            <a:ext cx="3673800" cy="3030600"/>
          </a:xfrm>
          <a:prstGeom prst="roundRect">
            <a:avLst>
              <a:gd fmla="val 7271" name="adj"/>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pic>
        <p:nvPicPr>
          <p:cNvPr id="1357" name="Google Shape;1357;g3d99a5752ee_0_386" title="ppt 7.pn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358" name="Google Shape;1358;g3d99a5752ee_0_386"/>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359" name="Google Shape;1359;g3d99a5752ee_0_386"/>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360" name="Google Shape;1360;g3d99a5752ee_0_386"/>
          <p:cNvSpPr txBox="1"/>
          <p:nvPr>
            <p:ph type="title"/>
          </p:nvPr>
        </p:nvSpPr>
        <p:spPr>
          <a:xfrm>
            <a:off x="2340000" y="339497"/>
            <a:ext cx="10515600" cy="1658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18248"/>
              <a:buFont typeface="Quattrocento Sans"/>
              <a:buNone/>
            </a:pPr>
            <a:r>
              <a:rPr b="1" lang="es-ES" sz="3044">
                <a:solidFill>
                  <a:srgbClr val="2F5496"/>
                </a:solidFill>
                <a:latin typeface="Quattrocento Sans"/>
                <a:ea typeface="Quattrocento Sans"/>
                <a:cs typeface="Quattrocento Sans"/>
                <a:sym typeface="Quattrocento Sans"/>
              </a:rPr>
              <a:t>RELACIÓN ASISTENCIAL </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18248"/>
              <a:buFont typeface="Quattrocento Sans"/>
              <a:buNone/>
            </a:pPr>
            <a:r>
              <a:rPr b="1" lang="es-ES" sz="3044">
                <a:solidFill>
                  <a:srgbClr val="2F5496"/>
                </a:solidFill>
                <a:latin typeface="Quattrocento Sans"/>
                <a:ea typeface="Quattrocento Sans"/>
                <a:cs typeface="Quattrocento Sans"/>
                <a:sym typeface="Quattrocento Sans"/>
              </a:rPr>
              <a:t>PABELLON DENTAL </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18248"/>
              <a:buFont typeface="Quattrocento Sans"/>
              <a:buNone/>
            </a:pPr>
            <a:r>
              <a:rPr b="1" lang="es-ES" sz="3044">
                <a:solidFill>
                  <a:srgbClr val="2F5496"/>
                </a:solidFill>
                <a:latin typeface="Quattrocento Sans"/>
                <a:ea typeface="Quattrocento Sans"/>
                <a:cs typeface="Quattrocento Sans"/>
                <a:sym typeface="Quattrocento Sans"/>
              </a:rPr>
              <a:t>CORPORACIÓN CHILENO-ALEMANA DE BENEFICENCIA</a:t>
            </a:r>
            <a:endParaRPr b="1" sz="3044">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00000"/>
              <a:buFont typeface="Quattrocento Sans"/>
              <a:buNone/>
            </a:pPr>
            <a:r>
              <a:t/>
            </a:r>
            <a:endParaRPr sz="3600">
              <a:solidFill>
                <a:srgbClr val="002060"/>
              </a:solidFill>
              <a:latin typeface="Quattrocento Sans"/>
              <a:ea typeface="Quattrocento Sans"/>
              <a:cs typeface="Quattrocento Sans"/>
              <a:sym typeface="Quattrocento Sans"/>
            </a:endParaRPr>
          </a:p>
        </p:txBody>
      </p:sp>
      <p:sp>
        <p:nvSpPr>
          <p:cNvPr id="1361" name="Google Shape;1361;g3d99a5752ee_0_386"/>
          <p:cNvSpPr txBox="1"/>
          <p:nvPr/>
        </p:nvSpPr>
        <p:spPr>
          <a:xfrm>
            <a:off x="10079025" y="1802500"/>
            <a:ext cx="2133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362" name="Google Shape;1362;g3d99a5752ee_0_386"/>
          <p:cNvSpPr txBox="1"/>
          <p:nvPr/>
        </p:nvSpPr>
        <p:spPr>
          <a:xfrm>
            <a:off x="2407900" y="5355775"/>
            <a:ext cx="4798200" cy="985200"/>
          </a:xfrm>
          <a:prstGeom prst="rect">
            <a:avLst/>
          </a:prstGeom>
          <a:noFill/>
          <a:ln cap="flat" cmpd="sng" w="38100">
            <a:solidFill>
              <a:srgbClr val="0C57D3"/>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rgbClr val="2F5496"/>
                </a:solidFill>
                <a:latin typeface="Quattrocento Sans"/>
                <a:ea typeface="Quattrocento Sans"/>
                <a:cs typeface="Quattrocento Sans"/>
                <a:sym typeface="Quattrocento Sans"/>
              </a:rPr>
              <a:t>INFRAESTRUCTURA: $95.714.213</a:t>
            </a:r>
            <a:endParaRPr b="0" i="0" sz="17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rgbClr val="2F5496"/>
                </a:solidFill>
                <a:latin typeface="Quattrocento Sans"/>
                <a:ea typeface="Quattrocento Sans"/>
                <a:cs typeface="Quattrocento Sans"/>
                <a:sym typeface="Quattrocento Sans"/>
              </a:rPr>
              <a:t>MOBILIARIO Y EQUIPAMIENTO: $13.042.818</a:t>
            </a:r>
            <a:endParaRPr b="0" i="0" sz="1700" u="none" cap="none" strike="noStrike">
              <a:solidFill>
                <a:srgbClr val="2F5496"/>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800"/>
              <a:buFont typeface="Arial"/>
              <a:buNone/>
            </a:pPr>
            <a:r>
              <a:rPr b="1" i="0" lang="es-ES" sz="1800" u="none" cap="none" strike="noStrike">
                <a:solidFill>
                  <a:srgbClr val="2F5496"/>
                </a:solidFill>
                <a:latin typeface="Quattrocento Sans"/>
                <a:ea typeface="Quattrocento Sans"/>
                <a:cs typeface="Quattrocento Sans"/>
                <a:sym typeface="Quattrocento Sans"/>
              </a:rPr>
              <a:t>TOTAL PROYECTO: $108.757.031</a:t>
            </a:r>
            <a:endParaRPr b="1" i="0" sz="2700" u="none" cap="none" strike="noStrike">
              <a:solidFill>
                <a:srgbClr val="2F5496"/>
              </a:solidFill>
              <a:latin typeface="Quattrocento Sans"/>
              <a:ea typeface="Quattrocento Sans"/>
              <a:cs typeface="Quattrocento Sans"/>
              <a:sym typeface="Quattrocento Sans"/>
            </a:endParaRPr>
          </a:p>
        </p:txBody>
      </p:sp>
      <p:pic>
        <p:nvPicPr>
          <p:cNvPr id="1363" name="Google Shape;1363;g3d99a5752ee_0_386"/>
          <p:cNvPicPr preferRelativeResize="0"/>
          <p:nvPr/>
        </p:nvPicPr>
        <p:blipFill rotWithShape="1">
          <a:blip r:embed="rId6">
            <a:alphaModFix/>
          </a:blip>
          <a:srcRect b="377" l="0" r="0" t="367"/>
          <a:stretch/>
        </p:blipFill>
        <p:spPr>
          <a:xfrm>
            <a:off x="8578276" y="5384875"/>
            <a:ext cx="1864200" cy="911400"/>
          </a:xfrm>
          <a:prstGeom prst="rect">
            <a:avLst/>
          </a:prstGeom>
          <a:noFill/>
          <a:ln>
            <a:noFill/>
          </a:ln>
        </p:spPr>
      </p:pic>
      <p:pic>
        <p:nvPicPr>
          <p:cNvPr id="1364" name="Google Shape;1364;g3d99a5752ee_0_386" title="Captura de pantalla 2026-04-24 085610.png"/>
          <p:cNvPicPr preferRelativeResize="0"/>
          <p:nvPr/>
        </p:nvPicPr>
        <p:blipFill rotWithShape="1">
          <a:blip r:embed="rId7">
            <a:alphaModFix/>
          </a:blip>
          <a:srcRect b="0" l="0" r="0" t="0"/>
          <a:stretch/>
        </p:blipFill>
        <p:spPr>
          <a:xfrm>
            <a:off x="10670163" y="5285988"/>
            <a:ext cx="950725" cy="1109175"/>
          </a:xfrm>
          <a:prstGeom prst="rect">
            <a:avLst/>
          </a:prstGeom>
          <a:noFill/>
          <a:ln>
            <a:noFill/>
          </a:ln>
        </p:spPr>
      </p:pic>
      <p:pic>
        <p:nvPicPr>
          <p:cNvPr id="1365" name="Google Shape;1365;g3d99a5752ee_0_386" title="Captura de pantalla 2026-04-28 113148.png"/>
          <p:cNvPicPr preferRelativeResize="0"/>
          <p:nvPr/>
        </p:nvPicPr>
        <p:blipFill rotWithShape="1">
          <a:blip r:embed="rId8">
            <a:alphaModFix/>
          </a:blip>
          <a:srcRect b="0" l="4644" r="4653" t="0"/>
          <a:stretch/>
        </p:blipFill>
        <p:spPr>
          <a:xfrm>
            <a:off x="2600675" y="1607725"/>
            <a:ext cx="4253100" cy="3508500"/>
          </a:xfrm>
          <a:prstGeom prst="roundRect">
            <a:avLst>
              <a:gd fmla="val 7271" name="adj"/>
            </a:avLst>
          </a:prstGeom>
          <a:noFill/>
          <a:ln>
            <a:noFill/>
          </a:ln>
        </p:spPr>
      </p:pic>
      <p:pic>
        <p:nvPicPr>
          <p:cNvPr id="1366" name="Google Shape;1366;g3d99a5752ee_0_386" title="WhatsApp Image 2026-04-27 at 4.55.28 PM.jpeg"/>
          <p:cNvPicPr preferRelativeResize="0"/>
          <p:nvPr/>
        </p:nvPicPr>
        <p:blipFill rotWithShape="1">
          <a:blip r:embed="rId9">
            <a:alphaModFix/>
          </a:blip>
          <a:srcRect b="0" l="4546" r="4537" t="0"/>
          <a:stretch/>
        </p:blipFill>
        <p:spPr>
          <a:xfrm>
            <a:off x="7528949" y="1567225"/>
            <a:ext cx="4302000" cy="3549000"/>
          </a:xfrm>
          <a:prstGeom prst="roundRect">
            <a:avLst>
              <a:gd fmla="val 7271" name="adj"/>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pic>
        <p:nvPicPr>
          <p:cNvPr id="1371" name="Google Shape;1371;g3d6791f7bd0_1_124" title="ppt 6.pn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372" name="Google Shape;1372;g3d6791f7bd0_1_124"/>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373" name="Google Shape;1373;g3d6791f7bd0_1_124"/>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374" name="Google Shape;1374;g3d6791f7bd0_1_124"/>
          <p:cNvSpPr txBox="1"/>
          <p:nvPr>
            <p:ph type="title"/>
          </p:nvPr>
        </p:nvSpPr>
        <p:spPr>
          <a:xfrm>
            <a:off x="2321173" y="311900"/>
            <a:ext cx="7561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RELACIÓN ASISTENCIAL DOCENTE</a:t>
            </a:r>
            <a:endParaRPr b="1" sz="2700">
              <a:solidFill>
                <a:srgbClr val="2F5496"/>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Clr>
                <a:schemeClr val="dk1"/>
              </a:buClr>
              <a:buSzPts val="1100"/>
              <a:buFont typeface="Arial"/>
              <a:buNone/>
            </a:pPr>
            <a:r>
              <a:rPr lang="es-ES" sz="1800">
                <a:solidFill>
                  <a:srgbClr val="2F5496"/>
                </a:solidFill>
                <a:latin typeface="Quattrocento Sans"/>
                <a:ea typeface="Quattrocento Sans"/>
                <a:cs typeface="Quattrocento Sans"/>
                <a:sym typeface="Quattrocento Sans"/>
              </a:rPr>
              <a:t>Prestaciones realizadas por Clínica Alemana a pacientes del Hospital Padre Hurtado, según Convenio de Colaboración Docente Asistencial.</a:t>
            </a:r>
            <a:endParaRPr sz="4200">
              <a:solidFill>
                <a:srgbClr val="2F5496"/>
              </a:solidFill>
              <a:latin typeface="Quattrocento Sans"/>
              <a:ea typeface="Quattrocento Sans"/>
              <a:cs typeface="Quattrocento Sans"/>
              <a:sym typeface="Quattrocento Sans"/>
            </a:endParaRPr>
          </a:p>
        </p:txBody>
      </p:sp>
      <p:pic>
        <p:nvPicPr>
          <p:cNvPr id="1375" name="Google Shape;1375;g3d6791f7bd0_1_124" title="574334223_1253151186840126_2241615989935409601_n.jpg"/>
          <p:cNvPicPr preferRelativeResize="0"/>
          <p:nvPr/>
        </p:nvPicPr>
        <p:blipFill rotWithShape="1">
          <a:blip r:embed="rId6">
            <a:alphaModFix/>
          </a:blip>
          <a:srcRect b="0" l="0" r="0" t="0"/>
          <a:stretch/>
        </p:blipFill>
        <p:spPr>
          <a:xfrm>
            <a:off x="9701550" y="5073262"/>
            <a:ext cx="1424973" cy="1424973"/>
          </a:xfrm>
          <a:prstGeom prst="rect">
            <a:avLst/>
          </a:prstGeom>
          <a:noFill/>
          <a:ln>
            <a:noFill/>
          </a:ln>
        </p:spPr>
      </p:pic>
      <p:sp>
        <p:nvSpPr>
          <p:cNvPr id="1376" name="Google Shape;1376;g3d6791f7bd0_1_124"/>
          <p:cNvSpPr txBox="1"/>
          <p:nvPr/>
        </p:nvSpPr>
        <p:spPr>
          <a:xfrm>
            <a:off x="2399175" y="1800150"/>
            <a:ext cx="8908500" cy="1520100"/>
          </a:xfrm>
          <a:prstGeom prst="rect">
            <a:avLst/>
          </a:prstGeom>
          <a:noFill/>
          <a:ln cap="flat" cmpd="sng" w="952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MONTO EN HOSPITALIZACIONES: $610.602.770. </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just">
              <a:lnSpc>
                <a:spcPct val="115000"/>
              </a:lnSpc>
              <a:spcBef>
                <a:spcPts val="1200"/>
              </a:spcBef>
              <a:spcAft>
                <a:spcPts val="0"/>
              </a:spcAft>
              <a:buClr>
                <a:srgbClr val="000000"/>
              </a:buClr>
              <a:buSzPts val="1500"/>
              <a:buFont typeface="Arial"/>
              <a:buNone/>
            </a:pPr>
            <a:r>
              <a:rPr b="1" i="0" lang="es-ES" sz="1500" u="none" cap="none" strike="noStrike">
                <a:solidFill>
                  <a:srgbClr val="2F5496"/>
                </a:solidFill>
                <a:latin typeface="Quattrocento Sans"/>
                <a:ea typeface="Quattrocento Sans"/>
                <a:cs typeface="Quattrocento Sans"/>
                <a:sym typeface="Quattrocento Sans"/>
              </a:rPr>
              <a:t>MONTO EN PRESTACIONES AMBULATORIAS</a:t>
            </a:r>
            <a:r>
              <a:rPr b="0" i="0" lang="es-ES" sz="1500" u="none" cap="none" strike="noStrike">
                <a:solidFill>
                  <a:srgbClr val="2F5496"/>
                </a:solidFill>
                <a:latin typeface="Quattrocento Sans"/>
                <a:ea typeface="Quattrocento Sans"/>
                <a:cs typeface="Quattrocento Sans"/>
                <a:sym typeface="Quattrocento Sans"/>
              </a:rPr>
              <a:t>: </a:t>
            </a:r>
            <a:r>
              <a:rPr b="1" i="0" lang="es-ES" sz="1500" u="none" cap="none" strike="noStrike">
                <a:solidFill>
                  <a:srgbClr val="2F5496"/>
                </a:solidFill>
                <a:latin typeface="Quattrocento Sans"/>
                <a:ea typeface="Quattrocento Sans"/>
                <a:cs typeface="Quattrocento Sans"/>
                <a:sym typeface="Quattrocento Sans"/>
              </a:rPr>
              <a:t> $641.233.214.</a:t>
            </a:r>
            <a:endParaRPr b="1" i="0" sz="1500" u="none" cap="none" strike="noStrike">
              <a:solidFill>
                <a:srgbClr val="2F5496"/>
              </a:solidFill>
              <a:latin typeface="Quattrocento Sans"/>
              <a:ea typeface="Quattrocento Sans"/>
              <a:cs typeface="Quattrocento Sans"/>
              <a:sym typeface="Quattrocento Sans"/>
            </a:endParaRPr>
          </a:p>
          <a:p>
            <a:pPr indent="0" lvl="0" marL="0" marR="0" rtl="0" algn="just">
              <a:lnSpc>
                <a:spcPct val="115000"/>
              </a:lnSpc>
              <a:spcBef>
                <a:spcPts val="1200"/>
              </a:spcBef>
              <a:spcAft>
                <a:spcPts val="120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La suma de las valorizaciones de las prestaciones ambulatorias y las hospitalizaciones derivadas para el año 2025 fue de  </a:t>
            </a:r>
            <a:r>
              <a:rPr b="1" i="0" lang="es-ES" sz="1500" u="none" cap="none" strike="noStrike">
                <a:solidFill>
                  <a:srgbClr val="2F5496"/>
                </a:solidFill>
                <a:latin typeface="Quattrocento Sans"/>
                <a:ea typeface="Quattrocento Sans"/>
                <a:cs typeface="Quattrocento Sans"/>
                <a:sym typeface="Quattrocento Sans"/>
              </a:rPr>
              <a:t>$ 1.251.835.984.</a:t>
            </a:r>
            <a:r>
              <a:rPr b="0" i="0" lang="es-ES" sz="1500" u="none" cap="none" strike="noStrike">
                <a:solidFill>
                  <a:srgbClr val="2F5496"/>
                </a:solidFill>
                <a:latin typeface="Quattrocento Sans"/>
                <a:ea typeface="Quattrocento Sans"/>
                <a:cs typeface="Quattrocento Sans"/>
                <a:sym typeface="Quattrocento Sans"/>
              </a:rPr>
              <a:t> (UF 31.970, promedio año 2025).</a:t>
            </a:r>
            <a:r>
              <a:rPr b="0" i="0" lang="es-ES" sz="1500" u="none" cap="none" strike="noStrike">
                <a:solidFill>
                  <a:srgbClr val="1D7E75"/>
                </a:solidFill>
                <a:latin typeface="Quattrocento Sans"/>
                <a:ea typeface="Quattrocento Sans"/>
                <a:cs typeface="Quattrocento Sans"/>
                <a:sym typeface="Quattrocento Sans"/>
              </a:rPr>
              <a:t> </a:t>
            </a:r>
            <a:endParaRPr b="0" i="0" sz="1500" u="none" cap="none" strike="noStrike">
              <a:solidFill>
                <a:srgbClr val="1D7E75"/>
              </a:solidFill>
              <a:latin typeface="Quattrocento Sans"/>
              <a:ea typeface="Quattrocento Sans"/>
              <a:cs typeface="Quattrocento Sans"/>
              <a:sym typeface="Quattrocento Sans"/>
            </a:endParaRPr>
          </a:p>
        </p:txBody>
      </p:sp>
      <p:sp>
        <p:nvSpPr>
          <p:cNvPr id="1377" name="Google Shape;1377;g3d6791f7bd0_1_124"/>
          <p:cNvSpPr txBox="1"/>
          <p:nvPr/>
        </p:nvSpPr>
        <p:spPr>
          <a:xfrm>
            <a:off x="7187700" y="3460300"/>
            <a:ext cx="41199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2F5496"/>
                </a:solidFill>
                <a:latin typeface="Quattrocento Sans"/>
                <a:ea typeface="Quattrocento Sans"/>
                <a:cs typeface="Quattrocento Sans"/>
                <a:sym typeface="Quattrocento Sans"/>
              </a:rPr>
              <a:t>Valorización realizada sólo para consignar montos. Para el Hospital Padre Hurtado  y pacientes las prestaciones son gratuitas, de acuerdo al convenio.</a:t>
            </a:r>
            <a:endParaRPr b="0" i="0" sz="1500" u="none" cap="none" strike="noStrike">
              <a:solidFill>
                <a:srgbClr val="2F5496"/>
              </a:solidFill>
              <a:latin typeface="Quattrocento Sans"/>
              <a:ea typeface="Quattrocento Sans"/>
              <a:cs typeface="Quattrocento Sans"/>
              <a:sym typeface="Quattrocento Sans"/>
            </a:endParaRPr>
          </a:p>
        </p:txBody>
      </p:sp>
      <p:pic>
        <p:nvPicPr>
          <p:cNvPr id="1378" name="Google Shape;1378;g3d6791f7bd0_1_124" title="Captura de pantalla 2026-04-22 083834.png"/>
          <p:cNvPicPr preferRelativeResize="0"/>
          <p:nvPr/>
        </p:nvPicPr>
        <p:blipFill rotWithShape="1">
          <a:blip r:embed="rId7">
            <a:alphaModFix/>
          </a:blip>
          <a:srcRect b="0" l="0" r="0" t="0"/>
          <a:stretch/>
        </p:blipFill>
        <p:spPr>
          <a:xfrm>
            <a:off x="2321175" y="3491225"/>
            <a:ext cx="3710700" cy="3164100"/>
          </a:xfrm>
          <a:prstGeom prst="rect">
            <a:avLst/>
          </a:prstGeom>
          <a:noFill/>
          <a:ln>
            <a:noFill/>
          </a:ln>
        </p:spPr>
      </p:pic>
      <p:sp>
        <p:nvSpPr>
          <p:cNvPr id="1379" name="Google Shape;1379;g3d6791f7bd0_1_124"/>
          <p:cNvSpPr/>
          <p:nvPr/>
        </p:nvSpPr>
        <p:spPr>
          <a:xfrm>
            <a:off x="7043950" y="3437200"/>
            <a:ext cx="4029000" cy="1154400"/>
          </a:xfrm>
          <a:prstGeom prst="brace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F5496"/>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pic>
        <p:nvPicPr>
          <p:cNvPr id="1384" name="Google Shape;1384;g3d6791f7bd0_1_192"/>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1385" name="Google Shape;1385;g3d6791f7bd0_1_192"/>
          <p:cNvPicPr preferRelativeResize="0"/>
          <p:nvPr/>
        </p:nvPicPr>
        <p:blipFill rotWithShape="1">
          <a:blip r:embed="rId4">
            <a:alphaModFix amt="70000"/>
          </a:blip>
          <a:srcRect b="0" l="0" r="0" t="0"/>
          <a:stretch/>
        </p:blipFill>
        <p:spPr>
          <a:xfrm>
            <a:off x="2127737" y="2251881"/>
            <a:ext cx="7936525" cy="3698544"/>
          </a:xfrm>
          <a:prstGeom prst="rect">
            <a:avLst/>
          </a:prstGeom>
          <a:noFill/>
          <a:ln>
            <a:noFill/>
          </a:ln>
        </p:spPr>
      </p:pic>
      <p:sp>
        <p:nvSpPr>
          <p:cNvPr id="1386" name="Google Shape;1386;g3d6791f7bd0_1_192"/>
          <p:cNvSpPr txBox="1"/>
          <p:nvPr>
            <p:ph type="ctrTitle"/>
          </p:nvPr>
        </p:nvSpPr>
        <p:spPr>
          <a:xfrm>
            <a:off x="2090538" y="3945875"/>
            <a:ext cx="8010900" cy="1354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GESTIÓN USUARIA Y PARTICIPACIÓN SOCIAL </a:t>
            </a:r>
            <a:endParaRPr>
              <a:solidFill>
                <a:srgbClr val="1F3864"/>
              </a:solidFill>
              <a:latin typeface="Quattrocento Sans"/>
              <a:ea typeface="Quattrocento Sans"/>
              <a:cs typeface="Quattrocento Sans"/>
              <a:sym typeface="Quattrocento Sans"/>
            </a:endParaRPr>
          </a:p>
        </p:txBody>
      </p:sp>
      <p:cxnSp>
        <p:nvCxnSpPr>
          <p:cNvPr id="1387" name="Google Shape;1387;g3d6791f7bd0_1_192"/>
          <p:cNvCxnSpPr/>
          <p:nvPr/>
        </p:nvCxnSpPr>
        <p:spPr>
          <a:xfrm>
            <a:off x="2476493" y="5300378"/>
            <a:ext cx="7239000" cy="0"/>
          </a:xfrm>
          <a:prstGeom prst="straightConnector1">
            <a:avLst/>
          </a:prstGeom>
          <a:noFill/>
          <a:ln cap="flat" cmpd="sng" w="57150">
            <a:solidFill>
              <a:schemeClr val="accent1"/>
            </a:solidFill>
            <a:prstDash val="solid"/>
            <a:miter lim="800000"/>
            <a:headEnd len="sm" w="sm" type="none"/>
            <a:tailEnd len="sm" w="sm" type="none"/>
          </a:ln>
        </p:spPr>
      </p:cxnSp>
      <p:cxnSp>
        <p:nvCxnSpPr>
          <p:cNvPr id="1388" name="Google Shape;1388;g3d6791f7bd0_1_192"/>
          <p:cNvCxnSpPr/>
          <p:nvPr/>
        </p:nvCxnSpPr>
        <p:spPr>
          <a:xfrm>
            <a:off x="2417043" y="2668909"/>
            <a:ext cx="7239000" cy="0"/>
          </a:xfrm>
          <a:prstGeom prst="straightConnector1">
            <a:avLst/>
          </a:prstGeom>
          <a:noFill/>
          <a:ln cap="flat" cmpd="sng" w="57150">
            <a:solidFill>
              <a:schemeClr val="accent1"/>
            </a:solidFill>
            <a:prstDash val="solid"/>
            <a:miter lim="800000"/>
            <a:headEnd len="sm" w="sm" type="none"/>
            <a:tailEnd len="sm" w="sm" type="none"/>
          </a:ln>
        </p:spPr>
      </p:cxnSp>
      <p:pic>
        <p:nvPicPr>
          <p:cNvPr id="1389" name="Google Shape;1389;g3d6791f7bd0_1_192"/>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e661aceb22_0_0"/>
          <p:cNvSpPr txBox="1"/>
          <p:nvPr>
            <p:ph type="title"/>
          </p:nvPr>
        </p:nvSpPr>
        <p:spPr>
          <a:xfrm>
            <a:off x="2135000" y="350325"/>
            <a:ext cx="9240300" cy="107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3240"/>
              <a:buFont typeface="Quattrocento Sans"/>
              <a:buNone/>
            </a:pPr>
            <a:r>
              <a:rPr b="1" lang="es-ES" sz="2740">
                <a:solidFill>
                  <a:srgbClr val="2F5496"/>
                </a:solidFill>
                <a:latin typeface="Quattrocento Sans"/>
                <a:ea typeface="Quattrocento Sans"/>
                <a:cs typeface="Quattrocento Sans"/>
                <a:sym typeface="Quattrocento Sans"/>
              </a:rPr>
              <a:t>ACREDITACIÓN </a:t>
            </a:r>
            <a:endParaRPr b="1" sz="27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ts val="3240"/>
              <a:buFont typeface="Quattrocento Sans"/>
              <a:buNone/>
            </a:pPr>
            <a:r>
              <a:rPr b="1" lang="es-ES" sz="2740">
                <a:solidFill>
                  <a:srgbClr val="2F5496"/>
                </a:solidFill>
                <a:latin typeface="Quattrocento Sans"/>
                <a:ea typeface="Quattrocento Sans"/>
                <a:cs typeface="Quattrocento Sans"/>
                <a:sym typeface="Quattrocento Sans"/>
              </a:rPr>
              <a:t>JOINT COMMISSION INTERNATIONAL </a:t>
            </a:r>
            <a:endParaRPr b="1" sz="27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ts val="3240"/>
              <a:buFont typeface="Quattrocento Sans"/>
              <a:buNone/>
            </a:pPr>
            <a:r>
              <a:rPr b="1" lang="es-ES" sz="2740">
                <a:solidFill>
                  <a:srgbClr val="2F5496"/>
                </a:solidFill>
                <a:latin typeface="Quattrocento Sans"/>
                <a:ea typeface="Quattrocento Sans"/>
                <a:cs typeface="Quattrocento Sans"/>
                <a:sym typeface="Quattrocento Sans"/>
              </a:rPr>
              <a:t>HOSPITALIZACIÓN DOMICILIARIA</a:t>
            </a:r>
            <a:endParaRPr b="1" sz="5740">
              <a:solidFill>
                <a:srgbClr val="2F5496"/>
              </a:solidFill>
              <a:latin typeface="Oswald"/>
              <a:ea typeface="Oswald"/>
              <a:cs typeface="Oswald"/>
              <a:sym typeface="Oswald"/>
            </a:endParaRPr>
          </a:p>
        </p:txBody>
      </p:sp>
      <p:pic>
        <p:nvPicPr>
          <p:cNvPr id="217" name="Google Shape;217;g3e661aceb22_0_0" title="ppt 25.jpg"/>
          <p:cNvPicPr preferRelativeResize="0"/>
          <p:nvPr/>
        </p:nvPicPr>
        <p:blipFill rotWithShape="1">
          <a:blip r:embed="rId3">
            <a:alphaModFix/>
          </a:blip>
          <a:srcRect b="0" l="100" r="90" t="0"/>
          <a:stretch/>
        </p:blipFill>
        <p:spPr>
          <a:xfrm>
            <a:off x="0" y="0"/>
            <a:ext cx="2028092" cy="6858000"/>
          </a:xfrm>
          <a:prstGeom prst="rect">
            <a:avLst/>
          </a:prstGeom>
          <a:noFill/>
          <a:ln>
            <a:noFill/>
          </a:ln>
        </p:spPr>
      </p:pic>
      <p:pic>
        <p:nvPicPr>
          <p:cNvPr id="218" name="Google Shape;218;g3e661aceb22_0_0"/>
          <p:cNvPicPr preferRelativeResize="0"/>
          <p:nvPr/>
        </p:nvPicPr>
        <p:blipFill rotWithShape="1">
          <a:blip r:embed="rId4">
            <a:alphaModFix/>
          </a:blip>
          <a:srcRect b="101" l="27102" r="26404" t="-1480"/>
          <a:stretch/>
        </p:blipFill>
        <p:spPr>
          <a:xfrm>
            <a:off x="2609500" y="2220350"/>
            <a:ext cx="1881727" cy="1796525"/>
          </a:xfrm>
          <a:prstGeom prst="rect">
            <a:avLst/>
          </a:prstGeom>
          <a:noFill/>
          <a:ln>
            <a:noFill/>
          </a:ln>
        </p:spPr>
      </p:pic>
      <p:pic>
        <p:nvPicPr>
          <p:cNvPr id="219" name="Google Shape;219;g3e661aceb22_0_0"/>
          <p:cNvPicPr preferRelativeResize="0"/>
          <p:nvPr/>
        </p:nvPicPr>
        <p:blipFill rotWithShape="1">
          <a:blip r:embed="rId5">
            <a:alphaModFix/>
          </a:blip>
          <a:srcRect b="0" l="0" r="0" t="0"/>
          <a:stretch/>
        </p:blipFill>
        <p:spPr>
          <a:xfrm>
            <a:off x="10106108" y="75493"/>
            <a:ext cx="1724929" cy="683086"/>
          </a:xfrm>
          <a:prstGeom prst="rect">
            <a:avLst/>
          </a:prstGeom>
          <a:noFill/>
          <a:ln>
            <a:noFill/>
          </a:ln>
        </p:spPr>
      </p:pic>
      <p:pic>
        <p:nvPicPr>
          <p:cNvPr id="220" name="Google Shape;220;g3e661aceb22_0_0"/>
          <p:cNvPicPr preferRelativeResize="0"/>
          <p:nvPr/>
        </p:nvPicPr>
        <p:blipFill rotWithShape="1">
          <a:blip r:embed="rId6">
            <a:alphaModFix/>
          </a:blip>
          <a:srcRect b="0" l="0" r="0" t="0"/>
          <a:stretch/>
        </p:blipFill>
        <p:spPr>
          <a:xfrm>
            <a:off x="492002" y="89490"/>
            <a:ext cx="1044087" cy="911364"/>
          </a:xfrm>
          <a:prstGeom prst="rect">
            <a:avLst/>
          </a:prstGeom>
          <a:noFill/>
          <a:ln>
            <a:noFill/>
          </a:ln>
        </p:spPr>
      </p:pic>
      <p:sp>
        <p:nvSpPr>
          <p:cNvPr id="221" name="Google Shape;221;g3e661aceb22_0_0"/>
          <p:cNvSpPr txBox="1"/>
          <p:nvPr/>
        </p:nvSpPr>
        <p:spPr>
          <a:xfrm>
            <a:off x="2411450" y="1430025"/>
            <a:ext cx="9240300" cy="439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1F3864"/>
              </a:buClr>
              <a:buSzPts val="3240"/>
              <a:buFont typeface="Quattrocento Sans"/>
              <a:buNone/>
            </a:pPr>
            <a:r>
              <a:t/>
            </a:r>
            <a:endParaRPr b="0" i="0" sz="1840" u="none" cap="none" strike="noStrike">
              <a:solidFill>
                <a:srgbClr val="1F3864"/>
              </a:solidFill>
              <a:latin typeface="Oswald"/>
              <a:ea typeface="Oswald"/>
              <a:cs typeface="Oswald"/>
              <a:sym typeface="Oswald"/>
            </a:endParaRPr>
          </a:p>
        </p:txBody>
      </p:sp>
      <p:sp>
        <p:nvSpPr>
          <p:cNvPr id="222" name="Google Shape;222;g3e661aceb22_0_0"/>
          <p:cNvSpPr txBox="1"/>
          <p:nvPr/>
        </p:nvSpPr>
        <p:spPr>
          <a:xfrm>
            <a:off x="2213388" y="1209888"/>
            <a:ext cx="30942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1E3A8A"/>
              </a:solidFill>
              <a:latin typeface="Oswald"/>
              <a:ea typeface="Oswald"/>
              <a:cs typeface="Oswald"/>
              <a:sym typeface="Oswald"/>
            </a:endParaRPr>
          </a:p>
        </p:txBody>
      </p:sp>
      <p:sp>
        <p:nvSpPr>
          <p:cNvPr id="223" name="Google Shape;223;g3e661aceb22_0_0"/>
          <p:cNvSpPr txBox="1"/>
          <p:nvPr/>
        </p:nvSpPr>
        <p:spPr>
          <a:xfrm>
            <a:off x="2528900" y="5132275"/>
            <a:ext cx="8636700" cy="1308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es-ES" sz="1500" u="none" cap="none" strike="noStrike">
                <a:solidFill>
                  <a:srgbClr val="1E3A8A"/>
                </a:solidFill>
                <a:latin typeface="Quattrocento Sans"/>
                <a:ea typeface="Quattrocento Sans"/>
                <a:cs typeface="Quattrocento Sans"/>
                <a:sym typeface="Quattrocento Sans"/>
              </a:rPr>
              <a:t>La Ministra de Salud, Dra. Ximena Aguilera y la directora del SSMSO, Dra. Patricia Navarrete, participaron del Hito de Excelencia en Salud Pública, junto al equipo directivo, la comunidad hospitalaria y la Unidad de Hospitalización Domiciliaria.</a:t>
            </a:r>
            <a:endParaRPr b="0" i="0" sz="1500" u="none" cap="none" strike="noStrike">
              <a:solidFill>
                <a:srgbClr val="1E3A8A"/>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224" name="Google Shape;224;g3e661aceb22_0_0" title="Diseño sin título (36).png"/>
          <p:cNvPicPr preferRelativeResize="0"/>
          <p:nvPr/>
        </p:nvPicPr>
        <p:blipFill rotWithShape="1">
          <a:blip r:embed="rId7">
            <a:alphaModFix/>
          </a:blip>
          <a:srcRect b="0" l="308" r="318" t="0"/>
          <a:stretch/>
        </p:blipFill>
        <p:spPr>
          <a:xfrm>
            <a:off x="5806050" y="1988148"/>
            <a:ext cx="5036700" cy="2586000"/>
          </a:xfrm>
          <a:prstGeom prst="roundRect">
            <a:avLst>
              <a:gd fmla="val 9468" name="adj"/>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3" name="Shape 1393"/>
        <p:cNvGrpSpPr/>
        <p:nvPr/>
      </p:nvGrpSpPr>
      <p:grpSpPr>
        <a:xfrm>
          <a:off x="0" y="0"/>
          <a:ext cx="0" cy="0"/>
          <a:chOff x="0" y="0"/>
          <a:chExt cx="0" cy="0"/>
        </a:xfrm>
      </p:grpSpPr>
      <p:pic>
        <p:nvPicPr>
          <p:cNvPr id="1394" name="Google Shape;1394;g3d6791f7bd0_1_117" title="ppt5.jpg"/>
          <p:cNvPicPr preferRelativeResize="0"/>
          <p:nvPr/>
        </p:nvPicPr>
        <p:blipFill rotWithShape="1">
          <a:blip r:embed="rId4">
            <a:alphaModFix/>
          </a:blip>
          <a:srcRect b="30" l="0" r="0" t="30"/>
          <a:stretch/>
        </p:blipFill>
        <p:spPr>
          <a:xfrm>
            <a:off x="0" y="-2057"/>
            <a:ext cx="2030100" cy="6858000"/>
          </a:xfrm>
          <a:prstGeom prst="rect">
            <a:avLst/>
          </a:prstGeom>
          <a:noFill/>
          <a:ln>
            <a:noFill/>
          </a:ln>
        </p:spPr>
      </p:pic>
      <p:pic>
        <p:nvPicPr>
          <p:cNvPr id="1395" name="Google Shape;1395;g3d6791f7bd0_1_117"/>
          <p:cNvPicPr preferRelativeResize="0"/>
          <p:nvPr/>
        </p:nvPicPr>
        <p:blipFill rotWithShape="1">
          <a:blip r:embed="rId5">
            <a:alphaModFix/>
          </a:blip>
          <a:srcRect b="0" l="0" r="0" t="0"/>
          <a:stretch/>
        </p:blipFill>
        <p:spPr>
          <a:xfrm>
            <a:off x="10106120" y="75493"/>
            <a:ext cx="1725000" cy="683100"/>
          </a:xfrm>
          <a:prstGeom prst="rect">
            <a:avLst/>
          </a:prstGeom>
          <a:noFill/>
          <a:ln>
            <a:noFill/>
          </a:ln>
        </p:spPr>
      </p:pic>
      <p:pic>
        <p:nvPicPr>
          <p:cNvPr id="1396" name="Google Shape;1396;g3d6791f7bd0_1_117"/>
          <p:cNvPicPr preferRelativeResize="0"/>
          <p:nvPr/>
        </p:nvPicPr>
        <p:blipFill rotWithShape="1">
          <a:blip r:embed="rId6">
            <a:alphaModFix/>
          </a:blip>
          <a:srcRect b="0" l="0" r="0" t="0"/>
          <a:stretch/>
        </p:blipFill>
        <p:spPr>
          <a:xfrm>
            <a:off x="492002" y="75493"/>
            <a:ext cx="1044000" cy="911400"/>
          </a:xfrm>
          <a:prstGeom prst="rect">
            <a:avLst/>
          </a:prstGeom>
          <a:noFill/>
          <a:ln>
            <a:noFill/>
          </a:ln>
        </p:spPr>
      </p:pic>
      <p:sp>
        <p:nvSpPr>
          <p:cNvPr id="1397" name="Google Shape;1397;g3d6791f7bd0_1_117"/>
          <p:cNvSpPr txBox="1"/>
          <p:nvPr>
            <p:ph type="title"/>
          </p:nvPr>
        </p:nvSpPr>
        <p:spPr>
          <a:xfrm>
            <a:off x="2561025" y="339500"/>
            <a:ext cx="7545000" cy="10719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b="1" lang="es-ES" sz="2700">
                <a:solidFill>
                  <a:srgbClr val="2F5496"/>
                </a:solidFill>
                <a:latin typeface="Quattrocento Sans"/>
                <a:ea typeface="Quattrocento Sans"/>
                <a:cs typeface="Quattrocento Sans"/>
                <a:sym typeface="Quattrocento Sans"/>
              </a:rPr>
              <a:t>SATISFACCIÓN USUARIA Y PARTICIPACIÓN SOCIAL</a:t>
            </a:r>
            <a:endParaRPr b="1" sz="2700">
              <a:solidFill>
                <a:srgbClr val="2F5496"/>
              </a:solidFill>
              <a:latin typeface="Quattrocento Sans"/>
              <a:ea typeface="Quattrocento Sans"/>
              <a:cs typeface="Quattrocento Sans"/>
              <a:sym typeface="Quattrocento Sans"/>
            </a:endParaRPr>
          </a:p>
        </p:txBody>
      </p:sp>
      <p:sp>
        <p:nvSpPr>
          <p:cNvPr id="1398" name="Google Shape;1398;g3d6791f7bd0_1_117"/>
          <p:cNvSpPr txBox="1"/>
          <p:nvPr/>
        </p:nvSpPr>
        <p:spPr>
          <a:xfrm>
            <a:off x="2561025" y="1552500"/>
            <a:ext cx="7329600" cy="554100"/>
          </a:xfrm>
          <a:prstGeom prst="rect">
            <a:avLst/>
          </a:prstGeom>
          <a:solidFill>
            <a:srgbClr val="000000">
              <a:alpha val="0"/>
            </a:srgbClr>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rgbClr val="2F5496"/>
                </a:solidFill>
                <a:latin typeface="Quattrocento Sans"/>
                <a:ea typeface="Quattrocento Sans"/>
                <a:cs typeface="Quattrocento Sans"/>
                <a:sym typeface="Quattrocento Sans"/>
              </a:rPr>
              <a:t>Medición Trato Usuario mediante encuesta de Ministerio de Salud, en todo el sistema </a:t>
            </a:r>
            <a:endParaRPr b="0" i="0" sz="1800" u="none" cap="none" strike="noStrike">
              <a:solidFill>
                <a:srgbClr val="2F5496"/>
              </a:solidFill>
              <a:latin typeface="Quattrocento Sans"/>
              <a:ea typeface="Quattrocento Sans"/>
              <a:cs typeface="Quattrocento Sans"/>
              <a:sym typeface="Quattrocento Sans"/>
            </a:endParaRPr>
          </a:p>
        </p:txBody>
      </p:sp>
      <p:grpSp>
        <p:nvGrpSpPr>
          <p:cNvPr id="1399" name="Google Shape;1399;g3d6791f7bd0_1_117"/>
          <p:cNvGrpSpPr/>
          <p:nvPr/>
        </p:nvGrpSpPr>
        <p:grpSpPr>
          <a:xfrm>
            <a:off x="2476548" y="2247642"/>
            <a:ext cx="8796528" cy="3848481"/>
            <a:chOff x="2476500" y="2095500"/>
            <a:chExt cx="9144000" cy="4000500"/>
          </a:xfrm>
        </p:grpSpPr>
        <p:sp>
          <p:nvSpPr>
            <p:cNvPr id="1400" name="Google Shape;1400;g3d6791f7bd0_1_117"/>
            <p:cNvSpPr/>
            <p:nvPr/>
          </p:nvSpPr>
          <p:spPr>
            <a:xfrm>
              <a:off x="2476500" y="2095500"/>
              <a:ext cx="2857500" cy="4000500"/>
            </a:xfrm>
            <a:prstGeom prst="roundRect">
              <a:avLst>
                <a:gd fmla="val 6666"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g3d6791f7bd0_1_117"/>
            <p:cNvSpPr/>
            <p:nvPr/>
          </p:nvSpPr>
          <p:spPr>
            <a:xfrm>
              <a:off x="5619750" y="2095500"/>
              <a:ext cx="2857500" cy="4000500"/>
            </a:xfrm>
            <a:prstGeom prst="roundRect">
              <a:avLst>
                <a:gd fmla="val 6666"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g3d6791f7bd0_1_117"/>
            <p:cNvSpPr/>
            <p:nvPr/>
          </p:nvSpPr>
          <p:spPr>
            <a:xfrm>
              <a:off x="8763000" y="2095500"/>
              <a:ext cx="2857500" cy="4000500"/>
            </a:xfrm>
            <a:prstGeom prst="roundRect">
              <a:avLst>
                <a:gd fmla="val 6666"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g3d6791f7bd0_1_117"/>
            <p:cNvSpPr txBox="1"/>
            <p:nvPr/>
          </p:nvSpPr>
          <p:spPr>
            <a:xfrm>
              <a:off x="2476500" y="2286000"/>
              <a:ext cx="2857500" cy="3619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309"/>
                <a:buFont typeface="Arial"/>
                <a:buNone/>
              </a:pPr>
              <a:r>
                <a:rPr b="1" i="0" lang="es-ES" sz="2309" u="none" cap="none" strike="noStrike">
                  <a:solidFill>
                    <a:srgbClr val="2F5496"/>
                  </a:solidFill>
                  <a:latin typeface="Quattrocento Sans"/>
                  <a:ea typeface="Quattrocento Sans"/>
                  <a:cs typeface="Quattrocento Sans"/>
                  <a:sym typeface="Quattrocento Sans"/>
                </a:rPr>
                <a:t>Nota</a:t>
              </a:r>
              <a:endParaRPr b="1" i="0" sz="2309"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5387"/>
                <a:buFont typeface="Arial"/>
                <a:buNone/>
              </a:pPr>
              <a:r>
                <a:rPr b="1" i="0" lang="es-ES" sz="5387" u="none" cap="none" strike="noStrike">
                  <a:solidFill>
                    <a:schemeClr val="accent6"/>
                  </a:solidFill>
                  <a:latin typeface="Quattrocento Sans"/>
                  <a:ea typeface="Quattrocento Sans"/>
                  <a:cs typeface="Quattrocento Sans"/>
                  <a:sym typeface="Quattrocento Sans"/>
                </a:rPr>
                <a:t>6,81</a:t>
              </a:r>
              <a:endParaRPr b="1" i="0" sz="5387" u="none" cap="none" strike="noStrike">
                <a:solidFill>
                  <a:schemeClr val="accent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54"/>
                <a:buFont typeface="Arial"/>
                <a:buNone/>
              </a:pPr>
              <a:r>
                <a:rPr b="0" i="0" lang="es-ES" sz="1154" u="none" cap="none" strike="noStrike">
                  <a:solidFill>
                    <a:srgbClr val="64748B"/>
                  </a:solidFill>
                  <a:latin typeface="Quattrocento Sans"/>
                  <a:ea typeface="Quattrocento Sans"/>
                  <a:cs typeface="Quattrocento Sans"/>
                  <a:sym typeface="Quattrocento Sans"/>
                </a:rPr>
                <a:t>2025</a:t>
              </a:r>
              <a:endParaRPr b="0" i="0" sz="1154" u="none" cap="none" strike="noStrike">
                <a:solidFill>
                  <a:srgbClr val="64748B"/>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5387"/>
                <a:buFont typeface="Arial"/>
                <a:buNone/>
              </a:pPr>
              <a:r>
                <a:rPr b="1" i="0" lang="es-ES" sz="5387" u="none" cap="none" strike="noStrike">
                  <a:solidFill>
                    <a:srgbClr val="0C57D3"/>
                  </a:solidFill>
                  <a:latin typeface="Quattrocento Sans"/>
                  <a:ea typeface="Quattrocento Sans"/>
                  <a:cs typeface="Quattrocento Sans"/>
                  <a:sym typeface="Quattrocento Sans"/>
                </a:rPr>
                <a:t>6,72</a:t>
              </a:r>
              <a:endParaRPr b="1" i="0" sz="5387" u="none" cap="none" strike="noStrike">
                <a:solidFill>
                  <a:srgbClr val="0C57D3"/>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54"/>
                <a:buFont typeface="Arial"/>
                <a:buNone/>
              </a:pPr>
              <a:r>
                <a:rPr b="0" i="0" lang="es-ES" sz="1154" u="none" cap="none" strike="noStrike">
                  <a:solidFill>
                    <a:srgbClr val="64748B"/>
                  </a:solidFill>
                  <a:latin typeface="Quattrocento Sans"/>
                  <a:ea typeface="Quattrocento Sans"/>
                  <a:cs typeface="Quattrocento Sans"/>
                  <a:sym typeface="Quattrocento Sans"/>
                </a:rPr>
                <a:t>2024</a:t>
              </a:r>
              <a:endParaRPr b="0" i="0" sz="1154" u="none" cap="none" strike="noStrike">
                <a:solidFill>
                  <a:srgbClr val="64748B"/>
                </a:solidFill>
                <a:latin typeface="Quattrocento Sans"/>
                <a:ea typeface="Quattrocento Sans"/>
                <a:cs typeface="Quattrocento Sans"/>
                <a:sym typeface="Quattrocento Sans"/>
              </a:endParaRPr>
            </a:p>
          </p:txBody>
        </p:sp>
        <p:sp>
          <p:nvSpPr>
            <p:cNvPr id="1404" name="Google Shape;1404;g3d6791f7bd0_1_117"/>
            <p:cNvSpPr txBox="1"/>
            <p:nvPr/>
          </p:nvSpPr>
          <p:spPr>
            <a:xfrm>
              <a:off x="5619750" y="2286000"/>
              <a:ext cx="2857500" cy="3619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309"/>
                <a:buFont typeface="Arial"/>
                <a:buNone/>
              </a:pPr>
              <a:r>
                <a:rPr b="1" i="0" lang="es-ES" sz="2309" u="none" cap="none" strike="noStrike">
                  <a:solidFill>
                    <a:srgbClr val="2F5496"/>
                  </a:solidFill>
                  <a:latin typeface="Quattrocento Sans"/>
                  <a:ea typeface="Quattrocento Sans"/>
                  <a:cs typeface="Quattrocento Sans"/>
                  <a:sym typeface="Quattrocento Sans"/>
                </a:rPr>
                <a:t>Ranking</a:t>
              </a:r>
              <a:endParaRPr b="1" i="0" sz="2309"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5387"/>
                <a:buFont typeface="Arial"/>
                <a:buNone/>
              </a:pPr>
              <a:r>
                <a:rPr b="1" i="0" lang="es-ES" sz="5387" u="none" cap="none" strike="noStrike">
                  <a:solidFill>
                    <a:schemeClr val="accent6"/>
                  </a:solidFill>
                  <a:latin typeface="Quattrocento Sans"/>
                  <a:ea typeface="Quattrocento Sans"/>
                  <a:cs typeface="Quattrocento Sans"/>
                  <a:sym typeface="Quattrocento Sans"/>
                </a:rPr>
                <a:t>34</a:t>
              </a:r>
              <a:endParaRPr b="1" i="0" sz="5387" u="none" cap="none" strike="noStrike">
                <a:solidFill>
                  <a:schemeClr val="accent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54"/>
                <a:buFont typeface="Arial"/>
                <a:buNone/>
              </a:pPr>
              <a:r>
                <a:rPr b="0" i="0" lang="es-ES" sz="1154" u="none" cap="none" strike="noStrike">
                  <a:solidFill>
                    <a:srgbClr val="64748B"/>
                  </a:solidFill>
                  <a:latin typeface="Quattrocento Sans"/>
                  <a:ea typeface="Quattrocento Sans"/>
                  <a:cs typeface="Quattrocento Sans"/>
                  <a:sym typeface="Quattrocento Sans"/>
                </a:rPr>
                <a:t>Ubicación 2025</a:t>
              </a:r>
              <a:endParaRPr b="0" i="0" sz="1154" u="none" cap="none" strike="noStrike">
                <a:solidFill>
                  <a:srgbClr val="64748B"/>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5387"/>
                <a:buFont typeface="Arial"/>
                <a:buNone/>
              </a:pPr>
              <a:r>
                <a:rPr b="1" i="0" lang="es-ES" sz="5387" u="none" cap="none" strike="noStrike">
                  <a:solidFill>
                    <a:srgbClr val="0C57D3"/>
                  </a:solidFill>
                  <a:latin typeface="Quattrocento Sans"/>
                  <a:ea typeface="Quattrocento Sans"/>
                  <a:cs typeface="Quattrocento Sans"/>
                  <a:sym typeface="Quattrocento Sans"/>
                </a:rPr>
                <a:t>44</a:t>
              </a:r>
              <a:endParaRPr b="1" i="0" sz="5387" u="none" cap="none" strike="noStrike">
                <a:solidFill>
                  <a:srgbClr val="0C57D3"/>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54"/>
                <a:buFont typeface="Arial"/>
                <a:buNone/>
              </a:pPr>
              <a:r>
                <a:rPr b="0" i="0" lang="es-ES" sz="1154" u="none" cap="none" strike="noStrike">
                  <a:solidFill>
                    <a:srgbClr val="64748B"/>
                  </a:solidFill>
                  <a:latin typeface="Quattrocento Sans"/>
                  <a:ea typeface="Quattrocento Sans"/>
                  <a:cs typeface="Quattrocento Sans"/>
                  <a:sym typeface="Quattrocento Sans"/>
                </a:rPr>
                <a:t>Ubicación 2024</a:t>
              </a:r>
              <a:endParaRPr b="0" i="0" sz="1154" u="none" cap="none" strike="noStrike">
                <a:solidFill>
                  <a:srgbClr val="64748B"/>
                </a:solidFill>
                <a:latin typeface="Quattrocento Sans"/>
                <a:ea typeface="Quattrocento Sans"/>
                <a:cs typeface="Quattrocento Sans"/>
                <a:sym typeface="Quattrocento Sans"/>
              </a:endParaRPr>
            </a:p>
          </p:txBody>
        </p:sp>
        <p:sp>
          <p:nvSpPr>
            <p:cNvPr id="1405" name="Google Shape;1405;g3d6791f7bd0_1_117"/>
            <p:cNvSpPr txBox="1"/>
            <p:nvPr/>
          </p:nvSpPr>
          <p:spPr>
            <a:xfrm>
              <a:off x="8763000" y="2286000"/>
              <a:ext cx="2857500" cy="3619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309"/>
                <a:buFont typeface="Arial"/>
                <a:buNone/>
              </a:pPr>
              <a:r>
                <a:rPr b="1" i="0" lang="es-ES" sz="2309" u="none" cap="none" strike="noStrike">
                  <a:solidFill>
                    <a:srgbClr val="2F5496"/>
                  </a:solidFill>
                  <a:latin typeface="Quattrocento Sans"/>
                  <a:ea typeface="Quattrocento Sans"/>
                  <a:cs typeface="Quattrocento Sans"/>
                  <a:sym typeface="Quattrocento Sans"/>
                </a:rPr>
                <a:t>Tramo</a:t>
              </a:r>
              <a:endParaRPr b="1" i="0" sz="2309"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5387"/>
                <a:buFont typeface="Arial"/>
                <a:buNone/>
              </a:pPr>
              <a:r>
                <a:rPr b="1" i="0" lang="es-ES" sz="5387" u="none" cap="none" strike="noStrike">
                  <a:solidFill>
                    <a:schemeClr val="accent6"/>
                  </a:solidFill>
                  <a:latin typeface="Quattrocento Sans"/>
                  <a:ea typeface="Quattrocento Sans"/>
                  <a:cs typeface="Quattrocento Sans"/>
                  <a:sym typeface="Quattrocento Sans"/>
                </a:rPr>
                <a:t>2</a:t>
              </a:r>
              <a:endParaRPr b="1" i="0" sz="5387" u="none" cap="none" strike="noStrike">
                <a:solidFill>
                  <a:schemeClr val="accent6"/>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54"/>
                <a:buFont typeface="Arial"/>
                <a:buNone/>
              </a:pPr>
              <a:r>
                <a:rPr b="0" i="0" lang="es-ES" sz="1154" u="none" cap="none" strike="noStrike">
                  <a:solidFill>
                    <a:srgbClr val="64748B"/>
                  </a:solidFill>
                  <a:latin typeface="Quattrocento Sans"/>
                  <a:ea typeface="Quattrocento Sans"/>
                  <a:cs typeface="Quattrocento Sans"/>
                  <a:sym typeface="Quattrocento Sans"/>
                </a:rPr>
                <a:t>Tramo 2025</a:t>
              </a:r>
              <a:endParaRPr b="0" i="0" sz="1154" u="none" cap="none" strike="noStrike">
                <a:solidFill>
                  <a:srgbClr val="64748B"/>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5387"/>
                <a:buFont typeface="Arial"/>
                <a:buNone/>
              </a:pPr>
              <a:r>
                <a:rPr b="1" i="0" lang="es-ES" sz="5387" u="none" cap="none" strike="noStrike">
                  <a:solidFill>
                    <a:srgbClr val="0C57D3"/>
                  </a:solidFill>
                  <a:latin typeface="Quattrocento Sans"/>
                  <a:ea typeface="Quattrocento Sans"/>
                  <a:cs typeface="Quattrocento Sans"/>
                  <a:sym typeface="Quattrocento Sans"/>
                </a:rPr>
                <a:t>3</a:t>
              </a:r>
              <a:endParaRPr b="1" i="0" sz="5387" u="none" cap="none" strike="noStrike">
                <a:solidFill>
                  <a:srgbClr val="0C57D3"/>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154"/>
                <a:buFont typeface="Arial"/>
                <a:buNone/>
              </a:pPr>
              <a:r>
                <a:rPr b="0" i="0" lang="es-ES" sz="1154" u="none" cap="none" strike="noStrike">
                  <a:solidFill>
                    <a:srgbClr val="64748B"/>
                  </a:solidFill>
                  <a:latin typeface="Quattrocento Sans"/>
                  <a:ea typeface="Quattrocento Sans"/>
                  <a:cs typeface="Quattrocento Sans"/>
                  <a:sym typeface="Quattrocento Sans"/>
                </a:rPr>
                <a:t>Tramo 2024</a:t>
              </a:r>
              <a:endParaRPr b="0" i="0" sz="1154" u="none" cap="none" strike="noStrike">
                <a:solidFill>
                  <a:srgbClr val="64748B"/>
                </a:solidFill>
                <a:latin typeface="Quattrocento Sans"/>
                <a:ea typeface="Quattrocento Sans"/>
                <a:cs typeface="Quattrocento Sans"/>
                <a:sym typeface="Quattrocento Sans"/>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9" name="Shape 1409"/>
        <p:cNvGrpSpPr/>
        <p:nvPr/>
      </p:nvGrpSpPr>
      <p:grpSpPr>
        <a:xfrm>
          <a:off x="0" y="0"/>
          <a:ext cx="0" cy="0"/>
          <a:chOff x="0" y="0"/>
          <a:chExt cx="0" cy="0"/>
        </a:xfrm>
      </p:grpSpPr>
      <p:pic>
        <p:nvPicPr>
          <p:cNvPr id="1410" name="Google Shape;1410;g3d6791f7bd0_1_110" title="ppt4.jpg"/>
          <p:cNvPicPr preferRelativeResize="0"/>
          <p:nvPr>
            <p:ph idx="1" type="body"/>
          </p:nvPr>
        </p:nvPicPr>
        <p:blipFill rotWithShape="1">
          <a:blip r:embed="rId4">
            <a:alphaModFix/>
          </a:blip>
          <a:srcRect b="30" l="0" r="0" t="30"/>
          <a:stretch/>
        </p:blipFill>
        <p:spPr>
          <a:xfrm>
            <a:off x="0" y="0"/>
            <a:ext cx="2030100" cy="6858000"/>
          </a:xfrm>
          <a:prstGeom prst="rect">
            <a:avLst/>
          </a:prstGeom>
          <a:noFill/>
          <a:ln>
            <a:noFill/>
          </a:ln>
        </p:spPr>
      </p:pic>
      <p:sp>
        <p:nvSpPr>
          <p:cNvPr id="1411" name="Google Shape;1411;g3d6791f7bd0_1_110"/>
          <p:cNvSpPr txBox="1"/>
          <p:nvPr>
            <p:ph type="title"/>
          </p:nvPr>
        </p:nvSpPr>
        <p:spPr>
          <a:xfrm>
            <a:off x="3048000" y="369650"/>
            <a:ext cx="8572500" cy="6261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b="1" lang="es-ES" sz="3200">
                <a:solidFill>
                  <a:srgbClr val="2F5496"/>
                </a:solidFill>
                <a:latin typeface="Quattrocento Sans"/>
                <a:ea typeface="Quattrocento Sans"/>
                <a:cs typeface="Quattrocento Sans"/>
                <a:sym typeface="Quattrocento Sans"/>
              </a:rPr>
              <a:t>GESTIÓN USUARIA: OIRS</a:t>
            </a:r>
            <a:endParaRPr b="1" sz="3200">
              <a:solidFill>
                <a:srgbClr val="2F5496"/>
              </a:solidFill>
              <a:latin typeface="Quattrocento Sans"/>
              <a:ea typeface="Quattrocento Sans"/>
              <a:cs typeface="Quattrocento Sans"/>
              <a:sym typeface="Quattrocento Sans"/>
            </a:endParaRPr>
          </a:p>
        </p:txBody>
      </p:sp>
      <p:sp>
        <p:nvSpPr>
          <p:cNvPr id="1412" name="Google Shape;1412;g3d6791f7bd0_1_110"/>
          <p:cNvSpPr txBox="1"/>
          <p:nvPr/>
        </p:nvSpPr>
        <p:spPr>
          <a:xfrm>
            <a:off x="3048000" y="1095375"/>
            <a:ext cx="8572500" cy="231000"/>
          </a:xfrm>
          <a:prstGeom prst="rect">
            <a:avLst/>
          </a:prstGeom>
          <a:solidFill>
            <a:srgbClr val="000000">
              <a:alpha val="0"/>
            </a:srgbClr>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F3864"/>
                </a:solidFill>
                <a:latin typeface="Quattrocento Sans"/>
                <a:ea typeface="Quattrocento Sans"/>
                <a:cs typeface="Quattrocento Sans"/>
                <a:sym typeface="Quattrocento Sans"/>
              </a:rPr>
              <a:t>Medición Satisfacción Usuaria mediante encuesta MINSAL (EAR)</a:t>
            </a:r>
            <a:endParaRPr b="0" i="0" sz="1500" u="none" cap="none" strike="noStrike">
              <a:solidFill>
                <a:srgbClr val="1F3864"/>
              </a:solidFill>
              <a:latin typeface="Quattrocento Sans"/>
              <a:ea typeface="Quattrocento Sans"/>
              <a:cs typeface="Quattrocento Sans"/>
              <a:sym typeface="Quattrocento Sans"/>
            </a:endParaRPr>
          </a:p>
        </p:txBody>
      </p:sp>
      <p:grpSp>
        <p:nvGrpSpPr>
          <p:cNvPr id="1413" name="Google Shape;1413;g3d6791f7bd0_1_110"/>
          <p:cNvGrpSpPr/>
          <p:nvPr/>
        </p:nvGrpSpPr>
        <p:grpSpPr>
          <a:xfrm>
            <a:off x="2844400" y="2009775"/>
            <a:ext cx="8572500" cy="3619500"/>
            <a:chOff x="3048000" y="2095500"/>
            <a:chExt cx="8572500" cy="3619500"/>
          </a:xfrm>
        </p:grpSpPr>
        <p:sp>
          <p:nvSpPr>
            <p:cNvPr id="1414" name="Google Shape;1414;g3d6791f7bd0_1_110"/>
            <p:cNvSpPr/>
            <p:nvPr/>
          </p:nvSpPr>
          <p:spPr>
            <a:xfrm>
              <a:off x="3048000" y="2095500"/>
              <a:ext cx="2667000" cy="3619500"/>
            </a:xfrm>
            <a:prstGeom prst="roundRect">
              <a:avLst>
                <a:gd fmla="val 5357"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g3d6791f7bd0_1_110"/>
            <p:cNvSpPr/>
            <p:nvPr/>
          </p:nvSpPr>
          <p:spPr>
            <a:xfrm>
              <a:off x="6000750" y="2095500"/>
              <a:ext cx="2667000" cy="3619500"/>
            </a:xfrm>
            <a:prstGeom prst="roundRect">
              <a:avLst>
                <a:gd fmla="val 5357"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g3d6791f7bd0_1_110"/>
            <p:cNvSpPr/>
            <p:nvPr/>
          </p:nvSpPr>
          <p:spPr>
            <a:xfrm>
              <a:off x="8953500" y="2095500"/>
              <a:ext cx="2667000" cy="3619500"/>
            </a:xfrm>
            <a:prstGeom prst="roundRect">
              <a:avLst>
                <a:gd fmla="val 5357"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g3d6791f7bd0_1_110"/>
            <p:cNvSpPr txBox="1"/>
            <p:nvPr/>
          </p:nvSpPr>
          <p:spPr>
            <a:xfrm>
              <a:off x="3048000" y="2286000"/>
              <a:ext cx="2667000" cy="323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0" lang="es-ES" sz="4800" u="none" cap="none" strike="noStrike">
                  <a:solidFill>
                    <a:srgbClr val="4472C4"/>
                  </a:solidFill>
                  <a:latin typeface="Quattrocento Sans"/>
                  <a:ea typeface="Quattrocento Sans"/>
                  <a:cs typeface="Quattrocento Sans"/>
                  <a:sym typeface="Quattrocento Sans"/>
                </a:rPr>
                <a:t>5,21</a:t>
              </a:r>
              <a:endParaRPr b="1" i="0" sz="4800" u="none" cap="none" strike="noStrike">
                <a:solidFill>
                  <a:srgbClr val="4472C4"/>
                </a:solidFill>
                <a:latin typeface="Quattrocento Sans"/>
                <a:ea typeface="Quattrocento Sans"/>
                <a:cs typeface="Quattrocento Sans"/>
                <a:sym typeface="Quattrocento Sans"/>
              </a:endParaRPr>
            </a:p>
            <a:p>
              <a:pPr indent="0" lvl="0" marL="0" marR="0" rtl="0" algn="ctr">
                <a:lnSpc>
                  <a:spcPct val="100000"/>
                </a:lnSpc>
                <a:spcBef>
                  <a:spcPts val="750"/>
                </a:spcBef>
                <a:spcAft>
                  <a:spcPts val="0"/>
                </a:spcAft>
                <a:buClr>
                  <a:srgbClr val="000000"/>
                </a:buClr>
                <a:buSzPts val="1800"/>
                <a:buFont typeface="Arial"/>
                <a:buNone/>
              </a:pPr>
              <a:r>
                <a:rPr b="1" i="0" lang="es-ES" sz="1800" u="none" cap="none" strike="noStrike">
                  <a:solidFill>
                    <a:srgbClr val="2F5496"/>
                  </a:solidFill>
                  <a:latin typeface="Quattrocento Sans"/>
                  <a:ea typeface="Quattrocento Sans"/>
                  <a:cs typeface="Quattrocento Sans"/>
                  <a:sym typeface="Quattrocento Sans"/>
                </a:rPr>
                <a:t>Urgencias</a:t>
              </a:r>
              <a:endParaRPr b="1" i="0" sz="18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375"/>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Nota de Satisfacción</a:t>
              </a:r>
              <a:endParaRPr b="1" i="0" sz="1100" u="none" cap="none" strike="noStrike">
                <a:solidFill>
                  <a:srgbClr val="2F5496"/>
                </a:solidFill>
                <a:latin typeface="Quattrocento Sans"/>
                <a:ea typeface="Quattrocento Sans"/>
                <a:cs typeface="Quattrocento Sans"/>
                <a:sym typeface="Quattrocento Sans"/>
              </a:endParaRPr>
            </a:p>
          </p:txBody>
        </p:sp>
        <p:sp>
          <p:nvSpPr>
            <p:cNvPr id="1418" name="Google Shape;1418;g3d6791f7bd0_1_110"/>
            <p:cNvSpPr txBox="1"/>
            <p:nvPr/>
          </p:nvSpPr>
          <p:spPr>
            <a:xfrm>
              <a:off x="6000750" y="2286000"/>
              <a:ext cx="2667000" cy="323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0" lang="es-ES" sz="4800" u="none" cap="none" strike="noStrike">
                  <a:solidFill>
                    <a:srgbClr val="2E7D32"/>
                  </a:solidFill>
                  <a:latin typeface="Quattrocento Sans"/>
                  <a:ea typeface="Quattrocento Sans"/>
                  <a:cs typeface="Quattrocento Sans"/>
                  <a:sym typeface="Quattrocento Sans"/>
                </a:rPr>
                <a:t>6,53</a:t>
              </a:r>
              <a:endParaRPr b="1" i="0" sz="4800" u="none" cap="none" strike="noStrike">
                <a:solidFill>
                  <a:srgbClr val="2E7D32"/>
                </a:solidFill>
                <a:latin typeface="Quattrocento Sans"/>
                <a:ea typeface="Quattrocento Sans"/>
                <a:cs typeface="Quattrocento Sans"/>
                <a:sym typeface="Quattrocento Sans"/>
              </a:endParaRPr>
            </a:p>
            <a:p>
              <a:pPr indent="0" lvl="0" marL="0" marR="0" rtl="0" algn="ctr">
                <a:lnSpc>
                  <a:spcPct val="100000"/>
                </a:lnSpc>
                <a:spcBef>
                  <a:spcPts val="750"/>
                </a:spcBef>
                <a:spcAft>
                  <a:spcPts val="0"/>
                </a:spcAft>
                <a:buClr>
                  <a:srgbClr val="000000"/>
                </a:buClr>
                <a:buSzPts val="1800"/>
                <a:buFont typeface="Arial"/>
                <a:buNone/>
              </a:pPr>
              <a:r>
                <a:rPr b="1" i="0" lang="es-ES" sz="1800" u="none" cap="none" strike="noStrike">
                  <a:solidFill>
                    <a:srgbClr val="2F5496"/>
                  </a:solidFill>
                  <a:latin typeface="Quattrocento Sans"/>
                  <a:ea typeface="Quattrocento Sans"/>
                  <a:cs typeface="Quattrocento Sans"/>
                  <a:sym typeface="Quattrocento Sans"/>
                </a:rPr>
                <a:t>Hospitalización</a:t>
              </a:r>
              <a:endParaRPr b="1" i="0" sz="18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375"/>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Nota de Satisfacción</a:t>
              </a:r>
              <a:endParaRPr b="1" i="0" sz="1100" u="none" cap="none" strike="noStrike">
                <a:solidFill>
                  <a:srgbClr val="2F5496"/>
                </a:solidFill>
                <a:latin typeface="Quattrocento Sans"/>
                <a:ea typeface="Quattrocento Sans"/>
                <a:cs typeface="Quattrocento Sans"/>
                <a:sym typeface="Quattrocento Sans"/>
              </a:endParaRPr>
            </a:p>
          </p:txBody>
        </p:sp>
        <p:sp>
          <p:nvSpPr>
            <p:cNvPr id="1419" name="Google Shape;1419;g3d6791f7bd0_1_110"/>
            <p:cNvSpPr txBox="1"/>
            <p:nvPr/>
          </p:nvSpPr>
          <p:spPr>
            <a:xfrm>
              <a:off x="8953500" y="2286000"/>
              <a:ext cx="2667000" cy="3238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0" lang="es-ES" sz="4800" u="none" cap="none" strike="noStrike">
                  <a:solidFill>
                    <a:srgbClr val="4472C4"/>
                  </a:solidFill>
                  <a:latin typeface="Quattrocento Sans"/>
                  <a:ea typeface="Quattrocento Sans"/>
                  <a:cs typeface="Quattrocento Sans"/>
                  <a:sym typeface="Quattrocento Sans"/>
                </a:rPr>
                <a:t>5,60</a:t>
              </a:r>
              <a:endParaRPr b="1" i="0" sz="4800" u="none" cap="none" strike="noStrike">
                <a:solidFill>
                  <a:srgbClr val="4472C4"/>
                </a:solidFill>
                <a:latin typeface="Quattrocento Sans"/>
                <a:ea typeface="Quattrocento Sans"/>
                <a:cs typeface="Quattrocento Sans"/>
                <a:sym typeface="Quattrocento Sans"/>
              </a:endParaRPr>
            </a:p>
            <a:p>
              <a:pPr indent="0" lvl="0" marL="0" marR="0" rtl="0" algn="ctr">
                <a:lnSpc>
                  <a:spcPct val="100000"/>
                </a:lnSpc>
                <a:spcBef>
                  <a:spcPts val="750"/>
                </a:spcBef>
                <a:spcAft>
                  <a:spcPts val="0"/>
                </a:spcAft>
                <a:buClr>
                  <a:srgbClr val="000000"/>
                </a:buClr>
                <a:buSzPts val="1800"/>
                <a:buFont typeface="Arial"/>
                <a:buNone/>
              </a:pPr>
              <a:r>
                <a:rPr b="1" i="0" lang="es-ES" sz="1800" u="none" cap="none" strike="noStrike">
                  <a:solidFill>
                    <a:srgbClr val="2F5496"/>
                  </a:solidFill>
                  <a:latin typeface="Quattrocento Sans"/>
                  <a:ea typeface="Quattrocento Sans"/>
                  <a:cs typeface="Quattrocento Sans"/>
                  <a:sym typeface="Quattrocento Sans"/>
                </a:rPr>
                <a:t>Consulta especialidad</a:t>
              </a:r>
              <a:endParaRPr b="1" i="0" sz="1800" u="none" cap="none" strike="noStrike">
                <a:solidFill>
                  <a:srgbClr val="2F5496"/>
                </a:solidFill>
                <a:latin typeface="Quattrocento Sans"/>
                <a:ea typeface="Quattrocento Sans"/>
                <a:cs typeface="Quattrocento Sans"/>
                <a:sym typeface="Quattrocento Sans"/>
              </a:endParaRPr>
            </a:p>
            <a:p>
              <a:pPr indent="0" lvl="0" marL="0" marR="0" rtl="0" algn="ctr">
                <a:lnSpc>
                  <a:spcPct val="100000"/>
                </a:lnSpc>
                <a:spcBef>
                  <a:spcPts val="375"/>
                </a:spcBef>
                <a:spcAft>
                  <a:spcPts val="0"/>
                </a:spcAft>
                <a:buClr>
                  <a:srgbClr val="000000"/>
                </a:buClr>
                <a:buSzPts val="1100"/>
                <a:buFont typeface="Arial"/>
                <a:buNone/>
              </a:pPr>
              <a:r>
                <a:rPr b="1" i="0" lang="es-ES" sz="1100" u="none" cap="none" strike="noStrike">
                  <a:solidFill>
                    <a:srgbClr val="2F5496"/>
                  </a:solidFill>
                  <a:latin typeface="Quattrocento Sans"/>
                  <a:ea typeface="Quattrocento Sans"/>
                  <a:cs typeface="Quattrocento Sans"/>
                  <a:sym typeface="Quattrocento Sans"/>
                </a:rPr>
                <a:t>Nota de Satisfacción</a:t>
              </a:r>
              <a:endParaRPr b="1" i="0" sz="1100" u="none" cap="none" strike="noStrike">
                <a:solidFill>
                  <a:srgbClr val="2F5496"/>
                </a:solidFill>
                <a:latin typeface="Quattrocento Sans"/>
                <a:ea typeface="Quattrocento Sans"/>
                <a:cs typeface="Quattrocento Sans"/>
                <a:sym typeface="Quattrocento Sans"/>
              </a:endParaRPr>
            </a:p>
          </p:txBody>
        </p:sp>
      </p:grpSp>
      <p:pic>
        <p:nvPicPr>
          <p:cNvPr id="1420" name="Google Shape;1420;g3d6791f7bd0_1_110"/>
          <p:cNvPicPr preferRelativeResize="0"/>
          <p:nvPr/>
        </p:nvPicPr>
        <p:blipFill rotWithShape="1">
          <a:blip r:embed="rId5">
            <a:alphaModFix/>
          </a:blip>
          <a:srcRect b="0" l="495" r="505" t="0"/>
          <a:stretch/>
        </p:blipFill>
        <p:spPr>
          <a:xfrm>
            <a:off x="10287000" y="190500"/>
            <a:ext cx="1428900" cy="571500"/>
          </a:xfrm>
          <a:prstGeom prst="rect">
            <a:avLst/>
          </a:prstGeom>
          <a:noFill/>
          <a:ln>
            <a:noFill/>
          </a:ln>
        </p:spPr>
      </p:pic>
      <p:pic>
        <p:nvPicPr>
          <p:cNvPr id="1421" name="Google Shape;1421;g3d6791f7bd0_1_110"/>
          <p:cNvPicPr preferRelativeResize="0"/>
          <p:nvPr/>
        </p:nvPicPr>
        <p:blipFill rotWithShape="1">
          <a:blip r:embed="rId6">
            <a:alphaModFix/>
          </a:blip>
          <a:srcRect b="159" l="0" r="0" t="169"/>
          <a:stretch/>
        </p:blipFill>
        <p:spPr>
          <a:xfrm>
            <a:off x="538800" y="190500"/>
            <a:ext cx="952500" cy="828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pic>
        <p:nvPicPr>
          <p:cNvPr id="1426" name="Google Shape;1426;g3d6791f7bd0_1_103" title="ppt3.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427" name="Google Shape;1427;g3d6791f7bd0_1_103"/>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428" name="Google Shape;1428;g3d6791f7bd0_1_103"/>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429" name="Google Shape;1429;g3d6791f7bd0_1_103"/>
          <p:cNvSpPr txBox="1"/>
          <p:nvPr>
            <p:ph type="title"/>
          </p:nvPr>
        </p:nvSpPr>
        <p:spPr>
          <a:xfrm>
            <a:off x="2281300" y="239227"/>
            <a:ext cx="10515600" cy="113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SATISFACCIÓN USUARIA </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Y PARTICIPACIÓN SOCIAL </a:t>
            </a:r>
            <a:endParaRPr b="1" sz="2700">
              <a:solidFill>
                <a:srgbClr val="2F5496"/>
              </a:solidFill>
              <a:latin typeface="Quattrocento Sans"/>
              <a:ea typeface="Quattrocento Sans"/>
              <a:cs typeface="Quattrocento Sans"/>
              <a:sym typeface="Quattrocento Sans"/>
            </a:endParaRPr>
          </a:p>
        </p:txBody>
      </p:sp>
      <p:graphicFrame>
        <p:nvGraphicFramePr>
          <p:cNvPr id="1430" name="Google Shape;1430;g3d6791f7bd0_1_103"/>
          <p:cNvGraphicFramePr/>
          <p:nvPr/>
        </p:nvGraphicFramePr>
        <p:xfrm>
          <a:off x="2206863" y="1635175"/>
          <a:ext cx="3000000" cy="3000000"/>
        </p:xfrm>
        <a:graphic>
          <a:graphicData uri="http://schemas.openxmlformats.org/drawingml/2006/table">
            <a:tbl>
              <a:tblPr>
                <a:noFill/>
                <a:tableStyleId>{076B5833-6767-46A9-9E66-ABFC4F1CD2BB}</a:tableStyleId>
              </a:tblPr>
              <a:tblGrid>
                <a:gridCol w="2674525"/>
                <a:gridCol w="1162300"/>
                <a:gridCol w="1226200"/>
              </a:tblGrid>
              <a:tr h="468275">
                <a:tc>
                  <a:txBody>
                    <a:bodyPr/>
                    <a:lstStyle/>
                    <a:p>
                      <a:pPr indent="0" lvl="0" marL="0" marR="0" rtl="0" algn="l">
                        <a:lnSpc>
                          <a:spcPct val="50000"/>
                        </a:lnSpc>
                        <a:spcBef>
                          <a:spcPts val="0"/>
                        </a:spcBef>
                        <a:spcAft>
                          <a:spcPts val="0"/>
                        </a:spcAft>
                        <a:buClr>
                          <a:srgbClr val="000000"/>
                        </a:buClr>
                        <a:buSzPts val="1300"/>
                        <a:buFont typeface="Arial"/>
                        <a:buNone/>
                      </a:pPr>
                      <a:r>
                        <a:t/>
                      </a:r>
                      <a:endParaRPr sz="1300" u="none" cap="none" strike="noStrike"/>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ctr">
                        <a:lnSpc>
                          <a:spcPct val="50000"/>
                        </a:lnSpc>
                        <a:spcBef>
                          <a:spcPts val="0"/>
                        </a:spcBef>
                        <a:spcAft>
                          <a:spcPts val="0"/>
                        </a:spcAft>
                        <a:buClr>
                          <a:srgbClr val="000000"/>
                        </a:buClr>
                        <a:buSzPts val="1500"/>
                        <a:buFont typeface="Arial"/>
                        <a:buNone/>
                      </a:pPr>
                      <a:r>
                        <a:rPr b="1" lang="es-ES" sz="1500" u="none" cap="none" strike="noStrike">
                          <a:solidFill>
                            <a:schemeClr val="dk1"/>
                          </a:solidFill>
                          <a:latin typeface="Quattrocento Sans"/>
                          <a:ea typeface="Quattrocento Sans"/>
                          <a:cs typeface="Quattrocento Sans"/>
                          <a:sym typeface="Quattrocento Sans"/>
                        </a:rPr>
                        <a:t>Año 2024</a:t>
                      </a:r>
                      <a:endParaRPr b="1" sz="1500" u="none" cap="none" strike="noStrike">
                        <a:solidFill>
                          <a:schemeClr val="dk1"/>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ctr">
                        <a:lnSpc>
                          <a:spcPct val="50000"/>
                        </a:lnSpc>
                        <a:spcBef>
                          <a:spcPts val="0"/>
                        </a:spcBef>
                        <a:spcAft>
                          <a:spcPts val="0"/>
                        </a:spcAft>
                        <a:buClr>
                          <a:srgbClr val="000000"/>
                        </a:buClr>
                        <a:buSzPts val="1500"/>
                        <a:buFont typeface="Arial"/>
                        <a:buNone/>
                      </a:pPr>
                      <a:r>
                        <a:rPr b="1" lang="es-ES" sz="1500" u="none" cap="none" strike="noStrike">
                          <a:solidFill>
                            <a:schemeClr val="dk1"/>
                          </a:solidFill>
                          <a:latin typeface="Quattrocento Sans"/>
                          <a:ea typeface="Quattrocento Sans"/>
                          <a:cs typeface="Quattrocento Sans"/>
                          <a:sym typeface="Quattrocento Sans"/>
                        </a:rPr>
                        <a:t>Año 2025</a:t>
                      </a:r>
                      <a:endParaRPr b="1" sz="1500" u="none" cap="none" strike="noStrike">
                        <a:solidFill>
                          <a:schemeClr val="dk1"/>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latin typeface="Quattrocento Sans"/>
                          <a:ea typeface="Quattrocento Sans"/>
                          <a:cs typeface="Quattrocento Sans"/>
                          <a:sym typeface="Quattrocento Sans"/>
                        </a:rPr>
                        <a:t>Total</a:t>
                      </a:r>
                      <a:endParaRPr b="1"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latin typeface="Quattrocento Sans"/>
                          <a:ea typeface="Quattrocento Sans"/>
                          <a:cs typeface="Quattrocento Sans"/>
                          <a:sym typeface="Quattrocento Sans"/>
                        </a:rPr>
                        <a:t>3.552</a:t>
                      </a:r>
                      <a:endParaRPr b="1"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latin typeface="Quattrocento Sans"/>
                          <a:ea typeface="Quattrocento Sans"/>
                          <a:cs typeface="Quattrocento Sans"/>
                          <a:sym typeface="Quattrocento Sans"/>
                        </a:rPr>
                        <a:t>3.815</a:t>
                      </a:r>
                      <a:endParaRPr b="1"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solidFill>
                            <a:srgbClr val="CC3399"/>
                          </a:solidFill>
                          <a:latin typeface="Quattrocento Sans"/>
                          <a:ea typeface="Quattrocento Sans"/>
                          <a:cs typeface="Quattrocento Sans"/>
                          <a:sym typeface="Quattrocento Sans"/>
                        </a:rPr>
                        <a:t>Felicitaciones</a:t>
                      </a:r>
                      <a:endParaRPr b="1" sz="1500" u="none" cap="none" strike="noStrike">
                        <a:solidFill>
                          <a:srgbClr val="CC3399"/>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solidFill>
                            <a:srgbClr val="CC3399"/>
                          </a:solidFill>
                          <a:latin typeface="Quattrocento Sans"/>
                          <a:ea typeface="Quattrocento Sans"/>
                          <a:cs typeface="Quattrocento Sans"/>
                          <a:sym typeface="Quattrocento Sans"/>
                        </a:rPr>
                        <a:t>551</a:t>
                      </a:r>
                      <a:endParaRPr b="1" sz="1500" u="none" cap="none" strike="noStrike">
                        <a:solidFill>
                          <a:srgbClr val="CC3399"/>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solidFill>
                            <a:srgbClr val="CC3399"/>
                          </a:solidFill>
                          <a:latin typeface="Quattrocento Sans"/>
                          <a:ea typeface="Quattrocento Sans"/>
                          <a:cs typeface="Quattrocento Sans"/>
                          <a:sym typeface="Quattrocento Sans"/>
                        </a:rPr>
                        <a:t>662</a:t>
                      </a:r>
                      <a:endParaRPr b="1" sz="1500" u="none" cap="none" strike="noStrike">
                        <a:solidFill>
                          <a:srgbClr val="CC3399"/>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solidFill>
                            <a:srgbClr val="CC3399"/>
                          </a:solidFill>
                          <a:latin typeface="Quattrocento Sans"/>
                          <a:ea typeface="Quattrocento Sans"/>
                          <a:cs typeface="Quattrocento Sans"/>
                          <a:sym typeface="Quattrocento Sans"/>
                        </a:rPr>
                        <a:t>Reclamos</a:t>
                      </a:r>
                      <a:endParaRPr b="1" sz="1500" u="none" cap="none" strike="noStrike">
                        <a:solidFill>
                          <a:srgbClr val="CC3399"/>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solidFill>
                            <a:srgbClr val="CC3399"/>
                          </a:solidFill>
                          <a:latin typeface="Quattrocento Sans"/>
                          <a:ea typeface="Quattrocento Sans"/>
                          <a:cs typeface="Quattrocento Sans"/>
                          <a:sym typeface="Quattrocento Sans"/>
                        </a:rPr>
                        <a:t>2.450</a:t>
                      </a:r>
                      <a:endParaRPr b="1" sz="1500" u="none" cap="none" strike="noStrike">
                        <a:solidFill>
                          <a:srgbClr val="CC3399"/>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b="1" lang="es-ES" sz="1500" u="none" cap="none" strike="noStrike">
                          <a:solidFill>
                            <a:srgbClr val="CC3399"/>
                          </a:solidFill>
                          <a:latin typeface="Quattrocento Sans"/>
                          <a:ea typeface="Quattrocento Sans"/>
                          <a:cs typeface="Quattrocento Sans"/>
                          <a:sym typeface="Quattrocento Sans"/>
                        </a:rPr>
                        <a:t>2.597</a:t>
                      </a:r>
                      <a:endParaRPr b="1" sz="1500" u="none" cap="none" strike="noStrike">
                        <a:solidFill>
                          <a:srgbClr val="CC3399"/>
                        </a:solidFill>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Procedimiento Administrativo</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601</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336</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Lista de Espera Horas</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500</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598</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Lista de Espera Cirugía</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184</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267</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Lista de Espera Procedimiento</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47</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197 </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Tiempo de Espera en Sala</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132</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162</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Trato</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416</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390</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GES</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274</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264</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Competencia Técnica</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153</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167</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Información</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67</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100</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r h="341850">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Infraestructura</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70</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c>
                  <a:txBody>
                    <a:bodyPr/>
                    <a:lstStyle/>
                    <a:p>
                      <a:pPr indent="0" lvl="0" marL="0" marR="0" rtl="0" algn="l">
                        <a:lnSpc>
                          <a:spcPct val="50000"/>
                        </a:lnSpc>
                        <a:spcBef>
                          <a:spcPts val="0"/>
                        </a:spcBef>
                        <a:spcAft>
                          <a:spcPts val="0"/>
                        </a:spcAft>
                        <a:buClr>
                          <a:srgbClr val="000000"/>
                        </a:buClr>
                        <a:buSzPts val="1500"/>
                        <a:buFont typeface="Arial"/>
                        <a:buNone/>
                      </a:pPr>
                      <a:r>
                        <a:rPr lang="es-ES" sz="1500" u="none" cap="none" strike="noStrike">
                          <a:latin typeface="Quattrocento Sans"/>
                          <a:ea typeface="Quattrocento Sans"/>
                          <a:cs typeface="Quattrocento Sans"/>
                          <a:sym typeface="Quattrocento Sans"/>
                        </a:rPr>
                        <a:t>61</a:t>
                      </a:r>
                      <a:endParaRPr sz="1500" u="none" cap="none" strike="noStrike">
                        <a:latin typeface="Quattrocento Sans"/>
                        <a:ea typeface="Quattrocento Sans"/>
                        <a:cs typeface="Quattrocento Sans"/>
                        <a:sym typeface="Quattrocento Sans"/>
                      </a:endParaRPr>
                    </a:p>
                  </a:txBody>
                  <a:tcPr marT="91425" marB="91425" marR="91425" marL="91425">
                    <a:lnL cap="flat" cmpd="sng" w="38100">
                      <a:solidFill>
                        <a:srgbClr val="4A86E8"/>
                      </a:solidFill>
                      <a:prstDash val="solid"/>
                      <a:round/>
                      <a:headEnd len="sm" w="sm" type="none"/>
                      <a:tailEnd len="sm" w="sm" type="none"/>
                    </a:lnL>
                    <a:lnR cap="flat" cmpd="sng" w="38100">
                      <a:solidFill>
                        <a:srgbClr val="4A86E8"/>
                      </a:solidFill>
                      <a:prstDash val="solid"/>
                      <a:round/>
                      <a:headEnd len="sm" w="sm" type="none"/>
                      <a:tailEnd len="sm" w="sm" type="none"/>
                    </a:lnR>
                    <a:lnT cap="flat" cmpd="sng" w="38100">
                      <a:solidFill>
                        <a:srgbClr val="4A86E8"/>
                      </a:solidFill>
                      <a:prstDash val="solid"/>
                      <a:round/>
                      <a:headEnd len="sm" w="sm" type="none"/>
                      <a:tailEnd len="sm" w="sm" type="none"/>
                    </a:lnT>
                    <a:lnB cap="flat" cmpd="sng" w="38100">
                      <a:solidFill>
                        <a:srgbClr val="4A86E8"/>
                      </a:solidFill>
                      <a:prstDash val="solid"/>
                      <a:round/>
                      <a:headEnd len="sm" w="sm" type="none"/>
                      <a:tailEnd len="sm" w="sm" type="none"/>
                    </a:lnB>
                    <a:solidFill>
                      <a:srgbClr val="C9DAF8"/>
                    </a:solidFill>
                  </a:tcPr>
                </a:tc>
              </a:tr>
            </a:tbl>
          </a:graphicData>
        </a:graphic>
      </p:graphicFrame>
      <p:sp>
        <p:nvSpPr>
          <p:cNvPr id="1431" name="Google Shape;1431;g3d6791f7bd0_1_103"/>
          <p:cNvSpPr txBox="1"/>
          <p:nvPr/>
        </p:nvSpPr>
        <p:spPr>
          <a:xfrm>
            <a:off x="7446675" y="1635175"/>
            <a:ext cx="4452900" cy="3803700"/>
          </a:xfrm>
          <a:prstGeom prst="rect">
            <a:avLst/>
          </a:prstGeom>
          <a:solidFill>
            <a:schemeClr val="lt1"/>
          </a:solidFill>
          <a:ln cap="flat" cmpd="sng" w="28575">
            <a:solidFill>
              <a:srgbClr val="4A86E8"/>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s-ES" sz="1500" u="none" cap="none" strike="noStrike">
                <a:solidFill>
                  <a:schemeClr val="accent1"/>
                </a:solidFill>
                <a:latin typeface="Quattrocento Sans"/>
                <a:ea typeface="Quattrocento Sans"/>
                <a:cs typeface="Quattrocento Sans"/>
                <a:sym typeface="Quattrocento Sans"/>
              </a:rPr>
              <a:t>Análisis de Resultados Principales</a:t>
            </a:r>
            <a:endParaRPr b="1" i="0" sz="1500" u="none" cap="none" strike="noStrike">
              <a:solidFill>
                <a:schemeClr val="accent1"/>
              </a:solidFill>
              <a:latin typeface="Quattrocento Sans"/>
              <a:ea typeface="Quattrocento Sans"/>
              <a:cs typeface="Quattrocento Sans"/>
              <a:sym typeface="Quattrocento Sans"/>
            </a:endParaRPr>
          </a:p>
          <a:p>
            <a:pPr indent="0" lvl="0" marL="0" marR="0" rtl="0" algn="l">
              <a:lnSpc>
                <a:spcPct val="100000"/>
              </a:lnSpc>
              <a:spcBef>
                <a:spcPts val="600"/>
              </a:spcBef>
              <a:spcAft>
                <a:spcPts val="0"/>
              </a:spcAft>
              <a:buClr>
                <a:schemeClr val="dk1"/>
              </a:buClr>
              <a:buSzPts val="1100"/>
              <a:buFont typeface="Arial"/>
              <a:buNone/>
            </a:pPr>
            <a:r>
              <a:rPr b="1" i="0" lang="es-ES" sz="1500" u="none" cap="none" strike="noStrike">
                <a:solidFill>
                  <a:srgbClr val="002060"/>
                </a:solidFill>
                <a:latin typeface="Quattrocento Sans"/>
                <a:ea typeface="Quattrocento Sans"/>
                <a:cs typeface="Quattrocento Sans"/>
                <a:sym typeface="Quattrocento Sans"/>
              </a:rPr>
              <a:t>1° Lista de espera horas:</a:t>
            </a:r>
            <a:r>
              <a:rPr b="0" i="0" lang="es-ES" sz="1500" u="none" cap="none" strike="noStrike">
                <a:solidFill>
                  <a:srgbClr val="1F3864"/>
                </a:solidFill>
                <a:latin typeface="Quattrocento Sans"/>
                <a:ea typeface="Quattrocento Sans"/>
                <a:cs typeface="Quattrocento Sans"/>
                <a:sym typeface="Quattrocento Sans"/>
              </a:rPr>
              <a:t> De ingreso y de control.</a:t>
            </a:r>
            <a:endParaRPr b="0" i="0" sz="1500" u="none" cap="none" strike="noStrike">
              <a:solidFill>
                <a:srgbClr val="1F3864"/>
              </a:solidFill>
              <a:latin typeface="Quattrocento Sans"/>
              <a:ea typeface="Quattrocento Sans"/>
              <a:cs typeface="Quattrocento Sans"/>
              <a:sym typeface="Quattrocento Sans"/>
            </a:endParaRPr>
          </a:p>
          <a:p>
            <a:pPr indent="0" lvl="0" marL="0" marR="0" rtl="0" algn="l">
              <a:lnSpc>
                <a:spcPct val="100000"/>
              </a:lnSpc>
              <a:spcBef>
                <a:spcPts val="900"/>
              </a:spcBef>
              <a:spcAft>
                <a:spcPts val="0"/>
              </a:spcAft>
              <a:buClr>
                <a:schemeClr val="dk1"/>
              </a:buClr>
              <a:buSzPts val="1100"/>
              <a:buFont typeface="Arial"/>
              <a:buNone/>
            </a:pPr>
            <a:r>
              <a:rPr b="1" i="0" lang="es-ES" sz="1500" u="none" cap="none" strike="noStrike">
                <a:solidFill>
                  <a:srgbClr val="002060"/>
                </a:solidFill>
                <a:latin typeface="Quattrocento Sans"/>
                <a:ea typeface="Quattrocento Sans"/>
                <a:cs typeface="Quattrocento Sans"/>
                <a:sym typeface="Quattrocento Sans"/>
              </a:rPr>
              <a:t>2° Trato:</a:t>
            </a:r>
            <a:r>
              <a:rPr b="0" i="0" lang="es-ES" sz="1500" u="none" cap="none" strike="noStrike">
                <a:solidFill>
                  <a:srgbClr val="1F3864"/>
                </a:solidFill>
                <a:latin typeface="Quattrocento Sans"/>
                <a:ea typeface="Quattrocento Sans"/>
                <a:cs typeface="Quattrocento Sans"/>
                <a:sym typeface="Quattrocento Sans"/>
              </a:rPr>
              <a:t> Segunda causa principal, a pesar de haber disminuido.</a:t>
            </a:r>
            <a:endParaRPr b="0" i="0" sz="1500" u="none" cap="none" strike="noStrike">
              <a:solidFill>
                <a:srgbClr val="1F3864"/>
              </a:solidFill>
              <a:latin typeface="Quattrocento Sans"/>
              <a:ea typeface="Quattrocento Sans"/>
              <a:cs typeface="Quattrocento Sans"/>
              <a:sym typeface="Quattrocento Sans"/>
            </a:endParaRPr>
          </a:p>
          <a:p>
            <a:pPr indent="0" lvl="0" marL="0" marR="0" rtl="0" algn="l">
              <a:lnSpc>
                <a:spcPct val="100000"/>
              </a:lnSpc>
              <a:spcBef>
                <a:spcPts val="900"/>
              </a:spcBef>
              <a:spcAft>
                <a:spcPts val="0"/>
              </a:spcAft>
              <a:buClr>
                <a:schemeClr val="dk1"/>
              </a:buClr>
              <a:buSzPts val="1100"/>
              <a:buFont typeface="Arial"/>
              <a:buNone/>
            </a:pPr>
            <a:r>
              <a:rPr b="1" i="0" lang="es-ES" sz="1500" u="none" cap="none" strike="noStrike">
                <a:solidFill>
                  <a:srgbClr val="002060"/>
                </a:solidFill>
                <a:latin typeface="Quattrocento Sans"/>
                <a:ea typeface="Quattrocento Sans"/>
                <a:cs typeface="Quattrocento Sans"/>
                <a:sym typeface="Quattrocento Sans"/>
              </a:rPr>
              <a:t>3° Procedimiento administrativo:</a:t>
            </a:r>
            <a:endParaRPr b="1" i="0" sz="1500" u="none" cap="none" strike="noStrike">
              <a:solidFill>
                <a:srgbClr val="002060"/>
              </a:solidFill>
              <a:latin typeface="Quattrocento Sans"/>
              <a:ea typeface="Quattrocento Sans"/>
              <a:cs typeface="Quattrocento Sans"/>
              <a:sym typeface="Quattrocento Sans"/>
            </a:endParaRPr>
          </a:p>
          <a:p>
            <a:pPr indent="-323850" lvl="0" marL="457200" marR="0" rtl="0" algn="l">
              <a:lnSpc>
                <a:spcPct val="100000"/>
              </a:lnSpc>
              <a:spcBef>
                <a:spcPts val="375"/>
              </a:spcBef>
              <a:spcAft>
                <a:spcPts val="0"/>
              </a:spcAft>
              <a:buClr>
                <a:srgbClr val="1F3864"/>
              </a:buClr>
              <a:buSzPts val="1500"/>
              <a:buFont typeface="Quattrocento Sans"/>
              <a:buChar char="●"/>
            </a:pPr>
            <a:r>
              <a:rPr b="0" i="0" lang="es-ES" sz="1500" u="none" cap="none" strike="noStrike">
                <a:solidFill>
                  <a:srgbClr val="1F3864"/>
                </a:solidFill>
                <a:latin typeface="Quattrocento Sans"/>
                <a:ea typeface="Quattrocento Sans"/>
                <a:cs typeface="Quattrocento Sans"/>
                <a:sym typeface="Quattrocento Sans"/>
              </a:rPr>
              <a:t>78 suspensiones (84 en 2024)</a:t>
            </a:r>
            <a:endParaRPr b="0" i="0" sz="1500" u="none" cap="none" strike="noStrike">
              <a:solidFill>
                <a:srgbClr val="1F3864"/>
              </a:solidFill>
              <a:latin typeface="Quattrocento Sans"/>
              <a:ea typeface="Quattrocento Sans"/>
              <a:cs typeface="Quattrocento Sans"/>
              <a:sym typeface="Quattrocento Sans"/>
            </a:endParaRPr>
          </a:p>
          <a:p>
            <a:pPr indent="-323850" lvl="0" marL="457200" marR="0" rtl="0" algn="l">
              <a:lnSpc>
                <a:spcPct val="100000"/>
              </a:lnSpc>
              <a:spcBef>
                <a:spcPts val="300"/>
              </a:spcBef>
              <a:spcAft>
                <a:spcPts val="0"/>
              </a:spcAft>
              <a:buClr>
                <a:srgbClr val="1F3864"/>
              </a:buClr>
              <a:buSzPts val="1500"/>
              <a:buFont typeface="Quattrocento Sans"/>
              <a:buChar char="●"/>
            </a:pPr>
            <a:r>
              <a:rPr b="0" i="0" lang="es-ES" sz="1500" u="none" cap="none" strike="noStrike">
                <a:solidFill>
                  <a:srgbClr val="1F3864"/>
                </a:solidFill>
                <a:latin typeface="Quattrocento Sans"/>
                <a:ea typeface="Quattrocento Sans"/>
                <a:cs typeface="Quattrocento Sans"/>
                <a:sym typeface="Quattrocento Sans"/>
              </a:rPr>
              <a:t>71 por acceso a fármacos (31 en 2024)</a:t>
            </a:r>
            <a:endParaRPr b="0" i="0" sz="1500" u="none" cap="none" strike="noStrike">
              <a:solidFill>
                <a:srgbClr val="1F3864"/>
              </a:solidFill>
              <a:latin typeface="Quattrocento Sans"/>
              <a:ea typeface="Quattrocento Sans"/>
              <a:cs typeface="Quattrocento Sans"/>
              <a:sym typeface="Quattrocento Sans"/>
            </a:endParaRPr>
          </a:p>
          <a:p>
            <a:pPr indent="-323850" lvl="0" marL="457200" marR="0" rtl="0" algn="l">
              <a:lnSpc>
                <a:spcPct val="100000"/>
              </a:lnSpc>
              <a:spcBef>
                <a:spcPts val="300"/>
              </a:spcBef>
              <a:spcAft>
                <a:spcPts val="0"/>
              </a:spcAft>
              <a:buClr>
                <a:srgbClr val="1F3864"/>
              </a:buClr>
              <a:buSzPts val="1500"/>
              <a:buFont typeface="Quattrocento Sans"/>
              <a:buChar char="●"/>
            </a:pPr>
            <a:r>
              <a:rPr b="0" i="0" lang="es-ES" sz="1500" u="none" cap="none" strike="noStrike">
                <a:solidFill>
                  <a:srgbClr val="1F3864"/>
                </a:solidFill>
                <a:latin typeface="Quattrocento Sans"/>
                <a:ea typeface="Quattrocento Sans"/>
                <a:cs typeface="Quattrocento Sans"/>
                <a:sym typeface="Quattrocento Sans"/>
              </a:rPr>
              <a:t>58 por derivación o referencia</a:t>
            </a:r>
            <a:endParaRPr b="0" i="0" sz="1500" u="none" cap="none" strike="noStrike">
              <a:solidFill>
                <a:srgbClr val="1F3864"/>
              </a:solidFill>
              <a:latin typeface="Quattrocento Sans"/>
              <a:ea typeface="Quattrocento Sans"/>
              <a:cs typeface="Quattrocento Sans"/>
              <a:sym typeface="Quattrocento Sans"/>
            </a:endParaRPr>
          </a:p>
          <a:p>
            <a:pPr indent="0" lvl="0" marL="0" marR="0" rtl="0" algn="l">
              <a:lnSpc>
                <a:spcPct val="100000"/>
              </a:lnSpc>
              <a:spcBef>
                <a:spcPts val="900"/>
              </a:spcBef>
              <a:spcAft>
                <a:spcPts val="0"/>
              </a:spcAft>
              <a:buClr>
                <a:schemeClr val="dk1"/>
              </a:buClr>
              <a:buSzPts val="1100"/>
              <a:buFont typeface="Arial"/>
              <a:buNone/>
            </a:pPr>
            <a:r>
              <a:rPr b="1" i="0" lang="es-ES" sz="1500" u="none" cap="none" strike="noStrike">
                <a:solidFill>
                  <a:srgbClr val="002060"/>
                </a:solidFill>
                <a:latin typeface="Quattrocento Sans"/>
                <a:ea typeface="Quattrocento Sans"/>
                <a:cs typeface="Quattrocento Sans"/>
                <a:sym typeface="Quattrocento Sans"/>
              </a:rPr>
              <a:t>4° GES:</a:t>
            </a:r>
            <a:r>
              <a:rPr b="0" i="0" lang="es-ES" sz="1500" u="none" cap="none" strike="noStrike">
                <a:solidFill>
                  <a:srgbClr val="1F3864"/>
                </a:solidFill>
                <a:latin typeface="Quattrocento Sans"/>
                <a:ea typeface="Quattrocento Sans"/>
                <a:cs typeface="Quattrocento Sans"/>
                <a:sym typeface="Quattrocento Sans"/>
              </a:rPr>
              <a:t> Comportamiento similar en ambos periodos.</a:t>
            </a:r>
            <a:endParaRPr b="0" i="0" sz="1500" u="none" cap="none" strike="noStrike">
              <a:solidFill>
                <a:srgbClr val="1F3864"/>
              </a:solidFill>
              <a:latin typeface="Quattrocento Sans"/>
              <a:ea typeface="Quattrocento Sans"/>
              <a:cs typeface="Quattrocento Sans"/>
              <a:sym typeface="Quattrocento Sans"/>
            </a:endParaRPr>
          </a:p>
          <a:p>
            <a:pPr indent="0" lvl="0" marL="0" marR="0" rtl="0" algn="l">
              <a:lnSpc>
                <a:spcPct val="100000"/>
              </a:lnSpc>
              <a:spcBef>
                <a:spcPts val="900"/>
              </a:spcBef>
              <a:spcAft>
                <a:spcPts val="0"/>
              </a:spcAft>
              <a:buClr>
                <a:schemeClr val="dk1"/>
              </a:buClr>
              <a:buSzPts val="1100"/>
              <a:buFont typeface="Arial"/>
              <a:buNone/>
            </a:pPr>
            <a:r>
              <a:rPr b="1" i="0" lang="es-ES" sz="1500" u="none" cap="none" strike="noStrike">
                <a:solidFill>
                  <a:srgbClr val="002060"/>
                </a:solidFill>
                <a:latin typeface="Quattrocento Sans"/>
                <a:ea typeface="Quattrocento Sans"/>
                <a:cs typeface="Quattrocento Sans"/>
                <a:sym typeface="Quattrocento Sans"/>
              </a:rPr>
              <a:t>5° Lista de espera procedimientos:</a:t>
            </a:r>
            <a:r>
              <a:rPr b="0" i="0" lang="es-ES" sz="1500" u="none" cap="none" strike="noStrike">
                <a:solidFill>
                  <a:srgbClr val="1F3864"/>
                </a:solidFill>
                <a:latin typeface="Quattrocento Sans"/>
                <a:ea typeface="Quattrocento Sans"/>
                <a:cs typeface="Quattrocento Sans"/>
                <a:sym typeface="Quattrocento Sans"/>
              </a:rPr>
              <a:t> Impactada por tiempos en Imagenología (exámenes e informes).</a:t>
            </a:r>
            <a:endParaRPr b="0" i="0" sz="1600" u="none" cap="none" strike="noStrike">
              <a:solidFill>
                <a:srgbClr val="00206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pic>
        <p:nvPicPr>
          <p:cNvPr id="1436" name="Google Shape;1436;g3d6791f7bd0_1_64" title="prueba 2}.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437" name="Google Shape;1437;g3d6791f7bd0_1_64"/>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438" name="Google Shape;1438;g3d6791f7bd0_1_64"/>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439" name="Google Shape;1439;g3d6791f7bd0_1_64"/>
          <p:cNvSpPr txBox="1"/>
          <p:nvPr>
            <p:ph type="title"/>
          </p:nvPr>
        </p:nvSpPr>
        <p:spPr>
          <a:xfrm>
            <a:off x="2321168" y="436411"/>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Quattrocento Sans"/>
              <a:buNone/>
            </a:pPr>
            <a:r>
              <a:rPr b="1" lang="es-ES" sz="3600">
                <a:solidFill>
                  <a:srgbClr val="2F5496"/>
                </a:solidFill>
                <a:latin typeface="Quattrocento Sans"/>
                <a:ea typeface="Quattrocento Sans"/>
                <a:cs typeface="Quattrocento Sans"/>
                <a:sym typeface="Quattrocento Sans"/>
              </a:rPr>
              <a:t>GESTIÓN PARTICIPATIVA</a:t>
            </a:r>
            <a:endParaRPr b="1" sz="3600">
              <a:solidFill>
                <a:srgbClr val="2F5496"/>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Clr>
                <a:schemeClr val="dk1"/>
              </a:buClr>
              <a:buSzPct val="51833"/>
              <a:buFont typeface="Arial"/>
              <a:buNone/>
            </a:pPr>
            <a:r>
              <a:rPr b="1" lang="es-ES" sz="2122">
                <a:solidFill>
                  <a:srgbClr val="2F5496"/>
                </a:solidFill>
                <a:latin typeface="Quattrocento Sans"/>
                <a:ea typeface="Quattrocento Sans"/>
                <a:cs typeface="Quattrocento Sans"/>
                <a:sym typeface="Quattrocento Sans"/>
              </a:rPr>
              <a:t>Comisión de Trabajo Territorial, CTT, Sub Red Santa Rosa</a:t>
            </a:r>
            <a:endParaRPr b="1" sz="3822">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ct val="100000"/>
              <a:buFont typeface="Quattrocento Sans"/>
              <a:buNone/>
            </a:pPr>
            <a:r>
              <a:t/>
            </a:r>
            <a:endParaRPr sz="3600">
              <a:solidFill>
                <a:srgbClr val="002060"/>
              </a:solidFill>
              <a:latin typeface="Oswald"/>
              <a:ea typeface="Oswald"/>
              <a:cs typeface="Oswald"/>
              <a:sym typeface="Oswald"/>
            </a:endParaRPr>
          </a:p>
        </p:txBody>
      </p:sp>
      <p:sp>
        <p:nvSpPr>
          <p:cNvPr id="1440" name="Google Shape;1440;g3d6791f7bd0_1_64"/>
          <p:cNvSpPr txBox="1"/>
          <p:nvPr/>
        </p:nvSpPr>
        <p:spPr>
          <a:xfrm>
            <a:off x="2321175" y="1452025"/>
            <a:ext cx="95097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E40AF"/>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E40AF"/>
                </a:solidFill>
                <a:latin typeface="Quattrocento Sans"/>
                <a:ea typeface="Quattrocento Sans"/>
                <a:cs typeface="Quattrocento Sans"/>
                <a:sym typeface="Quattrocento Sans"/>
              </a:rPr>
              <a:t>-Reuniones mensuales (11 totales)  de Participación con: Consejo de Usuarios y agrupaciones de Pacientes</a:t>
            </a:r>
            <a:endParaRPr b="0" i="0" sz="1500" u="none" cap="none" strike="noStrike">
              <a:solidFill>
                <a:srgbClr val="1E40AF"/>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E40AF"/>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E40AF"/>
                </a:solidFill>
                <a:latin typeface="Quattrocento Sans"/>
                <a:ea typeface="Quattrocento Sans"/>
                <a:cs typeface="Quattrocento Sans"/>
                <a:sym typeface="Quattrocento Sans"/>
              </a:rPr>
              <a:t>-Ejecución de Plan Bienal de Trabajo con cumplimiento de las actividades.</a:t>
            </a:r>
            <a:endParaRPr b="0" i="0" sz="1500" u="none" cap="none" strike="noStrike">
              <a:solidFill>
                <a:srgbClr val="1E40AF"/>
              </a:solidFill>
              <a:latin typeface="Quattrocento Sans"/>
              <a:ea typeface="Quattrocento Sans"/>
              <a:cs typeface="Quattrocento Sans"/>
              <a:sym typeface="Quattrocento Sans"/>
            </a:endParaRPr>
          </a:p>
        </p:txBody>
      </p:sp>
      <p:pic>
        <p:nvPicPr>
          <p:cNvPr id="1441" name="Google Shape;1441;g3d6791f7bd0_1_64" title="Captura de pantalla 2026-04-28 115302.png"/>
          <p:cNvPicPr preferRelativeResize="0"/>
          <p:nvPr/>
        </p:nvPicPr>
        <p:blipFill rotWithShape="1">
          <a:blip r:embed="rId6">
            <a:alphaModFix/>
          </a:blip>
          <a:srcRect b="0" l="0" r="0" t="0"/>
          <a:stretch/>
        </p:blipFill>
        <p:spPr>
          <a:xfrm>
            <a:off x="2817600" y="3521629"/>
            <a:ext cx="8463600" cy="2757900"/>
          </a:xfrm>
          <a:prstGeom prst="roundRect">
            <a:avLst>
              <a:gd fmla="val 9786" name="adj"/>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pic>
        <p:nvPicPr>
          <p:cNvPr id="1446" name="Google Shape;1446;g3d6791f7bd0_1_71" title="ppt2.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447" name="Google Shape;1447;g3d6791f7bd0_1_71"/>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448" name="Google Shape;1448;g3d6791f7bd0_1_71"/>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449" name="Google Shape;1449;g3d6791f7bd0_1_71"/>
          <p:cNvSpPr txBox="1"/>
          <p:nvPr>
            <p:ph type="title"/>
          </p:nvPr>
        </p:nvSpPr>
        <p:spPr>
          <a:xfrm>
            <a:off x="2310475" y="271600"/>
            <a:ext cx="7912200" cy="1212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3240"/>
              <a:buFont typeface="Quattrocento Sans"/>
              <a:buNone/>
            </a:pPr>
            <a:r>
              <a:rPr b="1" lang="es-ES" sz="2740">
                <a:solidFill>
                  <a:srgbClr val="2F5496"/>
                </a:solidFill>
                <a:latin typeface="Quattrocento Sans"/>
                <a:ea typeface="Quattrocento Sans"/>
                <a:cs typeface="Quattrocento Sans"/>
                <a:sym typeface="Quattrocento Sans"/>
              </a:rPr>
              <a:t>GESTIÓN PARTICIPATIVA: </a:t>
            </a:r>
            <a:endParaRPr b="1" sz="27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240"/>
              <a:buFont typeface="Quattrocento Sans"/>
              <a:buNone/>
            </a:pPr>
            <a:r>
              <a:rPr b="1" lang="es-ES" sz="2740">
                <a:solidFill>
                  <a:srgbClr val="2F5496"/>
                </a:solidFill>
                <a:latin typeface="Quattrocento Sans"/>
                <a:ea typeface="Quattrocento Sans"/>
                <a:cs typeface="Quattrocento Sans"/>
                <a:sym typeface="Quattrocento Sans"/>
              </a:rPr>
              <a:t>Comisión de Trabajo Territorial (CTT) Sub Red Santa Rosa</a:t>
            </a:r>
            <a:endParaRPr b="1" sz="2740">
              <a:solidFill>
                <a:srgbClr val="2F5496"/>
              </a:solidFill>
              <a:latin typeface="Quattrocento Sans"/>
              <a:ea typeface="Quattrocento Sans"/>
              <a:cs typeface="Quattrocento Sans"/>
              <a:sym typeface="Quattrocento Sans"/>
            </a:endParaRPr>
          </a:p>
        </p:txBody>
      </p:sp>
      <p:sp>
        <p:nvSpPr>
          <p:cNvPr id="1450" name="Google Shape;1450;g3d6791f7bd0_1_71"/>
          <p:cNvSpPr txBox="1"/>
          <p:nvPr/>
        </p:nvSpPr>
        <p:spPr>
          <a:xfrm>
            <a:off x="2421725" y="1960950"/>
            <a:ext cx="52506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000"/>
              </a:spcBef>
              <a:spcAft>
                <a:spcPts val="0"/>
              </a:spcAft>
              <a:buClr>
                <a:srgbClr val="000000"/>
              </a:buClr>
              <a:buSzPts val="1800"/>
              <a:buFont typeface="Arial"/>
              <a:buNone/>
            </a:pPr>
            <a:r>
              <a:t/>
            </a:r>
            <a:endParaRPr b="0" i="0" sz="1800" u="none" cap="none" strike="noStrike">
              <a:solidFill>
                <a:srgbClr val="1E3A8A"/>
              </a:solidFill>
              <a:latin typeface="Quattrocento Sans"/>
              <a:ea typeface="Quattrocento Sans"/>
              <a:cs typeface="Quattrocento Sans"/>
              <a:sym typeface="Quattrocento Sans"/>
            </a:endParaRPr>
          </a:p>
        </p:txBody>
      </p:sp>
      <p:sp>
        <p:nvSpPr>
          <p:cNvPr id="1451" name="Google Shape;1451;g3d6791f7bd0_1_71"/>
          <p:cNvSpPr txBox="1"/>
          <p:nvPr/>
        </p:nvSpPr>
        <p:spPr>
          <a:xfrm>
            <a:off x="6566700" y="3931450"/>
            <a:ext cx="5338500" cy="30591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Campaña de Difusión sobre el Flujo de la Interconsulta en CRS, CESFAM.</a:t>
            </a:r>
            <a:endParaRPr b="0" i="0" sz="1500" u="none" cap="none" strike="noStrike">
              <a:solidFill>
                <a:srgbClr val="1E3A8A"/>
              </a:solidFill>
              <a:latin typeface="Quattrocento Sans"/>
              <a:ea typeface="Quattrocento Sans"/>
              <a:cs typeface="Quattrocento Sans"/>
              <a:sym typeface="Quattrocento Sans"/>
            </a:endParaRPr>
          </a:p>
          <a:p>
            <a:pPr indent="0" lvl="0" marL="457200" marR="0" rtl="0" algn="l">
              <a:lnSpc>
                <a:spcPct val="100000"/>
              </a:lnSpc>
              <a:spcBef>
                <a:spcPts val="0"/>
              </a:spcBef>
              <a:spcAft>
                <a:spcPts val="0"/>
              </a:spcAft>
              <a:buClr>
                <a:srgbClr val="000000"/>
              </a:buClr>
              <a:buSzPts val="1500"/>
              <a:buFont typeface="Arial"/>
              <a:buNone/>
            </a:pPr>
            <a:r>
              <a:rPr b="0" i="0" lang="es-ES" sz="1500" u="none" cap="none" strike="noStrike">
                <a:solidFill>
                  <a:srgbClr val="1E3A8A"/>
                </a:solidFill>
                <a:latin typeface="Quattrocento Sans"/>
                <a:ea typeface="Quattrocento Sans"/>
                <a:cs typeface="Quattrocento Sans"/>
                <a:sym typeface="Quattrocento Sans"/>
              </a:rPr>
              <a:t> </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Estudio sobre motivo de inasistencia a atenciones en CRS y las tres comunas.</a:t>
            </a:r>
            <a:endParaRPr b="0" i="0" sz="1500" u="none" cap="none" strike="noStrike">
              <a:solidFill>
                <a:srgbClr val="1E3A8A"/>
              </a:solidFill>
              <a:latin typeface="Quattrocento Sans"/>
              <a:ea typeface="Quattrocento Sans"/>
              <a:cs typeface="Quattrocento Sans"/>
              <a:sym typeface="Quattrocento Sans"/>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00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Campaña para disminuir pérdida de horas.</a:t>
            </a:r>
            <a:endParaRPr b="0" i="0" sz="1500" u="none" cap="none" strike="noStrike">
              <a:solidFill>
                <a:srgbClr val="1E3A8A"/>
              </a:solidFill>
              <a:latin typeface="Quattrocento Sans"/>
              <a:ea typeface="Quattrocento Sans"/>
              <a:cs typeface="Quattrocento Sans"/>
              <a:sym typeface="Quattrocento Sans"/>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15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Médico Especialista en tu barrio.</a:t>
            </a:r>
            <a:endParaRPr b="0" i="0" sz="1500" u="none" cap="none" strike="noStrike">
              <a:solidFill>
                <a:srgbClr val="1E3A8A"/>
              </a:solidFill>
              <a:latin typeface="Quattrocento Sans"/>
              <a:ea typeface="Quattrocento Sans"/>
              <a:cs typeface="Quattrocento Sans"/>
              <a:sym typeface="Quattrocento Sans"/>
            </a:endParaRPr>
          </a:p>
          <a:p>
            <a:pPr indent="0" lvl="0" marL="45720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15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Ferias de alimentación saludable y Salud Mental</a:t>
            </a:r>
            <a:endParaRPr b="0" i="0" sz="1500" u="none" cap="none" strike="noStrike">
              <a:solidFill>
                <a:srgbClr val="1E3A8A"/>
              </a:solidFill>
              <a:latin typeface="Quattrocento Sans"/>
              <a:ea typeface="Quattrocento Sans"/>
              <a:cs typeface="Quattrocento Sans"/>
              <a:sym typeface="Quattrocento Sans"/>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1E3A8A"/>
              </a:solidFill>
              <a:latin typeface="Quattrocento Sans"/>
              <a:ea typeface="Quattrocento Sans"/>
              <a:cs typeface="Quattrocento Sans"/>
              <a:sym typeface="Quattrocento Sans"/>
            </a:endParaRPr>
          </a:p>
        </p:txBody>
      </p:sp>
      <p:pic>
        <p:nvPicPr>
          <p:cNvPr id="1452" name="Google Shape;1452;g3d6791f7bd0_1_71" title="Captura de pantalla 2026-04-28 115753.png"/>
          <p:cNvPicPr preferRelativeResize="0"/>
          <p:nvPr/>
        </p:nvPicPr>
        <p:blipFill rotWithShape="1">
          <a:blip r:embed="rId6">
            <a:alphaModFix/>
          </a:blip>
          <a:srcRect b="9698" l="0" r="0" t="0"/>
          <a:stretch/>
        </p:blipFill>
        <p:spPr>
          <a:xfrm>
            <a:off x="7265150" y="1574950"/>
            <a:ext cx="3343500" cy="2356500"/>
          </a:xfrm>
          <a:prstGeom prst="roundRect">
            <a:avLst>
              <a:gd fmla="val 8333" name="adj"/>
            </a:avLst>
          </a:prstGeom>
          <a:noFill/>
          <a:ln>
            <a:noFill/>
          </a:ln>
        </p:spPr>
      </p:pic>
      <p:pic>
        <p:nvPicPr>
          <p:cNvPr id="1453" name="Google Shape;1453;g3d6791f7bd0_1_71" title="Captura de pantalla 2026-04-28 115806.png"/>
          <p:cNvPicPr preferRelativeResize="0"/>
          <p:nvPr/>
        </p:nvPicPr>
        <p:blipFill rotWithShape="1">
          <a:blip r:embed="rId7">
            <a:alphaModFix/>
          </a:blip>
          <a:srcRect b="0" l="0" r="0" t="0"/>
          <a:stretch/>
        </p:blipFill>
        <p:spPr>
          <a:xfrm>
            <a:off x="3020250" y="1612600"/>
            <a:ext cx="3503400" cy="2318700"/>
          </a:xfrm>
          <a:prstGeom prst="roundRect">
            <a:avLst>
              <a:gd fmla="val 8333" name="adj"/>
            </a:avLst>
          </a:prstGeom>
          <a:noFill/>
          <a:ln>
            <a:noFill/>
          </a:ln>
        </p:spPr>
      </p:pic>
      <p:pic>
        <p:nvPicPr>
          <p:cNvPr id="1454" name="Google Shape;1454;g3d6791f7bd0_1_71" title="Captura de pantalla 2026-04-28 115815.png"/>
          <p:cNvPicPr preferRelativeResize="0"/>
          <p:nvPr/>
        </p:nvPicPr>
        <p:blipFill rotWithShape="1">
          <a:blip r:embed="rId8">
            <a:alphaModFix/>
          </a:blip>
          <a:srcRect b="0" l="534" r="534" t="0"/>
          <a:stretch/>
        </p:blipFill>
        <p:spPr>
          <a:xfrm>
            <a:off x="2977200" y="4059875"/>
            <a:ext cx="3589500" cy="2570400"/>
          </a:xfrm>
          <a:prstGeom prst="roundRect">
            <a:avLst>
              <a:gd fmla="val 8333" name="adj"/>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pic>
        <p:nvPicPr>
          <p:cNvPr id="1459" name="Google Shape;1459;g3d6791f7bd0_1_259" title="ppt1.jpg"/>
          <p:cNvPicPr preferRelativeResize="0"/>
          <p:nvPr>
            <p:ph idx="1" type="body"/>
          </p:nvPr>
        </p:nvPicPr>
        <p:blipFill rotWithShape="1">
          <a:blip r:embed="rId3">
            <a:alphaModFix/>
          </a:blip>
          <a:srcRect b="30" l="0" r="0" t="30"/>
          <a:stretch/>
        </p:blipFill>
        <p:spPr>
          <a:xfrm>
            <a:off x="0" y="0"/>
            <a:ext cx="2030100" cy="6858000"/>
          </a:xfrm>
          <a:prstGeom prst="rect">
            <a:avLst/>
          </a:prstGeom>
          <a:noFill/>
          <a:ln>
            <a:noFill/>
          </a:ln>
        </p:spPr>
      </p:pic>
      <p:pic>
        <p:nvPicPr>
          <p:cNvPr id="1460" name="Google Shape;1460;g3d6791f7bd0_1_259"/>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1461" name="Google Shape;1461;g3d6791f7bd0_1_259"/>
          <p:cNvPicPr preferRelativeResize="0"/>
          <p:nvPr/>
        </p:nvPicPr>
        <p:blipFill rotWithShape="1">
          <a:blip r:embed="rId5">
            <a:alphaModFix/>
          </a:blip>
          <a:srcRect b="0" l="0" r="0" t="0"/>
          <a:stretch/>
        </p:blipFill>
        <p:spPr>
          <a:xfrm>
            <a:off x="492002" y="75493"/>
            <a:ext cx="1044087" cy="911364"/>
          </a:xfrm>
          <a:prstGeom prst="rect">
            <a:avLst/>
          </a:prstGeom>
          <a:noFill/>
          <a:ln>
            <a:noFill/>
          </a:ln>
        </p:spPr>
      </p:pic>
      <p:sp>
        <p:nvSpPr>
          <p:cNvPr id="1462" name="Google Shape;1462;g3d6791f7bd0_1_259"/>
          <p:cNvSpPr txBox="1"/>
          <p:nvPr>
            <p:ph type="title"/>
          </p:nvPr>
        </p:nvSpPr>
        <p:spPr>
          <a:xfrm>
            <a:off x="2121700" y="332675"/>
            <a:ext cx="10515600" cy="98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GESTIÓN PARTICIPATIVA </a:t>
            </a:r>
            <a:endParaRPr b="1" sz="270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002060"/>
              </a:buClr>
              <a:buSzPts val="3600"/>
              <a:buFont typeface="Quattrocento Sans"/>
              <a:buNone/>
            </a:pPr>
            <a:r>
              <a:rPr b="1" lang="es-ES" sz="2700">
                <a:solidFill>
                  <a:srgbClr val="2F5496"/>
                </a:solidFill>
                <a:latin typeface="Quattrocento Sans"/>
                <a:ea typeface="Quattrocento Sans"/>
                <a:cs typeface="Quattrocento Sans"/>
                <a:sym typeface="Quattrocento Sans"/>
              </a:rPr>
              <a:t>Mesas con representantes de la comunidad </a:t>
            </a:r>
            <a:endParaRPr b="1" sz="2700">
              <a:solidFill>
                <a:srgbClr val="2F5496"/>
              </a:solidFill>
              <a:latin typeface="Quattrocento Sans"/>
              <a:ea typeface="Quattrocento Sans"/>
              <a:cs typeface="Quattrocento Sans"/>
              <a:sym typeface="Quattrocento Sans"/>
            </a:endParaRPr>
          </a:p>
        </p:txBody>
      </p:sp>
      <p:sp>
        <p:nvSpPr>
          <p:cNvPr id="1463" name="Google Shape;1463;g3d6791f7bd0_1_259"/>
          <p:cNvSpPr txBox="1"/>
          <p:nvPr/>
        </p:nvSpPr>
        <p:spPr>
          <a:xfrm>
            <a:off x="2346725" y="1658375"/>
            <a:ext cx="5647200" cy="12120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1000"/>
              </a:spcBef>
              <a:spcAft>
                <a:spcPts val="0"/>
              </a:spcAft>
              <a:buClr>
                <a:srgbClr val="1E3A8A"/>
              </a:buClr>
              <a:buSzPts val="1500"/>
              <a:buChar char="❖"/>
            </a:pPr>
            <a:r>
              <a:rPr b="0" i="0" lang="es-ES" sz="1500" u="none" cap="none" strike="noStrike">
                <a:solidFill>
                  <a:srgbClr val="1E3A8A"/>
                </a:solidFill>
                <a:latin typeface="Quattrocento Sans"/>
                <a:ea typeface="Quattrocento Sans"/>
                <a:cs typeface="Quattrocento Sans"/>
                <a:sym typeface="Quattrocento Sans"/>
              </a:rPr>
              <a:t>Mesa de Salud Intercultural </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15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Mesa de Servicio de Urgencia Adultos</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15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Mesa de Padres de pacientes con Neurodivergencia</a:t>
            </a:r>
            <a:endParaRPr b="0" i="0" sz="1500" u="none" cap="none" strike="noStrike">
              <a:solidFill>
                <a:srgbClr val="1E3A8A"/>
              </a:solidFill>
              <a:latin typeface="Quattrocento Sans"/>
              <a:ea typeface="Quattrocento Sans"/>
              <a:cs typeface="Quattrocento Sans"/>
              <a:sym typeface="Quattrocento Sans"/>
            </a:endParaRPr>
          </a:p>
          <a:p>
            <a:pPr indent="-323850" lvl="0" marL="457200" marR="0" rtl="0" algn="l">
              <a:lnSpc>
                <a:spcPct val="115000"/>
              </a:lnSpc>
              <a:spcBef>
                <a:spcPts val="0"/>
              </a:spcBef>
              <a:spcAft>
                <a:spcPts val="0"/>
              </a:spcAft>
              <a:buClr>
                <a:srgbClr val="1E3A8A"/>
              </a:buClr>
              <a:buSzPts val="1500"/>
              <a:buFont typeface="Quattrocento Sans"/>
              <a:buChar char="❖"/>
            </a:pPr>
            <a:r>
              <a:rPr b="0" i="0" lang="es-ES" sz="1500" u="none" cap="none" strike="noStrike">
                <a:solidFill>
                  <a:srgbClr val="1E3A8A"/>
                </a:solidFill>
                <a:latin typeface="Quattrocento Sans"/>
                <a:ea typeface="Quattrocento Sans"/>
                <a:cs typeface="Quattrocento Sans"/>
                <a:sym typeface="Quattrocento Sans"/>
              </a:rPr>
              <a:t>Mesa de Diversidad de Género</a:t>
            </a:r>
            <a:endParaRPr b="0" i="0" sz="1500" u="none" cap="none" strike="noStrike">
              <a:solidFill>
                <a:srgbClr val="1E3A8A"/>
              </a:solidFill>
              <a:latin typeface="Quattrocento Sans"/>
              <a:ea typeface="Quattrocento Sans"/>
              <a:cs typeface="Quattrocento Sans"/>
              <a:sym typeface="Quattrocento Sans"/>
            </a:endParaRPr>
          </a:p>
        </p:txBody>
      </p:sp>
      <p:pic>
        <p:nvPicPr>
          <p:cNvPr id="1464" name="Google Shape;1464;g3d6791f7bd0_1_259" title="Captura de pantalla 2026-04-28 115411.png"/>
          <p:cNvPicPr preferRelativeResize="0"/>
          <p:nvPr/>
        </p:nvPicPr>
        <p:blipFill rotWithShape="1">
          <a:blip r:embed="rId6">
            <a:alphaModFix/>
          </a:blip>
          <a:srcRect b="0" l="6755" r="6755" t="0"/>
          <a:stretch/>
        </p:blipFill>
        <p:spPr>
          <a:xfrm>
            <a:off x="8477425" y="1607350"/>
            <a:ext cx="3445500" cy="2202300"/>
          </a:xfrm>
          <a:prstGeom prst="roundRect">
            <a:avLst>
              <a:gd fmla="val 8333" name="adj"/>
            </a:avLst>
          </a:prstGeom>
          <a:noFill/>
          <a:ln>
            <a:noFill/>
          </a:ln>
        </p:spPr>
      </p:pic>
      <p:pic>
        <p:nvPicPr>
          <p:cNvPr id="1465" name="Google Shape;1465;g3d6791f7bd0_1_259" title="Captura de pantalla 2026-04-28 115429.png"/>
          <p:cNvPicPr preferRelativeResize="0"/>
          <p:nvPr/>
        </p:nvPicPr>
        <p:blipFill rotWithShape="1">
          <a:blip r:embed="rId7">
            <a:alphaModFix/>
          </a:blip>
          <a:srcRect b="5963" l="0" r="0" t="5963"/>
          <a:stretch/>
        </p:blipFill>
        <p:spPr>
          <a:xfrm>
            <a:off x="2104217" y="4310050"/>
            <a:ext cx="3215100" cy="2055000"/>
          </a:xfrm>
          <a:prstGeom prst="roundRect">
            <a:avLst>
              <a:gd fmla="val 8333" name="adj"/>
            </a:avLst>
          </a:prstGeom>
          <a:noFill/>
          <a:ln>
            <a:noFill/>
          </a:ln>
        </p:spPr>
      </p:pic>
      <p:pic>
        <p:nvPicPr>
          <p:cNvPr id="1466" name="Google Shape;1466;g3d6791f7bd0_1_259" title="Captura de pantalla 2026-04-28 115421.png"/>
          <p:cNvPicPr preferRelativeResize="0"/>
          <p:nvPr/>
        </p:nvPicPr>
        <p:blipFill rotWithShape="1">
          <a:blip r:embed="rId8">
            <a:alphaModFix/>
          </a:blip>
          <a:srcRect b="348" l="0" r="0" t="348"/>
          <a:stretch/>
        </p:blipFill>
        <p:spPr>
          <a:xfrm>
            <a:off x="5393425" y="4310050"/>
            <a:ext cx="3215100" cy="2055000"/>
          </a:xfrm>
          <a:prstGeom prst="roundRect">
            <a:avLst>
              <a:gd fmla="val 8333" name="adj"/>
            </a:avLst>
          </a:prstGeom>
          <a:noFill/>
          <a:ln>
            <a:noFill/>
          </a:ln>
        </p:spPr>
      </p:pic>
      <p:pic>
        <p:nvPicPr>
          <p:cNvPr id="1467" name="Google Shape;1467;g3d6791f7bd0_1_259" title="Captura de pantalla 2026-04-28 115437.png"/>
          <p:cNvPicPr preferRelativeResize="0"/>
          <p:nvPr/>
        </p:nvPicPr>
        <p:blipFill rotWithShape="1">
          <a:blip r:embed="rId9">
            <a:alphaModFix/>
          </a:blip>
          <a:srcRect b="0" l="3592" r="3592" t="0"/>
          <a:stretch/>
        </p:blipFill>
        <p:spPr>
          <a:xfrm>
            <a:off x="8707825" y="4310050"/>
            <a:ext cx="3215100" cy="2055000"/>
          </a:xfrm>
          <a:prstGeom prst="roundRect">
            <a:avLst>
              <a:gd fmla="val 8333" name="adj"/>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id="1472" name="Google Shape;1472;g3d6791f7bd0_1_290"/>
          <p:cNvPicPr preferRelativeResize="0"/>
          <p:nvPr/>
        </p:nvPicPr>
        <p:blipFill rotWithShape="1">
          <a:blip r:embed="rId3">
            <a:alphaModFix amt="85000"/>
          </a:blip>
          <a:srcRect b="20667" l="0" r="3800" t="5576"/>
          <a:stretch/>
        </p:blipFill>
        <p:spPr>
          <a:xfrm>
            <a:off x="-1078885" y="0"/>
            <a:ext cx="13674973" cy="6858000"/>
          </a:xfrm>
          <a:prstGeom prst="rect">
            <a:avLst/>
          </a:prstGeom>
          <a:noFill/>
          <a:ln>
            <a:noFill/>
          </a:ln>
        </p:spPr>
      </p:pic>
      <p:pic>
        <p:nvPicPr>
          <p:cNvPr id="1473" name="Google Shape;1473;g3d6791f7bd0_1_290"/>
          <p:cNvPicPr preferRelativeResize="0"/>
          <p:nvPr/>
        </p:nvPicPr>
        <p:blipFill rotWithShape="1">
          <a:blip r:embed="rId4">
            <a:alphaModFix amt="70000"/>
          </a:blip>
          <a:srcRect b="0" l="0" r="0" t="0"/>
          <a:stretch/>
        </p:blipFill>
        <p:spPr>
          <a:xfrm>
            <a:off x="1216400" y="2251875"/>
            <a:ext cx="8997199" cy="3698550"/>
          </a:xfrm>
          <a:prstGeom prst="rect">
            <a:avLst/>
          </a:prstGeom>
          <a:noFill/>
          <a:ln>
            <a:noFill/>
          </a:ln>
        </p:spPr>
      </p:pic>
      <p:sp>
        <p:nvSpPr>
          <p:cNvPr id="1474" name="Google Shape;1474;g3d6791f7bd0_1_290"/>
          <p:cNvSpPr txBox="1"/>
          <p:nvPr>
            <p:ph type="ctrTitle"/>
          </p:nvPr>
        </p:nvSpPr>
        <p:spPr>
          <a:xfrm>
            <a:off x="1562453" y="3250800"/>
            <a:ext cx="9710400" cy="1354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1F3864"/>
              </a:buClr>
              <a:buSzPts val="6000"/>
              <a:buFont typeface="Quattrocento Sans"/>
              <a:buNone/>
            </a:pPr>
            <a:r>
              <a:t/>
            </a:r>
            <a:endParaRPr>
              <a:solidFill>
                <a:srgbClr val="1F3864"/>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ts val="6000"/>
              <a:buFont typeface="Quattrocento Sans"/>
              <a:buNone/>
            </a:pPr>
            <a:r>
              <a:rPr lang="es-ES">
                <a:solidFill>
                  <a:srgbClr val="1F3864"/>
                </a:solidFill>
                <a:latin typeface="Quattrocento Sans"/>
                <a:ea typeface="Quattrocento Sans"/>
                <a:cs typeface="Quattrocento Sans"/>
                <a:sym typeface="Quattrocento Sans"/>
              </a:rPr>
              <a:t>CONSEJO DE USUARIOS</a:t>
            </a:r>
            <a:endParaRPr>
              <a:solidFill>
                <a:srgbClr val="1F3864"/>
              </a:solidFill>
              <a:latin typeface="Quattrocento Sans"/>
              <a:ea typeface="Quattrocento Sans"/>
              <a:cs typeface="Quattrocento Sans"/>
              <a:sym typeface="Quattrocento Sans"/>
            </a:endParaRPr>
          </a:p>
        </p:txBody>
      </p:sp>
      <p:cxnSp>
        <p:nvCxnSpPr>
          <p:cNvPr id="1475" name="Google Shape;1475;g3d6791f7bd0_1_290"/>
          <p:cNvCxnSpPr/>
          <p:nvPr/>
        </p:nvCxnSpPr>
        <p:spPr>
          <a:xfrm>
            <a:off x="1562450" y="4949500"/>
            <a:ext cx="8336400" cy="49500"/>
          </a:xfrm>
          <a:prstGeom prst="straightConnector1">
            <a:avLst/>
          </a:prstGeom>
          <a:noFill/>
          <a:ln cap="flat" cmpd="sng" w="57150">
            <a:solidFill>
              <a:schemeClr val="accent1"/>
            </a:solidFill>
            <a:prstDash val="solid"/>
            <a:miter lim="800000"/>
            <a:headEnd len="sm" w="sm" type="none"/>
            <a:tailEnd len="sm" w="sm" type="none"/>
          </a:ln>
        </p:spPr>
      </p:cxnSp>
      <p:cxnSp>
        <p:nvCxnSpPr>
          <p:cNvPr id="1476" name="Google Shape;1476;g3d6791f7bd0_1_290"/>
          <p:cNvCxnSpPr/>
          <p:nvPr/>
        </p:nvCxnSpPr>
        <p:spPr>
          <a:xfrm>
            <a:off x="1468075" y="3208800"/>
            <a:ext cx="8430900" cy="42000"/>
          </a:xfrm>
          <a:prstGeom prst="straightConnector1">
            <a:avLst/>
          </a:prstGeom>
          <a:noFill/>
          <a:ln cap="flat" cmpd="sng" w="57150">
            <a:solidFill>
              <a:schemeClr val="accent1"/>
            </a:solidFill>
            <a:prstDash val="solid"/>
            <a:miter lim="800000"/>
            <a:headEnd len="sm" w="sm" type="none"/>
            <a:tailEnd len="sm" w="sm" type="none"/>
          </a:ln>
        </p:spPr>
      </p:cxnSp>
      <p:pic>
        <p:nvPicPr>
          <p:cNvPr id="1477" name="Google Shape;1477;g3d6791f7bd0_1_290"/>
          <p:cNvPicPr preferRelativeResize="0"/>
          <p:nvPr/>
        </p:nvPicPr>
        <p:blipFill rotWithShape="1">
          <a:blip r:embed="rId5">
            <a:alphaModFix/>
          </a:blip>
          <a:srcRect b="7995" l="0" r="0" t="4531"/>
          <a:stretch/>
        </p:blipFill>
        <p:spPr>
          <a:xfrm>
            <a:off x="5209676" y="82994"/>
            <a:ext cx="1097848" cy="96036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g3dfa7c6c861_0_0"/>
          <p:cNvSpPr txBox="1"/>
          <p:nvPr>
            <p:ph type="title"/>
          </p:nvPr>
        </p:nvSpPr>
        <p:spPr>
          <a:xfrm>
            <a:off x="6793700" y="246467"/>
            <a:ext cx="5398500" cy="6048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t/>
            </a:r>
            <a:endParaRPr/>
          </a:p>
        </p:txBody>
      </p:sp>
      <p:sp>
        <p:nvSpPr>
          <p:cNvPr id="1483" name="Google Shape;1483;g3dfa7c6c861_0_0"/>
          <p:cNvSpPr txBox="1"/>
          <p:nvPr>
            <p:ph idx="1" type="body"/>
          </p:nvPr>
        </p:nvSpPr>
        <p:spPr>
          <a:xfrm>
            <a:off x="2239633" y="554233"/>
            <a:ext cx="9279600" cy="4555200"/>
          </a:xfrm>
          <a:prstGeom prst="rect">
            <a:avLst/>
          </a:prstGeom>
        </p:spPr>
        <p:txBody>
          <a:bodyPr anchorCtr="0" anchor="t" bIns="45700" lIns="91425" spcFirstLastPara="1" rIns="91425" wrap="square" tIns="45700">
            <a:normAutofit fontScale="25000" lnSpcReduction="20000"/>
          </a:bodyPr>
          <a:lstStyle/>
          <a:p>
            <a:pPr indent="0" lvl="0" marL="0" rtl="0" algn="l">
              <a:lnSpc>
                <a:spcPct val="100000"/>
              </a:lnSpc>
              <a:spcBef>
                <a:spcPts val="900"/>
              </a:spcBef>
              <a:spcAft>
                <a:spcPts val="0"/>
              </a:spcAft>
              <a:buClr>
                <a:schemeClr val="dk1"/>
              </a:buClr>
              <a:buSzPct val="151402"/>
              <a:buFont typeface="Arial"/>
              <a:buNone/>
            </a:pPr>
            <a:r>
              <a:rPr b="1" lang="es-ES" sz="10700">
                <a:solidFill>
                  <a:srgbClr val="2F5496"/>
                </a:solidFill>
                <a:latin typeface="Constantia"/>
                <a:ea typeface="Constantia"/>
                <a:cs typeface="Constantia"/>
                <a:sym typeface="Constantia"/>
              </a:rPr>
              <a:t>¿Quiénes Somos ?</a:t>
            </a:r>
            <a:endParaRPr sz="107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ct val="113750"/>
              <a:buFont typeface="Arial"/>
              <a:buNone/>
            </a:pPr>
            <a:r>
              <a:rPr lang="es-ES" sz="8000">
                <a:solidFill>
                  <a:srgbClr val="2F5496"/>
                </a:solidFill>
                <a:latin typeface="Quattrocento Sans"/>
                <a:ea typeface="Quattrocento Sans"/>
                <a:cs typeface="Quattrocento Sans"/>
                <a:sym typeface="Quattrocento Sans"/>
              </a:rPr>
              <a:t>Somos un espacio de participación ciudadana que busca mejorar la atención en salud. </a:t>
            </a:r>
            <a:endParaRPr sz="8000">
              <a:solidFill>
                <a:srgbClr val="2F5496"/>
              </a:solidFill>
              <a:latin typeface="Quattrocento Sans"/>
              <a:ea typeface="Quattrocento Sans"/>
              <a:cs typeface="Quattrocento Sans"/>
              <a:sym typeface="Quattrocento Sans"/>
            </a:endParaRPr>
          </a:p>
          <a:p>
            <a:pPr indent="0" lvl="0" marL="0" rtl="0" algn="l">
              <a:lnSpc>
                <a:spcPct val="100000"/>
              </a:lnSpc>
              <a:spcBef>
                <a:spcPts val="500"/>
              </a:spcBef>
              <a:spcAft>
                <a:spcPts val="0"/>
              </a:spcAft>
              <a:buNone/>
            </a:pPr>
            <a:r>
              <a:rPr lang="es-ES" sz="8000">
                <a:solidFill>
                  <a:srgbClr val="2F5496"/>
                </a:solidFill>
                <a:latin typeface="Quattrocento Sans"/>
                <a:ea typeface="Quattrocento Sans"/>
                <a:cs typeface="Quattrocento Sans"/>
                <a:sym typeface="Quattrocento Sans"/>
              </a:rPr>
              <a:t>Representamos a los usuarios, canalizamos inquietudes y promovemos mejoras en la atención</a:t>
            </a:r>
            <a:r>
              <a:rPr b="1" lang="es-ES" sz="8000">
                <a:solidFill>
                  <a:srgbClr val="2F5496"/>
                </a:solidFill>
                <a:latin typeface="Constantia"/>
                <a:ea typeface="Constantia"/>
                <a:cs typeface="Constantia"/>
                <a:sym typeface="Constantia"/>
              </a:rPr>
              <a:t>.</a:t>
            </a:r>
            <a:endParaRPr b="1" sz="80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2275"/>
              <a:buFont typeface="Arial"/>
              <a:buNone/>
            </a:pPr>
            <a:r>
              <a:t/>
            </a:r>
            <a:endParaRPr b="1" sz="2000">
              <a:solidFill>
                <a:srgbClr val="2F5496"/>
              </a:solidFill>
              <a:latin typeface="Constantia"/>
              <a:ea typeface="Constantia"/>
              <a:cs typeface="Constantia"/>
              <a:sym typeface="Constantia"/>
            </a:endParaRPr>
          </a:p>
          <a:p>
            <a:pPr indent="0" lvl="0" marL="0" rtl="0" algn="l">
              <a:lnSpc>
                <a:spcPct val="100000"/>
              </a:lnSpc>
              <a:spcBef>
                <a:spcPts val="900"/>
              </a:spcBef>
              <a:spcAft>
                <a:spcPts val="0"/>
              </a:spcAft>
              <a:buClr>
                <a:schemeClr val="dk1"/>
              </a:buClr>
              <a:buSzPct val="151402"/>
              <a:buFont typeface="Arial"/>
              <a:buNone/>
            </a:pPr>
            <a:r>
              <a:rPr b="1" lang="es-ES" sz="10700">
                <a:solidFill>
                  <a:srgbClr val="2F5496"/>
                </a:solidFill>
                <a:latin typeface="Constantia"/>
                <a:ea typeface="Constantia"/>
                <a:cs typeface="Constantia"/>
                <a:sym typeface="Constantia"/>
              </a:rPr>
              <a:t>¿Quiénes integran el Consejo?</a:t>
            </a:r>
            <a:endParaRPr b="1" sz="107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375"/>
              <a:buFont typeface="Arial"/>
              <a:buNone/>
            </a:pPr>
            <a:r>
              <a:rPr lang="es-ES" sz="7500">
                <a:solidFill>
                  <a:srgbClr val="2F5496"/>
                </a:solidFill>
                <a:latin typeface="Constantia"/>
                <a:ea typeface="Constantia"/>
                <a:cs typeface="Constantia"/>
                <a:sym typeface="Constantia"/>
              </a:rPr>
              <a:t>Un Directorio constituido por:</a:t>
            </a:r>
            <a:endParaRPr sz="75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375"/>
              <a:buFont typeface="Arial"/>
              <a:buNone/>
            </a:pPr>
            <a:r>
              <a:rPr lang="es-ES" sz="7500">
                <a:solidFill>
                  <a:srgbClr val="2F5496"/>
                </a:solidFill>
                <a:latin typeface="Constantia"/>
                <a:ea typeface="Constantia"/>
                <a:cs typeface="Constantia"/>
                <a:sym typeface="Constantia"/>
              </a:rPr>
              <a:t>PRESIDENTA : ROSA VERGARA</a:t>
            </a:r>
            <a:endParaRPr sz="75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375"/>
              <a:buFont typeface="Arial"/>
              <a:buNone/>
            </a:pPr>
            <a:r>
              <a:rPr lang="es-ES" sz="7500">
                <a:solidFill>
                  <a:srgbClr val="2F5496"/>
                </a:solidFill>
                <a:latin typeface="Constantia"/>
                <a:ea typeface="Constantia"/>
                <a:cs typeface="Constantia"/>
                <a:sym typeface="Constantia"/>
              </a:rPr>
              <a:t>SECRETARIA :  REBECA ARANGUIZ</a:t>
            </a:r>
            <a:endParaRPr sz="75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375"/>
              <a:buFont typeface="Arial"/>
              <a:buNone/>
            </a:pPr>
            <a:r>
              <a:rPr lang="es-ES" sz="7500">
                <a:solidFill>
                  <a:srgbClr val="2F5496"/>
                </a:solidFill>
                <a:latin typeface="Constantia"/>
                <a:ea typeface="Constantia"/>
                <a:cs typeface="Constantia"/>
                <a:sym typeface="Constantia"/>
              </a:rPr>
              <a:t>TESORERA :  ROSA FIGUEROA</a:t>
            </a:r>
            <a:endParaRPr sz="75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375"/>
              <a:buFont typeface="Arial"/>
              <a:buNone/>
            </a:pPr>
            <a:r>
              <a:rPr lang="es-ES" sz="7500">
                <a:solidFill>
                  <a:srgbClr val="2F5496"/>
                </a:solidFill>
                <a:latin typeface="Constantia"/>
                <a:ea typeface="Constantia"/>
                <a:cs typeface="Constantia"/>
                <a:sym typeface="Constantia"/>
              </a:rPr>
              <a:t>1° DIRECTORA : BERTA SOTO</a:t>
            </a:r>
            <a:endParaRPr sz="75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375"/>
              <a:buFont typeface="Arial"/>
              <a:buNone/>
            </a:pPr>
            <a:r>
              <a:rPr lang="es-ES" sz="7500">
                <a:solidFill>
                  <a:srgbClr val="2F5496"/>
                </a:solidFill>
                <a:latin typeface="Constantia"/>
                <a:ea typeface="Constantia"/>
                <a:cs typeface="Constantia"/>
                <a:sym typeface="Constantia"/>
              </a:rPr>
              <a:t>2° DIRECTORA : MARITZA LÓPEZ</a:t>
            </a:r>
            <a:endParaRPr sz="75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ts val="375"/>
              <a:buFont typeface="Arial"/>
              <a:buNone/>
            </a:pPr>
            <a:r>
              <a:rPr lang="es-ES" sz="7500">
                <a:solidFill>
                  <a:srgbClr val="2F5496"/>
                </a:solidFill>
                <a:latin typeface="Constantia"/>
                <a:ea typeface="Constantia"/>
                <a:cs typeface="Constantia"/>
                <a:sym typeface="Constantia"/>
              </a:rPr>
              <a:t>Socios usuarios de los CESFAM de La Granja, La Pintana y San Ramón.</a:t>
            </a:r>
            <a:endParaRPr sz="75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ct val="121333"/>
              <a:buFont typeface="Arial"/>
              <a:buNone/>
            </a:pPr>
            <a:r>
              <a:t/>
            </a:r>
            <a:endParaRPr b="1" sz="7500">
              <a:solidFill>
                <a:schemeClr val="dk1"/>
              </a:solidFill>
              <a:latin typeface="Constantia"/>
              <a:ea typeface="Constantia"/>
              <a:cs typeface="Constantia"/>
              <a:sym typeface="Constantia"/>
            </a:endParaRPr>
          </a:p>
          <a:p>
            <a:pPr indent="0" lvl="0" marL="0" rtl="0" algn="l">
              <a:lnSpc>
                <a:spcPct val="100000"/>
              </a:lnSpc>
              <a:spcBef>
                <a:spcPts val="900"/>
              </a:spcBef>
              <a:spcAft>
                <a:spcPts val="0"/>
              </a:spcAft>
              <a:buClr>
                <a:schemeClr val="dk1"/>
              </a:buClr>
              <a:buSzPct val="151402"/>
              <a:buFont typeface="Arial"/>
              <a:buNone/>
            </a:pPr>
            <a:r>
              <a:rPr b="1" lang="es-ES" sz="10700">
                <a:solidFill>
                  <a:srgbClr val="2F5496"/>
                </a:solidFill>
                <a:latin typeface="Constantia"/>
                <a:ea typeface="Constantia"/>
                <a:cs typeface="Constantia"/>
                <a:sym typeface="Constantia"/>
              </a:rPr>
              <a:t>¿Cómo trabajamos?</a:t>
            </a:r>
            <a:endParaRPr b="1" sz="10700">
              <a:solidFill>
                <a:srgbClr val="2F5496"/>
              </a:solidFill>
              <a:latin typeface="Constantia"/>
              <a:ea typeface="Constantia"/>
              <a:cs typeface="Constantia"/>
              <a:sym typeface="Constantia"/>
            </a:endParaRPr>
          </a:p>
          <a:p>
            <a:pPr indent="0" lvl="0" marL="0" rtl="0" algn="l">
              <a:lnSpc>
                <a:spcPct val="100000"/>
              </a:lnSpc>
              <a:spcBef>
                <a:spcPts val="500"/>
              </a:spcBef>
              <a:spcAft>
                <a:spcPts val="0"/>
              </a:spcAft>
              <a:buClr>
                <a:schemeClr val="dk1"/>
              </a:buClr>
              <a:buSzPct val="121333"/>
              <a:buFont typeface="Arial"/>
              <a:buNone/>
            </a:pPr>
            <a:r>
              <a:rPr lang="es-ES" sz="7500">
                <a:solidFill>
                  <a:srgbClr val="2F5496"/>
                </a:solidFill>
                <a:latin typeface="Quattrocento Sans"/>
                <a:ea typeface="Quattrocento Sans"/>
                <a:cs typeface="Quattrocento Sans"/>
                <a:sym typeface="Quattrocento Sans"/>
              </a:rPr>
              <a:t>-Elaboramos y ejecutamos un Plan de Trabajo en conjunto con el Hospital</a:t>
            </a:r>
            <a:endParaRPr sz="7500">
              <a:solidFill>
                <a:srgbClr val="2F5496"/>
              </a:solidFill>
              <a:latin typeface="Quattrocento Sans"/>
              <a:ea typeface="Quattrocento Sans"/>
              <a:cs typeface="Quattrocento Sans"/>
              <a:sym typeface="Quattrocento Sans"/>
            </a:endParaRPr>
          </a:p>
          <a:p>
            <a:pPr indent="0" lvl="0" marL="0" rtl="0" algn="l">
              <a:lnSpc>
                <a:spcPct val="100000"/>
              </a:lnSpc>
              <a:spcBef>
                <a:spcPts val="500"/>
              </a:spcBef>
              <a:spcAft>
                <a:spcPts val="0"/>
              </a:spcAft>
              <a:buClr>
                <a:schemeClr val="dk1"/>
              </a:buClr>
              <a:buSzPct val="121333"/>
              <a:buFont typeface="Arial"/>
              <a:buNone/>
            </a:pPr>
            <a:r>
              <a:rPr lang="es-ES" sz="7500">
                <a:solidFill>
                  <a:srgbClr val="2F5496"/>
                </a:solidFill>
                <a:latin typeface="Quattrocento Sans"/>
                <a:ea typeface="Quattrocento Sans"/>
                <a:cs typeface="Quattrocento Sans"/>
                <a:sym typeface="Quattrocento Sans"/>
              </a:rPr>
              <a:t>-Formamos comisiones</a:t>
            </a:r>
            <a:endParaRPr sz="7500">
              <a:solidFill>
                <a:srgbClr val="2F5496"/>
              </a:solidFill>
              <a:latin typeface="Quattrocento Sans"/>
              <a:ea typeface="Quattrocento Sans"/>
              <a:cs typeface="Quattrocento Sans"/>
              <a:sym typeface="Quattrocento Sans"/>
            </a:endParaRPr>
          </a:p>
          <a:p>
            <a:pPr indent="0" lvl="0" marL="0" rtl="0" algn="l">
              <a:lnSpc>
                <a:spcPct val="100000"/>
              </a:lnSpc>
              <a:spcBef>
                <a:spcPts val="500"/>
              </a:spcBef>
              <a:spcAft>
                <a:spcPts val="0"/>
              </a:spcAft>
              <a:buClr>
                <a:schemeClr val="dk1"/>
              </a:buClr>
              <a:buSzPct val="121333"/>
              <a:buFont typeface="Arial"/>
              <a:buNone/>
            </a:pPr>
            <a:r>
              <a:rPr lang="es-ES" sz="7500">
                <a:solidFill>
                  <a:srgbClr val="2F5496"/>
                </a:solidFill>
                <a:latin typeface="Quattrocento Sans"/>
                <a:ea typeface="Quattrocento Sans"/>
                <a:cs typeface="Quattrocento Sans"/>
                <a:sym typeface="Quattrocento Sans"/>
              </a:rPr>
              <a:t>-Nos reunimos el último martes de cada mes en salas de módulos </a:t>
            </a:r>
            <a:endParaRPr sz="7500">
              <a:solidFill>
                <a:srgbClr val="2F5496"/>
              </a:solidFill>
              <a:latin typeface="Quattrocento Sans"/>
              <a:ea typeface="Quattrocento Sans"/>
              <a:cs typeface="Quattrocento Sans"/>
              <a:sym typeface="Quattrocento Sans"/>
            </a:endParaRPr>
          </a:p>
          <a:p>
            <a:pPr indent="0" lvl="0" marL="0" rtl="0" algn="l">
              <a:lnSpc>
                <a:spcPct val="100000"/>
              </a:lnSpc>
              <a:spcBef>
                <a:spcPts val="500"/>
              </a:spcBef>
              <a:spcAft>
                <a:spcPts val="0"/>
              </a:spcAft>
              <a:buClr>
                <a:schemeClr val="dk1"/>
              </a:buClr>
              <a:buSzPct val="121333"/>
              <a:buFont typeface="Arial"/>
              <a:buNone/>
            </a:pPr>
            <a:r>
              <a:rPr lang="es-ES" sz="7500">
                <a:solidFill>
                  <a:srgbClr val="2F5496"/>
                </a:solidFill>
                <a:latin typeface="Quattrocento Sans"/>
                <a:ea typeface="Quattrocento Sans"/>
                <a:cs typeface="Quattrocento Sans"/>
                <a:sym typeface="Quattrocento Sans"/>
              </a:rPr>
              <a:t>de la UDD</a:t>
            </a:r>
            <a:endParaRPr sz="7500">
              <a:solidFill>
                <a:srgbClr val="2F5496"/>
              </a:solidFill>
              <a:latin typeface="Quattrocento Sans"/>
              <a:ea typeface="Quattrocento Sans"/>
              <a:cs typeface="Quattrocento Sans"/>
              <a:sym typeface="Quattrocento Sans"/>
            </a:endParaRPr>
          </a:p>
          <a:p>
            <a:pPr indent="0" lvl="0" marL="0" rtl="0" algn="l">
              <a:spcBef>
                <a:spcPts val="1000"/>
              </a:spcBef>
              <a:spcAft>
                <a:spcPts val="0"/>
              </a:spcAft>
              <a:buNone/>
            </a:pPr>
            <a:r>
              <a:t/>
            </a:r>
            <a:endParaRPr sz="2000"/>
          </a:p>
        </p:txBody>
      </p:sp>
      <p:pic>
        <p:nvPicPr>
          <p:cNvPr id="1484" name="Google Shape;1484;g3dfa7c6c861_0_0"/>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485" name="Google Shape;1485;g3dfa7c6c861_0_0"/>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486" name="Google Shape;1486;g3dfa7c6c861_0_0" title="CDU.jpg"/>
          <p:cNvPicPr preferRelativeResize="0"/>
          <p:nvPr/>
        </p:nvPicPr>
        <p:blipFill rotWithShape="1">
          <a:blip r:embed="rId5">
            <a:alphaModFix/>
          </a:blip>
          <a:srcRect b="229" l="0" r="0" t="239"/>
          <a:stretch/>
        </p:blipFill>
        <p:spPr>
          <a:xfrm>
            <a:off x="-12" y="0"/>
            <a:ext cx="2028825" cy="6858000"/>
          </a:xfrm>
          <a:prstGeom prst="rect">
            <a:avLst/>
          </a:prstGeom>
          <a:noFill/>
          <a:ln>
            <a:noFill/>
          </a:ln>
        </p:spPr>
      </p:pic>
      <p:pic>
        <p:nvPicPr>
          <p:cNvPr id="1487" name="Google Shape;1487;g3dfa7c6c861_0_0"/>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g3dfa7c6c861_0_58"/>
          <p:cNvSpPr txBox="1"/>
          <p:nvPr>
            <p:ph type="ctrTitle"/>
          </p:nvPr>
        </p:nvSpPr>
        <p:spPr>
          <a:xfrm>
            <a:off x="2032000" y="1496484"/>
            <a:ext cx="12192000" cy="31836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493" name="Google Shape;1493;g3dfa7c6c861_0_58"/>
          <p:cNvSpPr txBox="1"/>
          <p:nvPr>
            <p:ph idx="1" type="subTitle"/>
          </p:nvPr>
        </p:nvSpPr>
        <p:spPr>
          <a:xfrm>
            <a:off x="2032000" y="4802717"/>
            <a:ext cx="12192000" cy="2207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494" name="Google Shape;1494;g3dfa7c6c861_0_58" title="FOTO USUARIO.jpg"/>
          <p:cNvPicPr preferRelativeResize="0"/>
          <p:nvPr/>
        </p:nvPicPr>
        <p:blipFill rotWithShape="1">
          <a:blip r:embed="rId3">
            <a:alphaModFix/>
          </a:blip>
          <a:srcRect b="12474" l="0" r="0" t="12474"/>
          <a:stretch/>
        </p:blipFill>
        <p:spPr>
          <a:xfrm>
            <a:off x="-209333" y="-117733"/>
            <a:ext cx="12469999" cy="6975734"/>
          </a:xfrm>
          <a:prstGeom prst="rect">
            <a:avLst/>
          </a:prstGeom>
          <a:noFill/>
          <a:ln>
            <a:noFill/>
          </a:ln>
          <a:effectLst>
            <a:outerShdw blurRad="76200" rotWithShape="0" algn="bl" dir="5400000" dist="25400">
              <a:srgbClr val="000000">
                <a:alpha val="50000"/>
              </a:srgbClr>
            </a:outerShdw>
          </a:effectLst>
        </p:spPr>
      </p:pic>
      <p:pic>
        <p:nvPicPr>
          <p:cNvPr id="1495" name="Google Shape;1495;g3dfa7c6c861_0_58"/>
          <p:cNvPicPr preferRelativeResize="0"/>
          <p:nvPr/>
        </p:nvPicPr>
        <p:blipFill rotWithShape="1">
          <a:blip r:embed="rId4">
            <a:alphaModFix amt="70000"/>
          </a:blip>
          <a:srcRect b="0" l="0" r="0" t="0"/>
          <a:stretch/>
        </p:blipFill>
        <p:spPr>
          <a:xfrm>
            <a:off x="2721900" y="2272266"/>
            <a:ext cx="7534400" cy="3888333"/>
          </a:xfrm>
          <a:prstGeom prst="rect">
            <a:avLst/>
          </a:prstGeom>
          <a:noFill/>
          <a:ln>
            <a:noFill/>
          </a:ln>
        </p:spPr>
      </p:pic>
      <p:pic>
        <p:nvPicPr>
          <p:cNvPr id="1496" name="Google Shape;1496;g3dfa7c6c861_0_58"/>
          <p:cNvPicPr preferRelativeResize="0"/>
          <p:nvPr/>
        </p:nvPicPr>
        <p:blipFill rotWithShape="1">
          <a:blip r:embed="rId5">
            <a:alphaModFix/>
          </a:blip>
          <a:srcRect b="7995" l="0" r="0" t="4531"/>
          <a:stretch/>
        </p:blipFill>
        <p:spPr>
          <a:xfrm>
            <a:off x="5491950" y="206667"/>
            <a:ext cx="1208092" cy="1056800"/>
          </a:xfrm>
          <a:prstGeom prst="rect">
            <a:avLst/>
          </a:prstGeom>
          <a:noFill/>
          <a:ln>
            <a:noFill/>
          </a:ln>
        </p:spPr>
      </p:pic>
      <p:sp>
        <p:nvSpPr>
          <p:cNvPr id="1497" name="Google Shape;1497;g3dfa7c6c861_0_58"/>
          <p:cNvSpPr txBox="1"/>
          <p:nvPr/>
        </p:nvSpPr>
        <p:spPr>
          <a:xfrm>
            <a:off x="2746500" y="3479567"/>
            <a:ext cx="7485300" cy="2241000"/>
          </a:xfrm>
          <a:prstGeom prst="rect">
            <a:avLst/>
          </a:prstGeom>
          <a:noFill/>
          <a:ln>
            <a:noFill/>
          </a:ln>
        </p:spPr>
        <p:txBody>
          <a:bodyPr anchorCtr="0" anchor="t" bIns="121900" lIns="121900" spcFirstLastPara="1" rIns="121900" wrap="square" tIns="121900">
            <a:spAutoFit/>
          </a:bodyPr>
          <a:lstStyle/>
          <a:p>
            <a:pPr indent="0" lvl="0" marL="0" rtl="0" algn="ctr">
              <a:lnSpc>
                <a:spcPct val="90000"/>
              </a:lnSpc>
              <a:spcBef>
                <a:spcPts val="0"/>
              </a:spcBef>
              <a:spcAft>
                <a:spcPts val="0"/>
              </a:spcAft>
              <a:buNone/>
            </a:pPr>
            <a:r>
              <a:rPr lang="es-ES" sz="4800">
                <a:solidFill>
                  <a:srgbClr val="1F3864"/>
                </a:solidFill>
                <a:latin typeface="Quattrocento Sans"/>
                <a:ea typeface="Quattrocento Sans"/>
                <a:cs typeface="Quattrocento Sans"/>
                <a:sym typeface="Quattrocento Sans"/>
              </a:rPr>
              <a:t>PLANIFICACIÓN ACTIVIDADES AÑO 2025</a:t>
            </a:r>
            <a:endParaRPr sz="4800">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None/>
            </a:pPr>
            <a:r>
              <a:t/>
            </a:r>
            <a:endParaRPr sz="4800">
              <a:solidFill>
                <a:srgbClr val="1F3864"/>
              </a:solidFill>
              <a:latin typeface="Quattrocento Sans"/>
              <a:ea typeface="Quattrocento Sans"/>
              <a:cs typeface="Quattrocento Sans"/>
              <a:sym typeface="Quattrocento Sans"/>
            </a:endParaRPr>
          </a:p>
        </p:txBody>
      </p:sp>
      <p:cxnSp>
        <p:nvCxnSpPr>
          <p:cNvPr id="1498" name="Google Shape;1498;g3dfa7c6c861_0_58"/>
          <p:cNvCxnSpPr/>
          <p:nvPr/>
        </p:nvCxnSpPr>
        <p:spPr>
          <a:xfrm>
            <a:off x="2982500" y="5093667"/>
            <a:ext cx="7013100" cy="9900"/>
          </a:xfrm>
          <a:prstGeom prst="straightConnector1">
            <a:avLst/>
          </a:prstGeom>
          <a:noFill/>
          <a:ln cap="flat" cmpd="sng" w="50800">
            <a:solidFill>
              <a:srgbClr val="4472C4"/>
            </a:solidFill>
            <a:prstDash val="solid"/>
            <a:miter lim="800000"/>
            <a:headEnd len="sm" w="sm" type="none"/>
            <a:tailEnd len="sm" w="sm" type="none"/>
          </a:ln>
        </p:spPr>
      </p:cxnSp>
      <p:cxnSp>
        <p:nvCxnSpPr>
          <p:cNvPr id="1499" name="Google Shape;1499;g3dfa7c6c861_0_58"/>
          <p:cNvCxnSpPr/>
          <p:nvPr/>
        </p:nvCxnSpPr>
        <p:spPr>
          <a:xfrm>
            <a:off x="2970467" y="3207667"/>
            <a:ext cx="7013100" cy="9900"/>
          </a:xfrm>
          <a:prstGeom prst="straightConnector1">
            <a:avLst/>
          </a:prstGeom>
          <a:noFill/>
          <a:ln cap="flat" cmpd="sng" w="50800">
            <a:solidFill>
              <a:srgbClr val="4472C4"/>
            </a:solidFill>
            <a:prstDash val="solid"/>
            <a:miter lim="800000"/>
            <a:headEnd len="sm" w="sm" type="none"/>
            <a:tailEnd len="sm" w="sm" type="none"/>
          </a:ln>
        </p:spPr>
      </p:cxnSp>
      <p:sp>
        <p:nvSpPr>
          <p:cNvPr id="1500" name="Google Shape;1500;g3dfa7c6c861_0_58"/>
          <p:cNvSpPr txBox="1"/>
          <p:nvPr/>
        </p:nvSpPr>
        <p:spPr>
          <a:xfrm>
            <a:off x="3903150" y="4028633"/>
            <a:ext cx="5812500" cy="375600"/>
          </a:xfrm>
          <a:prstGeom prst="rect">
            <a:avLst/>
          </a:prstGeom>
          <a:noFill/>
          <a:ln>
            <a:noFill/>
          </a:ln>
        </p:spPr>
        <p:txBody>
          <a:bodyPr anchorCtr="0" anchor="t" bIns="121900" lIns="121900" spcFirstLastPara="1" rIns="121900" wrap="square" tIns="121900">
            <a:spAutoFit/>
          </a:bodyPr>
          <a:lstStyle/>
          <a:p>
            <a:pPr indent="0" lvl="0" marL="0" rtl="0" algn="ctr">
              <a:lnSpc>
                <a:spcPct val="70000"/>
              </a:lnSpc>
              <a:spcBef>
                <a:spcPts val="0"/>
              </a:spcBef>
              <a:spcAft>
                <a:spcPts val="0"/>
              </a:spcAft>
              <a:buNone/>
            </a:pPr>
            <a:r>
              <a:t/>
            </a:r>
            <a:endParaRPr sz="12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g3dfa7c6c861_0_115"/>
          <p:cNvSpPr txBox="1"/>
          <p:nvPr>
            <p:ph type="title"/>
          </p:nvPr>
        </p:nvSpPr>
        <p:spPr>
          <a:xfrm>
            <a:off x="2342400" y="734517"/>
            <a:ext cx="8145900" cy="1327200"/>
          </a:xfrm>
          <a:prstGeom prst="rect">
            <a:avLst/>
          </a:prstGeom>
        </p:spPr>
        <p:txBody>
          <a:bodyPr anchorCtr="0" anchor="ctr" bIns="45700" lIns="91425" spcFirstLastPara="1" rIns="91425" wrap="square" tIns="45700">
            <a:noAutofit/>
          </a:bodyPr>
          <a:lstStyle/>
          <a:p>
            <a:pPr indent="0" lvl="0" marL="0" rtl="0" algn="l">
              <a:lnSpc>
                <a:spcPct val="115000"/>
              </a:lnSpc>
              <a:spcBef>
                <a:spcPts val="1600"/>
              </a:spcBef>
              <a:spcAft>
                <a:spcPts val="0"/>
              </a:spcAft>
              <a:buClr>
                <a:schemeClr val="dk1"/>
              </a:buClr>
              <a:buSzPts val="1500"/>
              <a:buFont typeface="Arial"/>
              <a:buNone/>
            </a:pPr>
            <a:r>
              <a:rPr b="1" lang="es-ES" sz="3600">
                <a:solidFill>
                  <a:srgbClr val="2F5496"/>
                </a:solidFill>
                <a:latin typeface="Quattrocento Sans"/>
                <a:ea typeface="Quattrocento Sans"/>
                <a:cs typeface="Quattrocento Sans"/>
                <a:sym typeface="Quattrocento Sans"/>
              </a:rPr>
              <a:t>ASISTENCIA A REUNIONES MENSUALES DE PARTICIPACIÓN</a:t>
            </a:r>
            <a:endParaRPr b="1" sz="3600">
              <a:solidFill>
                <a:srgbClr val="2F5496"/>
              </a:solidFill>
              <a:latin typeface="Quattrocento Sans"/>
              <a:ea typeface="Quattrocento Sans"/>
              <a:cs typeface="Quattrocento Sans"/>
              <a:sym typeface="Quattrocento Sans"/>
            </a:endParaRPr>
          </a:p>
          <a:p>
            <a:pPr indent="0" lvl="1" marL="0" rtl="0" algn="l">
              <a:spcBef>
                <a:spcPts val="1600"/>
              </a:spcBef>
              <a:spcAft>
                <a:spcPts val="0"/>
              </a:spcAft>
              <a:buClr>
                <a:schemeClr val="dk1"/>
              </a:buClr>
              <a:buSzPts val="1300"/>
              <a:buFont typeface="Arial"/>
              <a:buNone/>
            </a:pPr>
            <a:r>
              <a:t/>
            </a:r>
            <a:endParaRPr sz="4000">
              <a:solidFill>
                <a:srgbClr val="2F5496"/>
              </a:solidFill>
              <a:latin typeface="Quattrocento Sans"/>
              <a:ea typeface="Quattrocento Sans"/>
              <a:cs typeface="Quattrocento Sans"/>
              <a:sym typeface="Quattrocento Sans"/>
            </a:endParaRPr>
          </a:p>
        </p:txBody>
      </p:sp>
      <p:sp>
        <p:nvSpPr>
          <p:cNvPr id="1506" name="Google Shape;1506;g3dfa7c6c861_0_115"/>
          <p:cNvSpPr txBox="1"/>
          <p:nvPr>
            <p:ph idx="1" type="body"/>
          </p:nvPr>
        </p:nvSpPr>
        <p:spPr>
          <a:xfrm>
            <a:off x="2342400" y="1825967"/>
            <a:ext cx="9434100" cy="4555200"/>
          </a:xfrm>
          <a:prstGeom prst="rect">
            <a:avLst/>
          </a:prstGeom>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Font typeface="Arial"/>
              <a:buNone/>
            </a:pPr>
            <a:r>
              <a:rPr lang="es-ES" sz="2000">
                <a:solidFill>
                  <a:srgbClr val="2F5496"/>
                </a:solidFill>
                <a:latin typeface="Quattrocento Sans"/>
                <a:ea typeface="Quattrocento Sans"/>
                <a:cs typeface="Quattrocento Sans"/>
                <a:sym typeface="Quattrocento Sans"/>
              </a:rPr>
              <a:t>Participan: Director, jefaturas del hospital y otras organizaciones de usuarios.</a:t>
            </a:r>
            <a:br>
              <a:rPr b="1" lang="es-ES">
                <a:solidFill>
                  <a:srgbClr val="2F5496"/>
                </a:solidFill>
                <a:latin typeface="Constantia"/>
                <a:ea typeface="Constantia"/>
                <a:cs typeface="Constantia"/>
                <a:sym typeface="Constantia"/>
              </a:rPr>
            </a:br>
            <a:endParaRPr>
              <a:solidFill>
                <a:srgbClr val="2F5496"/>
              </a:solidFill>
            </a:endParaRPr>
          </a:p>
        </p:txBody>
      </p:sp>
      <p:pic>
        <p:nvPicPr>
          <p:cNvPr id="1507" name="Google Shape;1507;g3dfa7c6c861_0_115"/>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508" name="Google Shape;1508;g3dfa7c6c861_0_115"/>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509" name="Google Shape;1509;g3dfa7c6c861_0_115" title="ppt4.jp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510" name="Google Shape;1510;g3dfa7c6c861_0_115"/>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511" name="Google Shape;1511;g3dfa7c6c861_0_115" title="CDU 1.jpg"/>
          <p:cNvPicPr preferRelativeResize="0"/>
          <p:nvPr/>
        </p:nvPicPr>
        <p:blipFill rotWithShape="1">
          <a:blip r:embed="rId7">
            <a:alphaModFix/>
          </a:blip>
          <a:srcRect b="13925" l="0" r="0" t="13925"/>
          <a:stretch/>
        </p:blipFill>
        <p:spPr>
          <a:xfrm>
            <a:off x="2558900" y="2343767"/>
            <a:ext cx="3999300" cy="2053200"/>
          </a:xfrm>
          <a:prstGeom prst="roundRect">
            <a:avLst>
              <a:gd fmla="val 9468" name="adj"/>
            </a:avLst>
          </a:prstGeom>
          <a:noFill/>
          <a:ln>
            <a:noFill/>
          </a:ln>
        </p:spPr>
      </p:pic>
      <p:pic>
        <p:nvPicPr>
          <p:cNvPr id="1512" name="Google Shape;1512;g3dfa7c6c861_0_115" title="CDU 2.jpg"/>
          <p:cNvPicPr preferRelativeResize="0"/>
          <p:nvPr/>
        </p:nvPicPr>
        <p:blipFill rotWithShape="1">
          <a:blip r:embed="rId8">
            <a:alphaModFix/>
          </a:blip>
          <a:srcRect b="367" l="0" r="0" t="367"/>
          <a:stretch/>
        </p:blipFill>
        <p:spPr>
          <a:xfrm>
            <a:off x="7831524" y="2343833"/>
            <a:ext cx="3998400" cy="2053200"/>
          </a:xfrm>
          <a:prstGeom prst="roundRect">
            <a:avLst>
              <a:gd fmla="val 9468" name="adj"/>
            </a:avLst>
          </a:prstGeom>
          <a:noFill/>
          <a:ln>
            <a:noFill/>
          </a:ln>
        </p:spPr>
      </p:pic>
      <p:pic>
        <p:nvPicPr>
          <p:cNvPr id="1513" name="Google Shape;1513;g3dfa7c6c861_0_115" title="CDU 3.jpg"/>
          <p:cNvPicPr preferRelativeResize="0"/>
          <p:nvPr/>
        </p:nvPicPr>
        <p:blipFill rotWithShape="1">
          <a:blip r:embed="rId9">
            <a:alphaModFix/>
          </a:blip>
          <a:srcRect b="14889" l="0" r="0" t="14882"/>
          <a:stretch/>
        </p:blipFill>
        <p:spPr>
          <a:xfrm>
            <a:off x="7830833" y="4499333"/>
            <a:ext cx="3999300" cy="2053500"/>
          </a:xfrm>
          <a:prstGeom prst="roundRect">
            <a:avLst>
              <a:gd fmla="val 9468" name="adj"/>
            </a:avLst>
          </a:prstGeom>
          <a:noFill/>
          <a:ln>
            <a:noFill/>
          </a:ln>
        </p:spPr>
      </p:pic>
      <p:pic>
        <p:nvPicPr>
          <p:cNvPr id="1514" name="Google Shape;1514;g3dfa7c6c861_0_115" title="CDU 0.jpg"/>
          <p:cNvPicPr preferRelativeResize="0"/>
          <p:nvPr/>
        </p:nvPicPr>
        <p:blipFill rotWithShape="1">
          <a:blip r:embed="rId10">
            <a:alphaModFix/>
          </a:blip>
          <a:srcRect b="0" l="3340" r="3350" t="0"/>
          <a:stretch/>
        </p:blipFill>
        <p:spPr>
          <a:xfrm>
            <a:off x="2558900" y="4499333"/>
            <a:ext cx="3998700" cy="2053200"/>
          </a:xfrm>
          <a:prstGeom prst="roundRect">
            <a:avLst>
              <a:gd fmla="val 9468"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descr="Genera una línea de tiempo con esta infografía. Utiliza un diseño minimalista organizado con colores en tonos azules  y descando las fechas y los temas ." id="229" name="Google Shape;229;g3975f0d37a7_3_16"/>
          <p:cNvPicPr preferRelativeResize="0"/>
          <p:nvPr/>
        </p:nvPicPr>
        <p:blipFill rotWithShape="1">
          <a:blip r:embed="rId3">
            <a:alphaModFix/>
          </a:blip>
          <a:srcRect b="0" l="0" r="0" t="0"/>
          <a:stretch/>
        </p:blipFill>
        <p:spPr>
          <a:xfrm>
            <a:off x="0" y="-12"/>
            <a:ext cx="12192000" cy="6858000"/>
          </a:xfrm>
          <a:prstGeom prst="rect">
            <a:avLst/>
          </a:prstGeom>
          <a:noFill/>
          <a:ln>
            <a:noFill/>
          </a:ln>
        </p:spPr>
      </p:pic>
      <p:sp>
        <p:nvSpPr>
          <p:cNvPr id="230" name="Google Shape;230;g3975f0d37a7_3_16"/>
          <p:cNvSpPr/>
          <p:nvPr/>
        </p:nvSpPr>
        <p:spPr>
          <a:xfrm>
            <a:off x="2191625" y="1939950"/>
            <a:ext cx="1237500" cy="2832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31" name="Google Shape;231;g3975f0d37a7_3_16"/>
          <p:cNvSpPr/>
          <p:nvPr/>
        </p:nvSpPr>
        <p:spPr>
          <a:xfrm>
            <a:off x="4671975" y="1939825"/>
            <a:ext cx="1399500" cy="2832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s-ES" sz="2800" u="none" cap="none" strike="noStrike">
                <a:solidFill>
                  <a:schemeClr val="lt1"/>
                </a:solidFill>
                <a:latin typeface="Oswald"/>
                <a:ea typeface="Oswald"/>
                <a:cs typeface="Oswald"/>
                <a:sym typeface="Oswald"/>
              </a:rPr>
              <a:t>octubre</a:t>
            </a:r>
            <a:endParaRPr b="0" i="0" sz="1400" u="none" cap="none" strike="noStrike">
              <a:solidFill>
                <a:srgbClr val="000000"/>
              </a:solidFill>
              <a:latin typeface="Calibri"/>
              <a:ea typeface="Calibri"/>
              <a:cs typeface="Calibri"/>
              <a:sym typeface="Calibri"/>
            </a:endParaRPr>
          </a:p>
        </p:txBody>
      </p:sp>
      <p:sp>
        <p:nvSpPr>
          <p:cNvPr id="232" name="Google Shape;232;g3975f0d37a7_3_16"/>
          <p:cNvSpPr/>
          <p:nvPr/>
        </p:nvSpPr>
        <p:spPr>
          <a:xfrm>
            <a:off x="7078200" y="1939825"/>
            <a:ext cx="1578600" cy="2832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s-ES" sz="2800" u="none" cap="none" strike="noStrike">
                <a:solidFill>
                  <a:schemeClr val="lt1"/>
                </a:solidFill>
                <a:latin typeface="Oswald"/>
                <a:ea typeface="Oswald"/>
                <a:cs typeface="Oswald"/>
                <a:sym typeface="Oswald"/>
              </a:rPr>
              <a:t>noviembre</a:t>
            </a:r>
            <a:endParaRPr b="0" i="0" sz="1400" u="none" cap="none" strike="noStrike">
              <a:solidFill>
                <a:srgbClr val="000000"/>
              </a:solidFill>
              <a:latin typeface="Calibri"/>
              <a:ea typeface="Calibri"/>
              <a:cs typeface="Calibri"/>
              <a:sym typeface="Calibri"/>
            </a:endParaRPr>
          </a:p>
        </p:txBody>
      </p:sp>
      <p:sp>
        <p:nvSpPr>
          <p:cNvPr id="233" name="Google Shape;233;g3975f0d37a7_3_16"/>
          <p:cNvSpPr/>
          <p:nvPr/>
        </p:nvSpPr>
        <p:spPr>
          <a:xfrm>
            <a:off x="9961950" y="1939950"/>
            <a:ext cx="1636500" cy="2832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s-ES" sz="2800" u="none" cap="none" strike="noStrike">
                <a:solidFill>
                  <a:schemeClr val="lt1"/>
                </a:solidFill>
                <a:latin typeface="Oswald"/>
                <a:ea typeface="Oswald"/>
                <a:cs typeface="Oswald"/>
                <a:sym typeface="Oswald"/>
              </a:rPr>
              <a:t>diciembre</a:t>
            </a:r>
            <a:endParaRPr b="0" i="0" sz="1400" u="none" cap="none" strike="noStrike">
              <a:solidFill>
                <a:srgbClr val="000000"/>
              </a:solidFill>
              <a:latin typeface="Calibri"/>
              <a:ea typeface="Calibri"/>
              <a:cs typeface="Calibri"/>
              <a:sym typeface="Calibri"/>
            </a:endParaRPr>
          </a:p>
        </p:txBody>
      </p:sp>
      <p:sp>
        <p:nvSpPr>
          <p:cNvPr id="234" name="Google Shape;234;g3975f0d37a7_3_16"/>
          <p:cNvSpPr txBox="1"/>
          <p:nvPr/>
        </p:nvSpPr>
        <p:spPr>
          <a:xfrm>
            <a:off x="2128700" y="1773750"/>
            <a:ext cx="1488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Oswald"/>
                <a:ea typeface="Oswald"/>
                <a:cs typeface="Oswald"/>
                <a:sym typeface="Oswald"/>
              </a:rPr>
              <a:t>octubre</a:t>
            </a:r>
            <a:endParaRPr b="0" i="0" sz="2800" u="none" cap="none" strike="noStrike">
              <a:solidFill>
                <a:schemeClr val="lt1"/>
              </a:solidFill>
              <a:latin typeface="Oswald"/>
              <a:ea typeface="Oswald"/>
              <a:cs typeface="Oswald"/>
              <a:sym typeface="Oswald"/>
            </a:endParaRPr>
          </a:p>
        </p:txBody>
      </p:sp>
      <p:pic>
        <p:nvPicPr>
          <p:cNvPr id="235" name="Google Shape;235;g3975f0d37a7_3_16" title="ppt 26.jpg"/>
          <p:cNvPicPr preferRelativeResize="0"/>
          <p:nvPr/>
        </p:nvPicPr>
        <p:blipFill rotWithShape="1">
          <a:blip r:embed="rId4">
            <a:alphaModFix/>
          </a:blip>
          <a:srcRect b="0" l="0" r="0" t="0"/>
          <a:stretch/>
        </p:blipFill>
        <p:spPr>
          <a:xfrm>
            <a:off x="0" y="3"/>
            <a:ext cx="2026725" cy="6840198"/>
          </a:xfrm>
          <a:prstGeom prst="rect">
            <a:avLst/>
          </a:prstGeom>
          <a:noFill/>
          <a:ln>
            <a:noFill/>
          </a:ln>
        </p:spPr>
      </p:pic>
      <p:pic>
        <p:nvPicPr>
          <p:cNvPr id="236" name="Google Shape;236;g3975f0d37a7_3_16"/>
          <p:cNvPicPr preferRelativeResize="0"/>
          <p:nvPr/>
        </p:nvPicPr>
        <p:blipFill rotWithShape="1">
          <a:blip r:embed="rId5">
            <a:alphaModFix/>
          </a:blip>
          <a:srcRect b="0" l="0" r="0" t="0"/>
          <a:stretch/>
        </p:blipFill>
        <p:spPr>
          <a:xfrm>
            <a:off x="491315" y="198990"/>
            <a:ext cx="1044087" cy="911364"/>
          </a:xfrm>
          <a:prstGeom prst="rect">
            <a:avLst/>
          </a:prstGeom>
          <a:noFill/>
          <a:ln>
            <a:noFill/>
          </a:ln>
        </p:spPr>
      </p:pic>
      <p:pic>
        <p:nvPicPr>
          <p:cNvPr id="237" name="Google Shape;237;g3975f0d37a7_3_16" title="diapo 4.jpg"/>
          <p:cNvPicPr preferRelativeResize="0"/>
          <p:nvPr/>
        </p:nvPicPr>
        <p:blipFill rotWithShape="1">
          <a:blip r:embed="rId6">
            <a:alphaModFix/>
          </a:blip>
          <a:srcRect b="14500" l="117650" r="-117650" t="-14500"/>
          <a:stretch/>
        </p:blipFill>
        <p:spPr>
          <a:xfrm>
            <a:off x="7032825" y="3778198"/>
            <a:ext cx="5036700" cy="2586000"/>
          </a:xfrm>
          <a:prstGeom prst="roundRect">
            <a:avLst>
              <a:gd fmla="val 9468" name="adj"/>
            </a:avLst>
          </a:prstGeom>
          <a:noFill/>
          <a:ln>
            <a:noFill/>
          </a:ln>
        </p:spPr>
      </p:pic>
      <p:pic>
        <p:nvPicPr>
          <p:cNvPr id="238" name="Google Shape;238;g3975f0d37a7_3_16" title="diapo 5.png"/>
          <p:cNvPicPr preferRelativeResize="0"/>
          <p:nvPr/>
        </p:nvPicPr>
        <p:blipFill rotWithShape="1">
          <a:blip r:embed="rId7">
            <a:alphaModFix/>
          </a:blip>
          <a:srcRect b="5939" l="0" r="0" t="5939"/>
          <a:stretch/>
        </p:blipFill>
        <p:spPr>
          <a:xfrm>
            <a:off x="6949475" y="3643300"/>
            <a:ext cx="4816200" cy="2539500"/>
          </a:xfrm>
          <a:prstGeom prst="roundRect">
            <a:avLst>
              <a:gd fmla="val 6947" name="adj"/>
            </a:avLst>
          </a:prstGeom>
          <a:noFill/>
          <a:ln>
            <a:noFill/>
          </a:ln>
        </p:spPr>
      </p:pic>
      <p:sp>
        <p:nvSpPr>
          <p:cNvPr id="239" name="Google Shape;239;g3975f0d37a7_3_16"/>
          <p:cNvSpPr txBox="1"/>
          <p:nvPr/>
        </p:nvSpPr>
        <p:spPr>
          <a:xfrm>
            <a:off x="7419100" y="5863675"/>
            <a:ext cx="3730200" cy="646500"/>
          </a:xfrm>
          <a:prstGeom prst="rect">
            <a:avLst/>
          </a:prstGeom>
          <a:solidFill>
            <a:srgbClr val="CFE2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E3A8A"/>
                </a:solidFill>
                <a:latin typeface="Quattrocento Sans"/>
                <a:ea typeface="Quattrocento Sans"/>
                <a:cs typeface="Quattrocento Sans"/>
                <a:sym typeface="Quattrocento Sans"/>
              </a:rPr>
              <a:t>REUNIONES DE CIERRE CON EQUIPOS</a:t>
            </a:r>
            <a:endParaRPr b="0" i="0" sz="1500" u="none" cap="none" strike="noStrike">
              <a:solidFill>
                <a:srgbClr val="1E3A8A"/>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1E3A8A"/>
                </a:solidFill>
                <a:latin typeface="Quattrocento Sans"/>
                <a:ea typeface="Quattrocento Sans"/>
                <a:cs typeface="Quattrocento Sans"/>
                <a:sym typeface="Quattrocento Sans"/>
              </a:rPr>
              <a:t> DE PLANIFICACIÓN ESTRATÉGICA</a:t>
            </a:r>
            <a:endParaRPr b="0" i="0" sz="1500" u="none" cap="none" strike="noStrike">
              <a:solidFill>
                <a:srgbClr val="1E3A8A"/>
              </a:solidFill>
              <a:latin typeface="Quattrocento Sans"/>
              <a:ea typeface="Quattrocento Sans"/>
              <a:cs typeface="Quattrocento Sans"/>
              <a:sym typeface="Quattrocento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sp>
        <p:nvSpPr>
          <p:cNvPr id="1519" name="Google Shape;1519;g3dfa7c6c861_0_173"/>
          <p:cNvSpPr txBox="1"/>
          <p:nvPr>
            <p:ph type="title"/>
          </p:nvPr>
        </p:nvSpPr>
        <p:spPr>
          <a:xfrm>
            <a:off x="2222858" y="1191733"/>
            <a:ext cx="6668700" cy="763500"/>
          </a:xfrm>
          <a:prstGeom prst="rect">
            <a:avLst/>
          </a:prstGeom>
        </p:spPr>
        <p:txBody>
          <a:bodyPr anchorCtr="0" anchor="ctr" bIns="45700" lIns="91425" spcFirstLastPara="1" rIns="91425" wrap="square" tIns="45700">
            <a:noAutofit/>
          </a:bodyPr>
          <a:lstStyle/>
          <a:p>
            <a:pPr indent="0" lvl="1" marL="0" rtl="0" algn="l">
              <a:spcBef>
                <a:spcPts val="0"/>
              </a:spcBef>
              <a:spcAft>
                <a:spcPts val="0"/>
              </a:spcAft>
              <a:buSzPts val="1300"/>
              <a:buNone/>
            </a:pPr>
            <a:r>
              <a:rPr b="1" lang="es-ES" sz="3600">
                <a:solidFill>
                  <a:srgbClr val="2F5496"/>
                </a:solidFill>
                <a:latin typeface="Quattrocento Sans"/>
                <a:ea typeface="Quattrocento Sans"/>
                <a:cs typeface="Quattrocento Sans"/>
                <a:sym typeface="Quattrocento Sans"/>
              </a:rPr>
              <a:t>PREPARACIÓN DE CUENTA PÚBLICA DE LA GESTIÓN DEL AÑO 2024</a:t>
            </a:r>
            <a:endParaRPr b="1" sz="3600">
              <a:solidFill>
                <a:srgbClr val="2F5496"/>
              </a:solidFill>
              <a:latin typeface="Quattrocento Sans"/>
              <a:ea typeface="Quattrocento Sans"/>
              <a:cs typeface="Quattrocento Sans"/>
              <a:sym typeface="Quattrocento Sans"/>
            </a:endParaRPr>
          </a:p>
          <a:p>
            <a:pPr indent="0" lvl="1" marL="0" rtl="0" algn="l">
              <a:spcBef>
                <a:spcPts val="0"/>
              </a:spcBef>
              <a:spcAft>
                <a:spcPts val="0"/>
              </a:spcAft>
              <a:buClr>
                <a:schemeClr val="dk1"/>
              </a:buClr>
              <a:buSzPts val="1300"/>
              <a:buFont typeface="Arial"/>
              <a:buNone/>
            </a:pPr>
            <a:r>
              <a:t/>
            </a:r>
            <a:endParaRPr b="1" sz="3600">
              <a:solidFill>
                <a:srgbClr val="2F5496"/>
              </a:solidFill>
              <a:latin typeface="Constantia"/>
              <a:ea typeface="Constantia"/>
              <a:cs typeface="Constantia"/>
              <a:sym typeface="Constantia"/>
            </a:endParaRPr>
          </a:p>
        </p:txBody>
      </p:sp>
      <p:sp>
        <p:nvSpPr>
          <p:cNvPr id="1520" name="Google Shape;1520;g3dfa7c6c861_0_173"/>
          <p:cNvSpPr txBox="1"/>
          <p:nvPr>
            <p:ph idx="1" type="body"/>
          </p:nvPr>
        </p:nvSpPr>
        <p:spPr>
          <a:xfrm>
            <a:off x="2342500" y="2920633"/>
            <a:ext cx="9434100" cy="3171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521" name="Google Shape;1521;g3dfa7c6c861_0_173"/>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522" name="Google Shape;1522;g3dfa7c6c861_0_173"/>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523" name="Google Shape;1523;g3dfa7c6c861_0_173" title="ppt1.jpg"/>
          <p:cNvPicPr preferRelativeResize="0"/>
          <p:nvPr/>
        </p:nvPicPr>
        <p:blipFill>
          <a:blip r:embed="rId5">
            <a:alphaModFix/>
          </a:blip>
          <a:stretch>
            <a:fillRect/>
          </a:stretch>
        </p:blipFill>
        <p:spPr>
          <a:xfrm>
            <a:off x="-12" y="0"/>
            <a:ext cx="2028825" cy="6858000"/>
          </a:xfrm>
          <a:prstGeom prst="rect">
            <a:avLst/>
          </a:prstGeom>
          <a:noFill/>
          <a:ln>
            <a:noFill/>
          </a:ln>
        </p:spPr>
      </p:pic>
      <p:pic>
        <p:nvPicPr>
          <p:cNvPr id="1524" name="Google Shape;1524;g3dfa7c6c861_0_173"/>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525" name="Google Shape;1525;g3dfa7c6c861_0_173" title="PPT CDU.png"/>
          <p:cNvPicPr preferRelativeResize="0"/>
          <p:nvPr/>
        </p:nvPicPr>
        <p:blipFill rotWithShape="1">
          <a:blip r:embed="rId7">
            <a:alphaModFix/>
          </a:blip>
          <a:srcRect b="0" l="850" r="-850" t="17952"/>
          <a:stretch/>
        </p:blipFill>
        <p:spPr>
          <a:xfrm>
            <a:off x="3543900" y="2481833"/>
            <a:ext cx="7031100" cy="3609900"/>
          </a:xfrm>
          <a:prstGeom prst="roundRect">
            <a:avLst>
              <a:gd fmla="val 9468" name="adj"/>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g3dfa7c6c861_0_228"/>
          <p:cNvSpPr txBox="1"/>
          <p:nvPr>
            <p:ph type="title"/>
          </p:nvPr>
        </p:nvSpPr>
        <p:spPr>
          <a:xfrm>
            <a:off x="2256608" y="1061483"/>
            <a:ext cx="6738300" cy="763500"/>
          </a:xfrm>
          <a:prstGeom prst="rect">
            <a:avLst/>
          </a:prstGeom>
        </p:spPr>
        <p:txBody>
          <a:bodyPr anchorCtr="0" anchor="ctr" bIns="45700" lIns="91425" spcFirstLastPara="1" rIns="91425" wrap="square" tIns="45700">
            <a:noAutofit/>
          </a:bodyPr>
          <a:lstStyle/>
          <a:p>
            <a:pPr indent="0" lvl="1" marL="0" rtl="0" algn="l">
              <a:spcBef>
                <a:spcPts val="0"/>
              </a:spcBef>
              <a:spcAft>
                <a:spcPts val="0"/>
              </a:spcAft>
              <a:buNone/>
            </a:pPr>
            <a:r>
              <a:rPr b="1" lang="es-ES" sz="3600">
                <a:solidFill>
                  <a:srgbClr val="2F5496"/>
                </a:solidFill>
                <a:latin typeface="Quattrocento Sans"/>
                <a:ea typeface="Quattrocento Sans"/>
                <a:cs typeface="Quattrocento Sans"/>
                <a:sym typeface="Quattrocento Sans"/>
              </a:rPr>
              <a:t>PARTICIPACIÓN EN MESAS DE USUARIOS</a:t>
            </a:r>
            <a:endParaRPr b="1" sz="3600">
              <a:solidFill>
                <a:srgbClr val="2F5496"/>
              </a:solidFill>
              <a:latin typeface="Quattrocento Sans"/>
              <a:ea typeface="Quattrocento Sans"/>
              <a:cs typeface="Quattrocento Sans"/>
              <a:sym typeface="Quattrocento Sans"/>
            </a:endParaRPr>
          </a:p>
          <a:p>
            <a:pPr indent="0" lvl="1" marL="0" rtl="0" algn="l">
              <a:spcBef>
                <a:spcPts val="0"/>
              </a:spcBef>
              <a:spcAft>
                <a:spcPts val="0"/>
              </a:spcAft>
              <a:buClr>
                <a:schemeClr val="dk1"/>
              </a:buClr>
              <a:buFont typeface="Arial"/>
              <a:buNone/>
            </a:pPr>
            <a:r>
              <a:t/>
            </a:r>
            <a:endParaRPr b="1" sz="5900">
              <a:solidFill>
                <a:srgbClr val="07674D"/>
              </a:solidFill>
              <a:latin typeface="Constantia"/>
              <a:ea typeface="Constantia"/>
              <a:cs typeface="Constantia"/>
              <a:sym typeface="Constantia"/>
            </a:endParaRPr>
          </a:p>
        </p:txBody>
      </p:sp>
      <p:sp>
        <p:nvSpPr>
          <p:cNvPr id="1531" name="Google Shape;1531;g3dfa7c6c861_0_228"/>
          <p:cNvSpPr txBox="1"/>
          <p:nvPr>
            <p:ph idx="1" type="body"/>
          </p:nvPr>
        </p:nvSpPr>
        <p:spPr>
          <a:xfrm>
            <a:off x="2342500" y="1864033"/>
            <a:ext cx="9434100" cy="42279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532" name="Google Shape;1532;g3dfa7c6c861_0_228"/>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533" name="Google Shape;1533;g3dfa7c6c861_0_228"/>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534" name="Google Shape;1534;g3dfa7c6c861_0_228" title="FOTO USUARIO 1.jp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535" name="Google Shape;1535;g3dfa7c6c861_0_228"/>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536" name="Google Shape;1536;g3dfa7c6c861_0_228" title="INTERCULTURAL 2.jpg"/>
          <p:cNvPicPr preferRelativeResize="0"/>
          <p:nvPr/>
        </p:nvPicPr>
        <p:blipFill rotWithShape="1">
          <a:blip r:embed="rId7">
            <a:alphaModFix/>
          </a:blip>
          <a:srcRect b="17082" l="3390" r="6932" t="6078"/>
          <a:stretch/>
        </p:blipFill>
        <p:spPr>
          <a:xfrm>
            <a:off x="2411067" y="1961267"/>
            <a:ext cx="2901900" cy="1863900"/>
          </a:xfrm>
          <a:prstGeom prst="roundRect">
            <a:avLst>
              <a:gd fmla="val 9468" name="adj"/>
            </a:avLst>
          </a:prstGeom>
          <a:noFill/>
          <a:ln>
            <a:noFill/>
          </a:ln>
        </p:spPr>
      </p:pic>
      <p:pic>
        <p:nvPicPr>
          <p:cNvPr id="1537" name="Google Shape;1537;g3dfa7c6c861_0_228" title="INTERCULTURAL.jpg"/>
          <p:cNvPicPr preferRelativeResize="0"/>
          <p:nvPr/>
        </p:nvPicPr>
        <p:blipFill rotWithShape="1">
          <a:blip r:embed="rId8">
            <a:alphaModFix/>
          </a:blip>
          <a:srcRect b="15769" l="3506" r="2500" t="7160"/>
          <a:stretch/>
        </p:blipFill>
        <p:spPr>
          <a:xfrm>
            <a:off x="5367833" y="1987667"/>
            <a:ext cx="2944800" cy="1811100"/>
          </a:xfrm>
          <a:prstGeom prst="roundRect">
            <a:avLst>
              <a:gd fmla="val 9468" name="adj"/>
            </a:avLst>
          </a:prstGeom>
          <a:noFill/>
          <a:ln>
            <a:noFill/>
          </a:ln>
        </p:spPr>
      </p:pic>
      <p:pic>
        <p:nvPicPr>
          <p:cNvPr id="1538" name="Google Shape;1538;g3dfa7c6c861_0_228" title="INTERCULTURAL 4.jpg"/>
          <p:cNvPicPr preferRelativeResize="0"/>
          <p:nvPr/>
        </p:nvPicPr>
        <p:blipFill rotWithShape="1">
          <a:blip r:embed="rId9">
            <a:alphaModFix/>
          </a:blip>
          <a:srcRect b="58040" l="0" r="0" t="1803"/>
          <a:stretch/>
        </p:blipFill>
        <p:spPr>
          <a:xfrm>
            <a:off x="2411067" y="4498667"/>
            <a:ext cx="2218500" cy="2205900"/>
          </a:xfrm>
          <a:prstGeom prst="roundRect">
            <a:avLst>
              <a:gd fmla="val 9468" name="adj"/>
            </a:avLst>
          </a:prstGeom>
          <a:noFill/>
          <a:ln>
            <a:noFill/>
          </a:ln>
        </p:spPr>
      </p:pic>
      <p:pic>
        <p:nvPicPr>
          <p:cNvPr id="1539" name="Google Shape;1539;g3dfa7c6c861_0_228" title="INTERCULTURAL 3.jpg"/>
          <p:cNvPicPr preferRelativeResize="0"/>
          <p:nvPr/>
        </p:nvPicPr>
        <p:blipFill rotWithShape="1">
          <a:blip r:embed="rId10">
            <a:alphaModFix/>
          </a:blip>
          <a:srcRect b="51445" l="1213" r="1756" t="1166"/>
          <a:stretch/>
        </p:blipFill>
        <p:spPr>
          <a:xfrm>
            <a:off x="4690681" y="4498567"/>
            <a:ext cx="3729900" cy="2205900"/>
          </a:xfrm>
          <a:prstGeom prst="roundRect">
            <a:avLst>
              <a:gd fmla="val 9468" name="adj"/>
            </a:avLst>
          </a:prstGeom>
          <a:noFill/>
          <a:ln>
            <a:noFill/>
          </a:ln>
        </p:spPr>
      </p:pic>
      <p:sp>
        <p:nvSpPr>
          <p:cNvPr id="1540" name="Google Shape;1540;g3dfa7c6c861_0_228"/>
          <p:cNvSpPr txBox="1"/>
          <p:nvPr/>
        </p:nvSpPr>
        <p:spPr>
          <a:xfrm>
            <a:off x="1754167" y="1427333"/>
            <a:ext cx="5871300" cy="554100"/>
          </a:xfrm>
          <a:prstGeom prst="rect">
            <a:avLst/>
          </a:prstGeom>
          <a:noFill/>
          <a:ln>
            <a:noFill/>
          </a:ln>
        </p:spPr>
        <p:txBody>
          <a:bodyPr anchorCtr="0" anchor="t" bIns="121900" lIns="121900" spcFirstLastPara="1" rIns="121900" wrap="square" tIns="121900">
            <a:spAutoFit/>
          </a:bodyPr>
          <a:lstStyle/>
          <a:p>
            <a:pPr indent="0" lvl="0" marL="546100" rtl="0" algn="l">
              <a:lnSpc>
                <a:spcPct val="115000"/>
              </a:lnSpc>
              <a:spcBef>
                <a:spcPts val="700"/>
              </a:spcBef>
              <a:spcAft>
                <a:spcPts val="0"/>
              </a:spcAft>
              <a:buNone/>
            </a:pPr>
            <a:r>
              <a:rPr lang="es-ES" sz="2000">
                <a:solidFill>
                  <a:srgbClr val="2F5496"/>
                </a:solidFill>
                <a:latin typeface="Quattrocento Sans"/>
                <a:ea typeface="Quattrocento Sans"/>
                <a:cs typeface="Quattrocento Sans"/>
                <a:sym typeface="Quattrocento Sans"/>
              </a:rPr>
              <a:t>Mesa de Salud Intercultural</a:t>
            </a:r>
            <a:endParaRPr sz="2000">
              <a:solidFill>
                <a:srgbClr val="2F5496"/>
              </a:solidFill>
              <a:latin typeface="Quattrocento Sans"/>
              <a:ea typeface="Quattrocento Sans"/>
              <a:cs typeface="Quattrocento Sans"/>
              <a:sym typeface="Quattrocento Sans"/>
            </a:endParaRPr>
          </a:p>
        </p:txBody>
      </p:sp>
      <p:sp>
        <p:nvSpPr>
          <p:cNvPr id="1541" name="Google Shape;1541;g3dfa7c6c861_0_228"/>
          <p:cNvSpPr txBox="1"/>
          <p:nvPr/>
        </p:nvSpPr>
        <p:spPr>
          <a:xfrm>
            <a:off x="2105833" y="3961467"/>
            <a:ext cx="5871300" cy="554100"/>
          </a:xfrm>
          <a:prstGeom prst="rect">
            <a:avLst/>
          </a:prstGeom>
          <a:noFill/>
          <a:ln>
            <a:noFill/>
          </a:ln>
        </p:spPr>
        <p:txBody>
          <a:bodyPr anchorCtr="0" anchor="t" bIns="121900" lIns="121900" spcFirstLastPara="1" rIns="121900" wrap="square" tIns="121900">
            <a:spAutoFit/>
          </a:bodyPr>
          <a:lstStyle/>
          <a:p>
            <a:pPr indent="0" lvl="0" marL="152400" rtl="0" algn="l">
              <a:lnSpc>
                <a:spcPct val="115000"/>
              </a:lnSpc>
              <a:spcBef>
                <a:spcPts val="700"/>
              </a:spcBef>
              <a:spcAft>
                <a:spcPts val="0"/>
              </a:spcAft>
              <a:buNone/>
            </a:pPr>
            <a:r>
              <a:rPr lang="es-ES" sz="2000">
                <a:solidFill>
                  <a:srgbClr val="2F5496"/>
                </a:solidFill>
                <a:latin typeface="Quattrocento Sans"/>
                <a:ea typeface="Quattrocento Sans"/>
                <a:cs typeface="Quattrocento Sans"/>
                <a:sym typeface="Quattrocento Sans"/>
              </a:rPr>
              <a:t>Mesa de Servicio de Urgencia</a:t>
            </a:r>
            <a:endParaRPr sz="2000">
              <a:solidFill>
                <a:srgbClr val="2F5496"/>
              </a:solidFill>
              <a:latin typeface="Quattrocento Sans"/>
              <a:ea typeface="Quattrocento Sans"/>
              <a:cs typeface="Quattrocento Sans"/>
              <a:sym typeface="Quattrocento Sans"/>
            </a:endParaRPr>
          </a:p>
        </p:txBody>
      </p:sp>
      <p:sp>
        <p:nvSpPr>
          <p:cNvPr id="1542" name="Google Shape;1542;g3dfa7c6c861_0_228"/>
          <p:cNvSpPr/>
          <p:nvPr/>
        </p:nvSpPr>
        <p:spPr>
          <a:xfrm>
            <a:off x="8895867" y="2125000"/>
            <a:ext cx="2218500" cy="941100"/>
          </a:xfrm>
          <a:prstGeom prst="roundRect">
            <a:avLst>
              <a:gd fmla="val 16667" name="adj"/>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Clr>
                <a:schemeClr val="dk1"/>
              </a:buClr>
              <a:buSzPts val="1500"/>
              <a:buFont typeface="Arial"/>
              <a:buNone/>
            </a:pPr>
            <a:r>
              <a:rPr lang="es-ES" sz="2000">
                <a:solidFill>
                  <a:srgbClr val="2F5496"/>
                </a:solidFill>
                <a:latin typeface="Quattrocento Sans"/>
                <a:ea typeface="Quattrocento Sans"/>
                <a:cs typeface="Quattrocento Sans"/>
                <a:sym typeface="Quattrocento Sans"/>
              </a:rPr>
              <a:t>Celebración de</a:t>
            </a:r>
            <a:endParaRPr sz="2000">
              <a:solidFill>
                <a:srgbClr val="2F5496"/>
              </a:solidFill>
              <a:latin typeface="Quattrocento Sans"/>
              <a:ea typeface="Quattrocento Sans"/>
              <a:cs typeface="Quattrocento Sans"/>
              <a:sym typeface="Quattrocento Sans"/>
            </a:endParaRPr>
          </a:p>
          <a:p>
            <a:pPr indent="0" lvl="0" marL="0" rtl="0" algn="ctr">
              <a:lnSpc>
                <a:spcPct val="115000"/>
              </a:lnSpc>
              <a:spcBef>
                <a:spcPts val="0"/>
              </a:spcBef>
              <a:spcAft>
                <a:spcPts val="0"/>
              </a:spcAft>
              <a:buNone/>
            </a:pPr>
            <a:r>
              <a:rPr lang="es-ES" sz="2000">
                <a:solidFill>
                  <a:srgbClr val="2F5496"/>
                </a:solidFill>
                <a:latin typeface="Quattrocento Sans"/>
                <a:ea typeface="Quattrocento Sans"/>
                <a:cs typeface="Quattrocento Sans"/>
                <a:sym typeface="Quattrocento Sans"/>
              </a:rPr>
              <a:t>We Tripantu</a:t>
            </a:r>
            <a:endParaRPr sz="1900"/>
          </a:p>
        </p:txBody>
      </p:sp>
      <p:sp>
        <p:nvSpPr>
          <p:cNvPr id="1543" name="Google Shape;1543;g3dfa7c6c861_0_228"/>
          <p:cNvSpPr/>
          <p:nvPr/>
        </p:nvSpPr>
        <p:spPr>
          <a:xfrm>
            <a:off x="8895867" y="4498567"/>
            <a:ext cx="2303700" cy="2205900"/>
          </a:xfrm>
          <a:prstGeom prst="roundRect">
            <a:avLst>
              <a:gd fmla="val 16667" name="adj"/>
            </a:avLst>
          </a:prstGeom>
          <a:solidFill>
            <a:schemeClr val="lt2"/>
          </a:solidFill>
          <a:ln cap="flat" cmpd="sng" w="1270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lnSpc>
                <a:spcPct val="115000"/>
              </a:lnSpc>
              <a:spcBef>
                <a:spcPts val="0"/>
              </a:spcBef>
              <a:spcAft>
                <a:spcPts val="0"/>
              </a:spcAft>
              <a:buNone/>
            </a:pPr>
            <a:r>
              <a:rPr lang="es-ES" sz="2000">
                <a:solidFill>
                  <a:srgbClr val="2F5496"/>
                </a:solidFill>
                <a:latin typeface="Quattrocento Sans"/>
                <a:ea typeface="Quattrocento Sans"/>
                <a:cs typeface="Quattrocento Sans"/>
                <a:sym typeface="Quattrocento Sans"/>
              </a:rPr>
              <a:t>Con jefatura de Servicio de Urgencia se plantean mejoras para los usuarios</a:t>
            </a:r>
            <a:endParaRPr sz="19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g3dfa7c6c861_0_290"/>
          <p:cNvSpPr txBox="1"/>
          <p:nvPr>
            <p:ph type="title"/>
          </p:nvPr>
        </p:nvSpPr>
        <p:spPr>
          <a:xfrm>
            <a:off x="2257700" y="892650"/>
            <a:ext cx="7087500" cy="1182300"/>
          </a:xfrm>
          <a:prstGeom prst="rect">
            <a:avLst/>
          </a:prstGeom>
        </p:spPr>
        <p:txBody>
          <a:bodyPr anchorCtr="0" anchor="ctr" bIns="45700" lIns="91425" spcFirstLastPara="1" rIns="91425" wrap="square" tIns="45700">
            <a:noAutofit/>
          </a:bodyPr>
          <a:lstStyle/>
          <a:p>
            <a:pPr indent="0" lvl="1" marL="0" rtl="0" algn="l">
              <a:spcBef>
                <a:spcPts val="0"/>
              </a:spcBef>
              <a:spcAft>
                <a:spcPts val="0"/>
              </a:spcAft>
              <a:buNone/>
            </a:pPr>
            <a:r>
              <a:rPr b="1" lang="es-ES" sz="3600">
                <a:solidFill>
                  <a:srgbClr val="2F5496"/>
                </a:solidFill>
                <a:latin typeface="Quattrocento Sans"/>
                <a:ea typeface="Quattrocento Sans"/>
                <a:cs typeface="Quattrocento Sans"/>
                <a:sym typeface="Quattrocento Sans"/>
              </a:rPr>
              <a:t>COMITÉ DE HUMANIZACIÓN, GESTIÓN USUARIA Y OIRS</a:t>
            </a:r>
            <a:endParaRPr b="1" sz="3600">
              <a:solidFill>
                <a:srgbClr val="2F5496"/>
              </a:solidFill>
              <a:latin typeface="Quattrocento Sans"/>
              <a:ea typeface="Quattrocento Sans"/>
              <a:cs typeface="Quattrocento Sans"/>
              <a:sym typeface="Quattrocento Sans"/>
            </a:endParaRPr>
          </a:p>
          <a:p>
            <a:pPr indent="0" lvl="1" marL="0" rtl="0" algn="l">
              <a:spcBef>
                <a:spcPts val="0"/>
              </a:spcBef>
              <a:spcAft>
                <a:spcPts val="0"/>
              </a:spcAft>
              <a:buNone/>
            </a:pPr>
            <a:r>
              <a:t/>
            </a:r>
            <a:endParaRPr b="1" sz="3600">
              <a:solidFill>
                <a:srgbClr val="2F5496"/>
              </a:solidFill>
              <a:latin typeface="Quattrocento Sans"/>
              <a:ea typeface="Quattrocento Sans"/>
              <a:cs typeface="Quattrocento Sans"/>
              <a:sym typeface="Quattrocento Sans"/>
            </a:endParaRPr>
          </a:p>
          <a:p>
            <a:pPr indent="0" lvl="1" marL="0" rtl="0" algn="l">
              <a:spcBef>
                <a:spcPts val="0"/>
              </a:spcBef>
              <a:spcAft>
                <a:spcPts val="0"/>
              </a:spcAft>
              <a:buClr>
                <a:schemeClr val="dk1"/>
              </a:buClr>
              <a:buFont typeface="Arial"/>
              <a:buNone/>
            </a:pPr>
            <a:r>
              <a:t/>
            </a:r>
            <a:endParaRPr b="1" sz="3600">
              <a:solidFill>
                <a:srgbClr val="004E6C"/>
              </a:solidFill>
              <a:latin typeface="Quattrocento Sans"/>
              <a:ea typeface="Quattrocento Sans"/>
              <a:cs typeface="Quattrocento Sans"/>
              <a:sym typeface="Quattrocento Sans"/>
            </a:endParaRPr>
          </a:p>
        </p:txBody>
      </p:sp>
      <p:sp>
        <p:nvSpPr>
          <p:cNvPr id="1549" name="Google Shape;1549;g3dfa7c6c861_0_290"/>
          <p:cNvSpPr txBox="1"/>
          <p:nvPr>
            <p:ph idx="1" type="body"/>
          </p:nvPr>
        </p:nvSpPr>
        <p:spPr>
          <a:xfrm>
            <a:off x="2342500" y="1805808"/>
            <a:ext cx="9434100" cy="4555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550" name="Google Shape;1550;g3dfa7c6c861_0_290"/>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551" name="Google Shape;1551;g3dfa7c6c861_0_290"/>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552" name="Google Shape;1552;g3dfa7c6c861_0_290" title="FOTO USUARIO 2.jpg"/>
          <p:cNvPicPr preferRelativeResize="0"/>
          <p:nvPr/>
        </p:nvPicPr>
        <p:blipFill rotWithShape="1">
          <a:blip r:embed="rId5">
            <a:alphaModFix/>
          </a:blip>
          <a:srcRect b="229" l="0" r="0" t="239"/>
          <a:stretch/>
        </p:blipFill>
        <p:spPr>
          <a:xfrm>
            <a:off x="-12" y="0"/>
            <a:ext cx="2028825" cy="6858000"/>
          </a:xfrm>
          <a:prstGeom prst="rect">
            <a:avLst/>
          </a:prstGeom>
          <a:noFill/>
          <a:ln>
            <a:noFill/>
          </a:ln>
        </p:spPr>
      </p:pic>
      <p:pic>
        <p:nvPicPr>
          <p:cNvPr id="1553" name="Google Shape;1553;g3dfa7c6c861_0_290"/>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554" name="Google Shape;1554;g3dfa7c6c861_0_290" title="COMITÉ USUARIOS.jpg"/>
          <p:cNvPicPr preferRelativeResize="0"/>
          <p:nvPr/>
        </p:nvPicPr>
        <p:blipFill rotWithShape="1">
          <a:blip r:embed="rId7">
            <a:alphaModFix/>
          </a:blip>
          <a:srcRect b="3984" l="2881" r="1736" t="2287"/>
          <a:stretch/>
        </p:blipFill>
        <p:spPr>
          <a:xfrm>
            <a:off x="5001100" y="1676200"/>
            <a:ext cx="4116900" cy="4684800"/>
          </a:xfrm>
          <a:prstGeom prst="roundRect">
            <a:avLst>
              <a:gd fmla="val 9468" name="adj"/>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g3dfa7c6c861_0_345"/>
          <p:cNvSpPr txBox="1"/>
          <p:nvPr>
            <p:ph type="title"/>
          </p:nvPr>
        </p:nvSpPr>
        <p:spPr>
          <a:xfrm>
            <a:off x="2342500" y="1090567"/>
            <a:ext cx="6688500" cy="763500"/>
          </a:xfrm>
          <a:prstGeom prst="rect">
            <a:avLst/>
          </a:prstGeom>
        </p:spPr>
        <p:txBody>
          <a:bodyPr anchorCtr="0" anchor="ctr" bIns="45700" lIns="91425" spcFirstLastPara="1" rIns="91425" wrap="square" tIns="45700">
            <a:noAutofit/>
          </a:bodyPr>
          <a:lstStyle/>
          <a:p>
            <a:pPr indent="0" lvl="0" marL="0" rtl="0" algn="l">
              <a:lnSpc>
                <a:spcPct val="115000"/>
              </a:lnSpc>
              <a:spcBef>
                <a:spcPts val="1600"/>
              </a:spcBef>
              <a:spcAft>
                <a:spcPts val="0"/>
              </a:spcAft>
              <a:buClr>
                <a:schemeClr val="dk1"/>
              </a:buClr>
              <a:buSzPts val="1500"/>
              <a:buFont typeface="Arial"/>
              <a:buNone/>
            </a:pPr>
            <a:r>
              <a:rPr b="1" lang="es-ES" sz="3600">
                <a:solidFill>
                  <a:srgbClr val="2F5496"/>
                </a:solidFill>
                <a:latin typeface="Quattrocento Sans"/>
                <a:ea typeface="Quattrocento Sans"/>
                <a:cs typeface="Quattrocento Sans"/>
                <a:sym typeface="Quattrocento Sans"/>
              </a:rPr>
              <a:t>PARTICIPACIÓN EN FERIAS DE SALUD</a:t>
            </a:r>
            <a:endParaRPr b="1" sz="3600">
              <a:solidFill>
                <a:srgbClr val="2F5496"/>
              </a:solidFill>
              <a:latin typeface="Quattrocento Sans"/>
              <a:ea typeface="Quattrocento Sans"/>
              <a:cs typeface="Quattrocento Sans"/>
              <a:sym typeface="Quattrocento Sans"/>
            </a:endParaRPr>
          </a:p>
          <a:p>
            <a:pPr indent="0" lvl="0" marL="0" rtl="0" algn="l">
              <a:spcBef>
                <a:spcPts val="1600"/>
              </a:spcBef>
              <a:spcAft>
                <a:spcPts val="0"/>
              </a:spcAft>
              <a:buNone/>
            </a:pPr>
            <a:r>
              <a:t/>
            </a:r>
            <a:endParaRPr b="1" sz="3600">
              <a:solidFill>
                <a:srgbClr val="2F5496"/>
              </a:solidFill>
              <a:latin typeface="Quattrocento Sans"/>
              <a:ea typeface="Quattrocento Sans"/>
              <a:cs typeface="Quattrocento Sans"/>
              <a:sym typeface="Quattrocento Sans"/>
            </a:endParaRPr>
          </a:p>
        </p:txBody>
      </p:sp>
      <p:sp>
        <p:nvSpPr>
          <p:cNvPr id="1560" name="Google Shape;1560;g3dfa7c6c861_0_345"/>
          <p:cNvSpPr txBox="1"/>
          <p:nvPr>
            <p:ph idx="1" type="body"/>
          </p:nvPr>
        </p:nvSpPr>
        <p:spPr>
          <a:xfrm>
            <a:off x="2342500" y="1854067"/>
            <a:ext cx="8223300" cy="4237500"/>
          </a:xfrm>
          <a:prstGeom prst="rect">
            <a:avLst/>
          </a:prstGeom>
        </p:spPr>
        <p:txBody>
          <a:bodyPr anchorCtr="0" anchor="t" bIns="45700" lIns="91425" spcFirstLastPara="1" rIns="91425" wrap="square" tIns="45700">
            <a:normAutofit/>
          </a:bodyPr>
          <a:lstStyle/>
          <a:p>
            <a:pPr indent="0" lvl="0" marL="0" rtl="0" algn="l">
              <a:lnSpc>
                <a:spcPct val="100000"/>
              </a:lnSpc>
              <a:spcBef>
                <a:spcPts val="1000"/>
              </a:spcBef>
              <a:spcAft>
                <a:spcPts val="0"/>
              </a:spcAft>
              <a:buClr>
                <a:schemeClr val="dk1"/>
              </a:buClr>
              <a:buFont typeface="Arial"/>
              <a:buNone/>
            </a:pPr>
            <a:r>
              <a:rPr lang="es-ES" sz="2000">
                <a:solidFill>
                  <a:srgbClr val="2F5496"/>
                </a:solidFill>
                <a:latin typeface="Quattrocento Sans"/>
                <a:ea typeface="Quattrocento Sans"/>
                <a:cs typeface="Quattrocento Sans"/>
                <a:sym typeface="Quattrocento Sans"/>
              </a:rPr>
              <a:t>Los integrantes del Consejo de Usuarios participan en las diversas ferias de salud que forman parte del Plan de Participación con el Hospital o que organizan los diversos equipos de salud.</a:t>
            </a:r>
            <a:endParaRPr sz="2000">
              <a:solidFill>
                <a:srgbClr val="2F5496"/>
              </a:solidFill>
              <a:latin typeface="Quattrocento Sans"/>
              <a:ea typeface="Quattrocento Sans"/>
              <a:cs typeface="Quattrocento Sans"/>
              <a:sym typeface="Quattrocento Sans"/>
            </a:endParaRPr>
          </a:p>
          <a:p>
            <a:pPr indent="0" lvl="0" marL="0" rtl="0" algn="l">
              <a:spcBef>
                <a:spcPts val="1000"/>
              </a:spcBef>
              <a:spcAft>
                <a:spcPts val="0"/>
              </a:spcAft>
              <a:buNone/>
            </a:pPr>
            <a:r>
              <a:t/>
            </a:r>
            <a:endParaRPr/>
          </a:p>
        </p:txBody>
      </p:sp>
      <p:pic>
        <p:nvPicPr>
          <p:cNvPr id="1561" name="Google Shape;1561;g3dfa7c6c861_0_345"/>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562" name="Google Shape;1562;g3dfa7c6c861_0_345"/>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563" name="Google Shape;1563;g3dfa7c6c861_0_345" title="FOTO USUARIO 3.pn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564" name="Google Shape;1564;g3dfa7c6c861_0_345"/>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565" name="Google Shape;1565;g3dfa7c6c861_0_345" title="F0.jpg"/>
          <p:cNvPicPr preferRelativeResize="0"/>
          <p:nvPr/>
        </p:nvPicPr>
        <p:blipFill rotWithShape="1">
          <a:blip r:embed="rId7">
            <a:alphaModFix/>
          </a:blip>
          <a:srcRect b="18242" l="0" r="0" t="18242"/>
          <a:stretch/>
        </p:blipFill>
        <p:spPr>
          <a:xfrm>
            <a:off x="2546500" y="3009000"/>
            <a:ext cx="3460500" cy="1667100"/>
          </a:xfrm>
          <a:prstGeom prst="roundRect">
            <a:avLst>
              <a:gd fmla="val 9468" name="adj"/>
            </a:avLst>
          </a:prstGeom>
          <a:noFill/>
          <a:ln>
            <a:noFill/>
          </a:ln>
        </p:spPr>
      </p:pic>
      <p:pic>
        <p:nvPicPr>
          <p:cNvPr id="1566" name="Google Shape;1566;g3dfa7c6c861_0_345" title="F1.jpg"/>
          <p:cNvPicPr preferRelativeResize="0"/>
          <p:nvPr/>
        </p:nvPicPr>
        <p:blipFill rotWithShape="1">
          <a:blip r:embed="rId8">
            <a:alphaModFix/>
          </a:blip>
          <a:srcRect b="5060" l="0" r="0" t="5069"/>
          <a:stretch/>
        </p:blipFill>
        <p:spPr>
          <a:xfrm>
            <a:off x="7795133" y="2944600"/>
            <a:ext cx="3460500" cy="1667100"/>
          </a:xfrm>
          <a:prstGeom prst="roundRect">
            <a:avLst>
              <a:gd fmla="val 9468" name="adj"/>
            </a:avLst>
          </a:prstGeom>
          <a:noFill/>
          <a:ln>
            <a:noFill/>
          </a:ln>
        </p:spPr>
      </p:pic>
      <p:pic>
        <p:nvPicPr>
          <p:cNvPr id="1567" name="Google Shape;1567;g3dfa7c6c861_0_345" title="F3.jpg"/>
          <p:cNvPicPr preferRelativeResize="0"/>
          <p:nvPr/>
        </p:nvPicPr>
        <p:blipFill rotWithShape="1">
          <a:blip r:embed="rId9">
            <a:alphaModFix/>
          </a:blip>
          <a:srcRect b="17977" l="0" r="0" t="17977"/>
          <a:stretch/>
        </p:blipFill>
        <p:spPr>
          <a:xfrm>
            <a:off x="2546100" y="4804800"/>
            <a:ext cx="3460800" cy="1776900"/>
          </a:xfrm>
          <a:prstGeom prst="roundRect">
            <a:avLst>
              <a:gd fmla="val 9468" name="adj"/>
            </a:avLst>
          </a:prstGeom>
          <a:noFill/>
          <a:ln>
            <a:noFill/>
          </a:ln>
        </p:spPr>
      </p:pic>
      <p:pic>
        <p:nvPicPr>
          <p:cNvPr id="1568" name="Google Shape;1568;g3dfa7c6c861_0_345" title="F4.jpg"/>
          <p:cNvPicPr preferRelativeResize="0"/>
          <p:nvPr/>
        </p:nvPicPr>
        <p:blipFill rotWithShape="1">
          <a:blip r:embed="rId10">
            <a:alphaModFix/>
          </a:blip>
          <a:srcRect b="4363" l="0" r="0" t="4363"/>
          <a:stretch/>
        </p:blipFill>
        <p:spPr>
          <a:xfrm>
            <a:off x="7795150" y="4804800"/>
            <a:ext cx="3460500" cy="1776900"/>
          </a:xfrm>
          <a:prstGeom prst="roundRect">
            <a:avLst>
              <a:gd fmla="val 9468" name="adj"/>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g3dfa7c6c861_0_403"/>
          <p:cNvSpPr txBox="1"/>
          <p:nvPr>
            <p:ph type="title"/>
          </p:nvPr>
        </p:nvSpPr>
        <p:spPr>
          <a:xfrm>
            <a:off x="2028792" y="1222375"/>
            <a:ext cx="7037700" cy="763500"/>
          </a:xfrm>
          <a:prstGeom prst="rect">
            <a:avLst/>
          </a:prstGeom>
        </p:spPr>
        <p:txBody>
          <a:bodyPr anchorCtr="0" anchor="ctr" bIns="45700" lIns="91425" spcFirstLastPara="1" rIns="91425" wrap="square" tIns="45700">
            <a:noAutofit/>
          </a:bodyPr>
          <a:lstStyle/>
          <a:p>
            <a:pPr indent="0" lvl="0" marL="0" rtl="0" algn="l">
              <a:lnSpc>
                <a:spcPct val="115000"/>
              </a:lnSpc>
              <a:spcBef>
                <a:spcPts val="1600"/>
              </a:spcBef>
              <a:spcAft>
                <a:spcPts val="0"/>
              </a:spcAft>
              <a:buClr>
                <a:schemeClr val="dk1"/>
              </a:buClr>
              <a:buSzPts val="1300"/>
              <a:buFont typeface="Arial"/>
              <a:buNone/>
            </a:pPr>
            <a:r>
              <a:rPr b="1" lang="es-ES" sz="3600">
                <a:solidFill>
                  <a:srgbClr val="2F5496"/>
                </a:solidFill>
                <a:latin typeface="Quattrocento Sans"/>
                <a:ea typeface="Quattrocento Sans"/>
                <a:cs typeface="Quattrocento Sans"/>
                <a:sym typeface="Quattrocento Sans"/>
              </a:rPr>
              <a:t>REUNIONES DE SEGURIDAD EN EL HOSPITAL</a:t>
            </a:r>
            <a:endParaRPr b="1" sz="3600">
              <a:solidFill>
                <a:srgbClr val="2F5496"/>
              </a:solidFill>
              <a:latin typeface="Quattrocento Sans"/>
              <a:ea typeface="Quattrocento Sans"/>
              <a:cs typeface="Quattrocento Sans"/>
              <a:sym typeface="Quattrocento Sans"/>
            </a:endParaRPr>
          </a:p>
          <a:p>
            <a:pPr indent="0" lvl="0" marL="0" rtl="0" algn="l">
              <a:spcBef>
                <a:spcPts val="1600"/>
              </a:spcBef>
              <a:spcAft>
                <a:spcPts val="0"/>
              </a:spcAft>
              <a:buSzPts val="1300"/>
              <a:buNone/>
            </a:pPr>
            <a:r>
              <a:t/>
            </a:r>
            <a:endParaRPr sz="3400"/>
          </a:p>
        </p:txBody>
      </p:sp>
      <p:sp>
        <p:nvSpPr>
          <p:cNvPr id="1574" name="Google Shape;1574;g3dfa7c6c861_0_403"/>
          <p:cNvSpPr txBox="1"/>
          <p:nvPr>
            <p:ph idx="1" type="body"/>
          </p:nvPr>
        </p:nvSpPr>
        <p:spPr>
          <a:xfrm>
            <a:off x="2161433" y="1697367"/>
            <a:ext cx="2890800" cy="2173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500"/>
              <a:buFont typeface="Arial"/>
              <a:buNone/>
            </a:pPr>
            <a:r>
              <a:rPr lang="es-ES" sz="1900">
                <a:solidFill>
                  <a:srgbClr val="2F5496"/>
                </a:solidFill>
                <a:latin typeface="Quattrocento Sans"/>
                <a:ea typeface="Quattrocento Sans"/>
                <a:cs typeface="Quattrocento Sans"/>
                <a:sym typeface="Quattrocento Sans"/>
              </a:rPr>
              <a:t>Se trabajó con autoridades para solucionar los problemas  de seguridad.</a:t>
            </a:r>
            <a:endParaRPr sz="1900">
              <a:solidFill>
                <a:srgbClr val="2F5496"/>
              </a:solidFill>
              <a:latin typeface="Quattrocento Sans"/>
              <a:ea typeface="Quattrocento Sans"/>
              <a:cs typeface="Quattrocento Sans"/>
              <a:sym typeface="Quattrocento Sans"/>
            </a:endParaRPr>
          </a:p>
          <a:p>
            <a:pPr indent="0" lvl="0" marL="0" rtl="0" algn="l">
              <a:spcBef>
                <a:spcPts val="1000"/>
              </a:spcBef>
              <a:spcAft>
                <a:spcPts val="0"/>
              </a:spcAft>
              <a:buNone/>
            </a:pPr>
            <a:r>
              <a:t/>
            </a:r>
            <a:endParaRPr sz="2000">
              <a:solidFill>
                <a:srgbClr val="2F5496"/>
              </a:solidFill>
            </a:endParaRPr>
          </a:p>
        </p:txBody>
      </p:sp>
      <p:pic>
        <p:nvPicPr>
          <p:cNvPr id="1575" name="Google Shape;1575;g3dfa7c6c861_0_403"/>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576" name="Google Shape;1576;g3dfa7c6c861_0_403"/>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577" name="Google Shape;1577;g3dfa7c6c861_0_403" title="cdu lado.jpg"/>
          <p:cNvPicPr preferRelativeResize="0"/>
          <p:nvPr/>
        </p:nvPicPr>
        <p:blipFill rotWithShape="1">
          <a:blip r:embed="rId5">
            <a:alphaModFix/>
          </a:blip>
          <a:srcRect b="671" l="0" r="0" t="671"/>
          <a:stretch/>
        </p:blipFill>
        <p:spPr>
          <a:xfrm>
            <a:off x="-12" y="0"/>
            <a:ext cx="2028825" cy="6857996"/>
          </a:xfrm>
          <a:prstGeom prst="rect">
            <a:avLst/>
          </a:prstGeom>
          <a:noFill/>
          <a:ln>
            <a:noFill/>
          </a:ln>
        </p:spPr>
      </p:pic>
      <p:pic>
        <p:nvPicPr>
          <p:cNvPr id="1578" name="Google Shape;1578;g3dfa7c6c861_0_403"/>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579" name="Google Shape;1579;g3dfa7c6c861_0_403" title="f9.jpg"/>
          <p:cNvPicPr preferRelativeResize="0"/>
          <p:nvPr/>
        </p:nvPicPr>
        <p:blipFill rotWithShape="1">
          <a:blip r:embed="rId7">
            <a:alphaModFix/>
          </a:blip>
          <a:srcRect b="30742" l="4617" r="3598" t="1003"/>
          <a:stretch/>
        </p:blipFill>
        <p:spPr>
          <a:xfrm>
            <a:off x="8582144" y="3999834"/>
            <a:ext cx="2829600" cy="2804400"/>
          </a:xfrm>
          <a:prstGeom prst="roundRect">
            <a:avLst>
              <a:gd fmla="val 9468" name="adj"/>
            </a:avLst>
          </a:prstGeom>
          <a:noFill/>
          <a:ln>
            <a:noFill/>
          </a:ln>
        </p:spPr>
      </p:pic>
      <p:pic>
        <p:nvPicPr>
          <p:cNvPr id="1580" name="Google Shape;1580;g3dfa7c6c861_0_403" title="f8.jpg"/>
          <p:cNvPicPr preferRelativeResize="0"/>
          <p:nvPr/>
        </p:nvPicPr>
        <p:blipFill rotWithShape="1">
          <a:blip r:embed="rId8">
            <a:alphaModFix/>
          </a:blip>
          <a:srcRect b="31441" l="2744" r="7578" t="14758"/>
          <a:stretch/>
        </p:blipFill>
        <p:spPr>
          <a:xfrm>
            <a:off x="5190467" y="1561357"/>
            <a:ext cx="2890800" cy="2309700"/>
          </a:xfrm>
          <a:prstGeom prst="roundRect">
            <a:avLst>
              <a:gd fmla="val 9468" name="adj"/>
            </a:avLst>
          </a:prstGeom>
          <a:noFill/>
          <a:ln>
            <a:noFill/>
          </a:ln>
        </p:spPr>
      </p:pic>
      <p:pic>
        <p:nvPicPr>
          <p:cNvPr id="1581" name="Google Shape;1581;g3dfa7c6c861_0_403" title="f7.jpg"/>
          <p:cNvPicPr preferRelativeResize="0"/>
          <p:nvPr/>
        </p:nvPicPr>
        <p:blipFill rotWithShape="1">
          <a:blip r:embed="rId9">
            <a:alphaModFix/>
          </a:blip>
          <a:srcRect b="34268" l="0" r="0" t="3279"/>
          <a:stretch/>
        </p:blipFill>
        <p:spPr>
          <a:xfrm>
            <a:off x="5057833" y="4128824"/>
            <a:ext cx="3060900" cy="2546400"/>
          </a:xfrm>
          <a:prstGeom prst="roundRect">
            <a:avLst>
              <a:gd fmla="val 9468" name="adj"/>
            </a:avLst>
          </a:prstGeom>
          <a:noFill/>
          <a:ln>
            <a:noFill/>
          </a:ln>
        </p:spPr>
      </p:pic>
      <p:pic>
        <p:nvPicPr>
          <p:cNvPr id="1582" name="Google Shape;1582;g3dfa7c6c861_0_403" title="f6.jpg"/>
          <p:cNvPicPr preferRelativeResize="0"/>
          <p:nvPr/>
        </p:nvPicPr>
        <p:blipFill rotWithShape="1">
          <a:blip r:embed="rId10">
            <a:alphaModFix/>
          </a:blip>
          <a:srcRect b="15356" l="0" r="0" t="23657"/>
          <a:stretch/>
        </p:blipFill>
        <p:spPr>
          <a:xfrm>
            <a:off x="8303716" y="1580435"/>
            <a:ext cx="3730500" cy="2309700"/>
          </a:xfrm>
          <a:prstGeom prst="roundRect">
            <a:avLst>
              <a:gd fmla="val 9468" name="adj"/>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g3dfa7c6c861_0_461"/>
          <p:cNvSpPr txBox="1"/>
          <p:nvPr>
            <p:ph type="title"/>
          </p:nvPr>
        </p:nvSpPr>
        <p:spPr>
          <a:xfrm>
            <a:off x="2342500" y="387083"/>
            <a:ext cx="6640800" cy="123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s-ES" sz="3600">
                <a:solidFill>
                  <a:srgbClr val="2F5496"/>
                </a:solidFill>
                <a:latin typeface="Quattrocento Sans"/>
                <a:ea typeface="Quattrocento Sans"/>
                <a:cs typeface="Quattrocento Sans"/>
                <a:sym typeface="Quattrocento Sans"/>
              </a:rPr>
              <a:t>PARTICIPACIÓN EN CIRA DE SUB RED SANTA ROSA</a:t>
            </a:r>
            <a:r>
              <a:rPr b="1" lang="es-ES" sz="3600">
                <a:solidFill>
                  <a:srgbClr val="4472C4"/>
                </a:solidFill>
                <a:latin typeface="Quattrocento Sans"/>
                <a:ea typeface="Quattrocento Sans"/>
                <a:cs typeface="Quattrocento Sans"/>
                <a:sym typeface="Quattrocento Sans"/>
              </a:rPr>
              <a:t>  </a:t>
            </a:r>
            <a:endParaRPr b="1" sz="3600">
              <a:solidFill>
                <a:srgbClr val="4472C4"/>
              </a:solidFill>
              <a:latin typeface="Quattrocento Sans"/>
              <a:ea typeface="Quattrocento Sans"/>
              <a:cs typeface="Quattrocento Sans"/>
              <a:sym typeface="Quattrocento Sans"/>
            </a:endParaRPr>
          </a:p>
        </p:txBody>
      </p:sp>
      <p:sp>
        <p:nvSpPr>
          <p:cNvPr id="1588" name="Google Shape;1588;g3dfa7c6c861_0_461"/>
          <p:cNvSpPr txBox="1"/>
          <p:nvPr>
            <p:ph idx="1" type="body"/>
          </p:nvPr>
        </p:nvSpPr>
        <p:spPr>
          <a:xfrm>
            <a:off x="2342500" y="1804533"/>
            <a:ext cx="3272400" cy="4555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500"/>
              <a:buFont typeface="Arial"/>
              <a:buNone/>
            </a:pPr>
            <a:r>
              <a:rPr lang="es-ES" sz="1900">
                <a:solidFill>
                  <a:srgbClr val="2F5496"/>
                </a:solidFill>
                <a:latin typeface="Quattrocento Sans"/>
                <a:ea typeface="Quattrocento Sans"/>
                <a:cs typeface="Quattrocento Sans"/>
                <a:sym typeface="Quattrocento Sans"/>
              </a:rPr>
              <a:t>Una buena instancia vinculante de integración</a:t>
            </a:r>
            <a:endParaRPr sz="1900">
              <a:solidFill>
                <a:srgbClr val="2F5496"/>
              </a:solidFill>
              <a:latin typeface="Quattrocento Sans"/>
              <a:ea typeface="Quattrocento Sans"/>
              <a:cs typeface="Quattrocento Sans"/>
              <a:sym typeface="Quattrocento Sans"/>
            </a:endParaRPr>
          </a:p>
          <a:p>
            <a:pPr indent="0" lvl="0" marL="0" rtl="0" algn="l">
              <a:spcBef>
                <a:spcPts val="1000"/>
              </a:spcBef>
              <a:spcAft>
                <a:spcPts val="0"/>
              </a:spcAft>
              <a:buClr>
                <a:schemeClr val="dk1"/>
              </a:buClr>
              <a:buSzPts val="1500"/>
              <a:buFont typeface="Arial"/>
              <a:buNone/>
            </a:pPr>
            <a:r>
              <a:rPr lang="es-ES" sz="1900">
                <a:solidFill>
                  <a:srgbClr val="2F5496"/>
                </a:solidFill>
                <a:latin typeface="Quattrocento Sans"/>
                <a:ea typeface="Quattrocento Sans"/>
                <a:cs typeface="Quattrocento Sans"/>
                <a:sym typeface="Quattrocento Sans"/>
              </a:rPr>
              <a:t>e inclusión entre equipos de salud de toda la red y comunidad.</a:t>
            </a:r>
            <a:endParaRPr sz="1900">
              <a:solidFill>
                <a:srgbClr val="2F5496"/>
              </a:solidFill>
              <a:latin typeface="Quattrocento Sans"/>
              <a:ea typeface="Quattrocento Sans"/>
              <a:cs typeface="Quattrocento Sans"/>
              <a:sym typeface="Quattrocento Sans"/>
            </a:endParaRPr>
          </a:p>
          <a:p>
            <a:pPr indent="0" lvl="0" marL="0" rtl="0" algn="l">
              <a:spcBef>
                <a:spcPts val="1000"/>
              </a:spcBef>
              <a:spcAft>
                <a:spcPts val="0"/>
              </a:spcAft>
              <a:buNone/>
            </a:pPr>
            <a:r>
              <a:t/>
            </a:r>
            <a:endParaRPr/>
          </a:p>
        </p:txBody>
      </p:sp>
      <p:pic>
        <p:nvPicPr>
          <p:cNvPr id="1589" name="Google Shape;1589;g3dfa7c6c861_0_461"/>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590" name="Google Shape;1590;g3dfa7c6c861_0_461"/>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591" name="Google Shape;1591;g3dfa7c6c861_0_461" title="FOTO SOFI.jp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592" name="Google Shape;1592;g3dfa7c6c861_0_461"/>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593" name="Google Shape;1593;g3dfa7c6c861_0_461" title="ñ.jpg"/>
          <p:cNvPicPr preferRelativeResize="0"/>
          <p:nvPr/>
        </p:nvPicPr>
        <p:blipFill rotWithShape="1">
          <a:blip r:embed="rId7">
            <a:alphaModFix/>
          </a:blip>
          <a:srcRect b="0" l="11395" r="11403" t="0"/>
          <a:stretch/>
        </p:blipFill>
        <p:spPr>
          <a:xfrm>
            <a:off x="5928583" y="1690550"/>
            <a:ext cx="2316000" cy="2250300"/>
          </a:xfrm>
          <a:prstGeom prst="roundRect">
            <a:avLst>
              <a:gd fmla="val 9468" name="adj"/>
            </a:avLst>
          </a:prstGeom>
          <a:noFill/>
          <a:ln>
            <a:noFill/>
          </a:ln>
        </p:spPr>
      </p:pic>
      <p:pic>
        <p:nvPicPr>
          <p:cNvPr id="1594" name="Google Shape;1594;g3dfa7c6c861_0_461" title="ñññ.jpg"/>
          <p:cNvPicPr preferRelativeResize="0"/>
          <p:nvPr/>
        </p:nvPicPr>
        <p:blipFill rotWithShape="1">
          <a:blip r:embed="rId8">
            <a:alphaModFix/>
          </a:blip>
          <a:srcRect b="0" l="19886" r="19892" t="0"/>
          <a:stretch/>
        </p:blipFill>
        <p:spPr>
          <a:xfrm>
            <a:off x="5993000" y="4240567"/>
            <a:ext cx="2316000" cy="2250300"/>
          </a:xfrm>
          <a:prstGeom prst="roundRect">
            <a:avLst>
              <a:gd fmla="val 9468" name="adj"/>
            </a:avLst>
          </a:prstGeom>
          <a:noFill/>
          <a:ln>
            <a:noFill/>
          </a:ln>
        </p:spPr>
      </p:pic>
      <p:pic>
        <p:nvPicPr>
          <p:cNvPr id="1595" name="Google Shape;1595;g3dfa7c6c861_0_461" title="ñññññ.jpg"/>
          <p:cNvPicPr preferRelativeResize="0"/>
          <p:nvPr/>
        </p:nvPicPr>
        <p:blipFill rotWithShape="1">
          <a:blip r:embed="rId9">
            <a:alphaModFix/>
          </a:blip>
          <a:srcRect b="11515" l="0" r="0" t="11515"/>
          <a:stretch/>
        </p:blipFill>
        <p:spPr>
          <a:xfrm>
            <a:off x="9128717" y="1690567"/>
            <a:ext cx="2316000" cy="2250300"/>
          </a:xfrm>
          <a:prstGeom prst="roundRect">
            <a:avLst>
              <a:gd fmla="val 9468" name="adj"/>
            </a:avLst>
          </a:prstGeom>
          <a:noFill/>
          <a:ln>
            <a:noFill/>
          </a:ln>
        </p:spPr>
      </p:pic>
      <p:pic>
        <p:nvPicPr>
          <p:cNvPr id="1596" name="Google Shape;1596;g3dfa7c6c861_0_461" title="ññ.jpg"/>
          <p:cNvPicPr preferRelativeResize="0"/>
          <p:nvPr/>
        </p:nvPicPr>
        <p:blipFill rotWithShape="1">
          <a:blip r:embed="rId10">
            <a:alphaModFix/>
          </a:blip>
          <a:srcRect b="7934" l="0" r="0" t="7934"/>
          <a:stretch/>
        </p:blipFill>
        <p:spPr>
          <a:xfrm>
            <a:off x="9128717" y="4240533"/>
            <a:ext cx="2316000" cy="2250300"/>
          </a:xfrm>
          <a:prstGeom prst="roundRect">
            <a:avLst>
              <a:gd fmla="val 9468" name="adj"/>
            </a:avLst>
          </a:prstGeom>
          <a:noFill/>
          <a:ln>
            <a:noFill/>
          </a:ln>
        </p:spPr>
      </p:pic>
      <p:pic>
        <p:nvPicPr>
          <p:cNvPr id="1597" name="Google Shape;1597;g3dfa7c6c861_0_461" title="ññññ.jpg"/>
          <p:cNvPicPr preferRelativeResize="0"/>
          <p:nvPr/>
        </p:nvPicPr>
        <p:blipFill rotWithShape="1">
          <a:blip r:embed="rId11">
            <a:alphaModFix/>
          </a:blip>
          <a:srcRect b="0" l="3729" r="3729" t="0"/>
          <a:stretch/>
        </p:blipFill>
        <p:spPr>
          <a:xfrm>
            <a:off x="2852883" y="4240567"/>
            <a:ext cx="2316000" cy="2250300"/>
          </a:xfrm>
          <a:prstGeom prst="roundRect">
            <a:avLst>
              <a:gd fmla="val 9468" name="adj"/>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g3dfa7c6c861_0_520"/>
          <p:cNvSpPr txBox="1"/>
          <p:nvPr>
            <p:ph type="ctrTitle"/>
          </p:nvPr>
        </p:nvSpPr>
        <p:spPr>
          <a:xfrm>
            <a:off x="2032000" y="1496484"/>
            <a:ext cx="12192000" cy="31836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603" name="Google Shape;1603;g3dfa7c6c861_0_520"/>
          <p:cNvSpPr txBox="1"/>
          <p:nvPr>
            <p:ph idx="1" type="subTitle"/>
          </p:nvPr>
        </p:nvSpPr>
        <p:spPr>
          <a:xfrm>
            <a:off x="2032000" y="4802717"/>
            <a:ext cx="12192000" cy="2207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604" name="Google Shape;1604;g3dfa7c6c861_0_520" title="g.jpg"/>
          <p:cNvPicPr preferRelativeResize="0"/>
          <p:nvPr/>
        </p:nvPicPr>
        <p:blipFill rotWithShape="1">
          <a:blip r:embed="rId3">
            <a:alphaModFix amt="68000"/>
          </a:blip>
          <a:srcRect b="0" l="554" r="554" t="0"/>
          <a:stretch/>
        </p:blipFill>
        <p:spPr>
          <a:xfrm>
            <a:off x="0" y="-169433"/>
            <a:ext cx="14902170" cy="7326499"/>
          </a:xfrm>
          <a:prstGeom prst="rect">
            <a:avLst/>
          </a:prstGeom>
          <a:noFill/>
          <a:ln>
            <a:noFill/>
          </a:ln>
          <a:effectLst>
            <a:outerShdw blurRad="76200" rotWithShape="0" algn="bl" dir="5400000" dist="25400">
              <a:srgbClr val="000000">
                <a:alpha val="50000"/>
              </a:srgbClr>
            </a:outerShdw>
          </a:effectLst>
        </p:spPr>
      </p:pic>
      <p:pic>
        <p:nvPicPr>
          <p:cNvPr id="1605" name="Google Shape;1605;g3dfa7c6c861_0_520"/>
          <p:cNvPicPr preferRelativeResize="0"/>
          <p:nvPr/>
        </p:nvPicPr>
        <p:blipFill rotWithShape="1">
          <a:blip r:embed="rId4">
            <a:alphaModFix amt="70000"/>
          </a:blip>
          <a:srcRect b="0" l="0" r="0" t="0"/>
          <a:stretch/>
        </p:blipFill>
        <p:spPr>
          <a:xfrm>
            <a:off x="2721900" y="2272266"/>
            <a:ext cx="7534400" cy="3888333"/>
          </a:xfrm>
          <a:prstGeom prst="rect">
            <a:avLst/>
          </a:prstGeom>
          <a:noFill/>
          <a:ln>
            <a:noFill/>
          </a:ln>
        </p:spPr>
      </p:pic>
      <p:pic>
        <p:nvPicPr>
          <p:cNvPr id="1606" name="Google Shape;1606;g3dfa7c6c861_0_520"/>
          <p:cNvPicPr preferRelativeResize="0"/>
          <p:nvPr/>
        </p:nvPicPr>
        <p:blipFill rotWithShape="1">
          <a:blip r:embed="rId5">
            <a:alphaModFix/>
          </a:blip>
          <a:srcRect b="7995" l="0" r="0" t="4531"/>
          <a:stretch/>
        </p:blipFill>
        <p:spPr>
          <a:xfrm>
            <a:off x="5491950" y="226600"/>
            <a:ext cx="1208092" cy="1056800"/>
          </a:xfrm>
          <a:prstGeom prst="rect">
            <a:avLst/>
          </a:prstGeom>
          <a:noFill/>
          <a:ln>
            <a:noFill/>
          </a:ln>
        </p:spPr>
      </p:pic>
      <p:sp>
        <p:nvSpPr>
          <p:cNvPr id="1607" name="Google Shape;1607;g3dfa7c6c861_0_520"/>
          <p:cNvSpPr txBox="1"/>
          <p:nvPr/>
        </p:nvSpPr>
        <p:spPr>
          <a:xfrm>
            <a:off x="2721900" y="3339800"/>
            <a:ext cx="7485300" cy="1576200"/>
          </a:xfrm>
          <a:prstGeom prst="rect">
            <a:avLst/>
          </a:prstGeom>
          <a:noFill/>
          <a:ln>
            <a:noFill/>
          </a:ln>
        </p:spPr>
        <p:txBody>
          <a:bodyPr anchorCtr="0" anchor="t" bIns="121900" lIns="121900" spcFirstLastPara="1" rIns="121900" wrap="square" tIns="121900">
            <a:spAutoFit/>
          </a:bodyPr>
          <a:lstStyle/>
          <a:p>
            <a:pPr indent="0" lvl="0" marL="0" rtl="0" algn="ctr">
              <a:lnSpc>
                <a:spcPct val="90000"/>
              </a:lnSpc>
              <a:spcBef>
                <a:spcPts val="0"/>
              </a:spcBef>
              <a:spcAft>
                <a:spcPts val="0"/>
              </a:spcAft>
              <a:buNone/>
            </a:pPr>
            <a:r>
              <a:rPr lang="es-ES" sz="4800">
                <a:solidFill>
                  <a:srgbClr val="1F3864"/>
                </a:solidFill>
                <a:latin typeface="Quattrocento Sans"/>
                <a:ea typeface="Quattrocento Sans"/>
                <a:cs typeface="Quattrocento Sans"/>
                <a:sym typeface="Quattrocento Sans"/>
              </a:rPr>
              <a:t>VÍNCULO CON AUTORIDADES</a:t>
            </a:r>
            <a:endParaRPr sz="4800">
              <a:solidFill>
                <a:srgbClr val="1F3864"/>
              </a:solidFill>
              <a:latin typeface="Quattrocento Sans"/>
              <a:ea typeface="Quattrocento Sans"/>
              <a:cs typeface="Quattrocento Sans"/>
              <a:sym typeface="Quattrocento Sans"/>
            </a:endParaRPr>
          </a:p>
        </p:txBody>
      </p:sp>
      <p:cxnSp>
        <p:nvCxnSpPr>
          <p:cNvPr id="1608" name="Google Shape;1608;g3dfa7c6c861_0_520"/>
          <p:cNvCxnSpPr/>
          <p:nvPr/>
        </p:nvCxnSpPr>
        <p:spPr>
          <a:xfrm>
            <a:off x="2982500" y="5093667"/>
            <a:ext cx="7013100" cy="9900"/>
          </a:xfrm>
          <a:prstGeom prst="straightConnector1">
            <a:avLst/>
          </a:prstGeom>
          <a:noFill/>
          <a:ln cap="flat" cmpd="sng" w="50800">
            <a:solidFill>
              <a:srgbClr val="4472C4"/>
            </a:solidFill>
            <a:prstDash val="solid"/>
            <a:miter lim="800000"/>
            <a:headEnd len="sm" w="sm" type="none"/>
            <a:tailEnd len="sm" w="sm" type="none"/>
          </a:ln>
        </p:spPr>
      </p:cxnSp>
      <p:cxnSp>
        <p:nvCxnSpPr>
          <p:cNvPr id="1609" name="Google Shape;1609;g3dfa7c6c861_0_520"/>
          <p:cNvCxnSpPr/>
          <p:nvPr/>
        </p:nvCxnSpPr>
        <p:spPr>
          <a:xfrm>
            <a:off x="2970467" y="3207667"/>
            <a:ext cx="7013100" cy="9900"/>
          </a:xfrm>
          <a:prstGeom prst="straightConnector1">
            <a:avLst/>
          </a:prstGeom>
          <a:noFill/>
          <a:ln cap="flat" cmpd="sng" w="50800">
            <a:solidFill>
              <a:srgbClr val="4472C4"/>
            </a:solidFill>
            <a:prstDash val="solid"/>
            <a:miter lim="800000"/>
            <a:headEnd len="sm" w="sm" type="none"/>
            <a:tailEnd len="sm" w="sm" type="none"/>
          </a:ln>
        </p:spPr>
      </p:cxnSp>
      <p:sp>
        <p:nvSpPr>
          <p:cNvPr id="1610" name="Google Shape;1610;g3dfa7c6c861_0_520"/>
          <p:cNvSpPr txBox="1"/>
          <p:nvPr/>
        </p:nvSpPr>
        <p:spPr>
          <a:xfrm>
            <a:off x="3921783" y="4029833"/>
            <a:ext cx="5812500" cy="375600"/>
          </a:xfrm>
          <a:prstGeom prst="rect">
            <a:avLst/>
          </a:prstGeom>
          <a:noFill/>
          <a:ln>
            <a:noFill/>
          </a:ln>
        </p:spPr>
        <p:txBody>
          <a:bodyPr anchorCtr="0" anchor="t" bIns="121900" lIns="121900" spcFirstLastPara="1" rIns="121900" wrap="square" tIns="121900">
            <a:spAutoFit/>
          </a:bodyPr>
          <a:lstStyle/>
          <a:p>
            <a:pPr indent="0" lvl="0" marL="0" rtl="0" algn="ctr">
              <a:lnSpc>
                <a:spcPct val="70000"/>
              </a:lnSpc>
              <a:spcBef>
                <a:spcPts val="0"/>
              </a:spcBef>
              <a:spcAft>
                <a:spcPts val="0"/>
              </a:spcAft>
              <a:buNone/>
            </a:pPr>
            <a:r>
              <a:t/>
            </a:r>
            <a:endParaRPr sz="120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g3dfa7c6c861_0_577"/>
          <p:cNvSpPr txBox="1"/>
          <p:nvPr>
            <p:ph type="title"/>
          </p:nvPr>
        </p:nvSpPr>
        <p:spPr>
          <a:xfrm>
            <a:off x="2304417" y="968867"/>
            <a:ext cx="6548700" cy="763500"/>
          </a:xfrm>
          <a:prstGeom prst="rect">
            <a:avLst/>
          </a:prstGeom>
        </p:spPr>
        <p:txBody>
          <a:bodyPr anchorCtr="0" anchor="ctr" bIns="45700" lIns="91425" spcFirstLastPara="1" rIns="91425" wrap="square" tIns="45700">
            <a:normAutofit fontScale="90000"/>
          </a:bodyPr>
          <a:lstStyle/>
          <a:p>
            <a:pPr indent="0" lvl="0" marL="0" rtl="0" algn="l">
              <a:lnSpc>
                <a:spcPct val="115000"/>
              </a:lnSpc>
              <a:spcBef>
                <a:spcPts val="1600"/>
              </a:spcBef>
              <a:spcAft>
                <a:spcPts val="0"/>
              </a:spcAft>
              <a:buClr>
                <a:schemeClr val="dk1"/>
              </a:buClr>
              <a:buSzPct val="37500"/>
              <a:buFont typeface="Arial"/>
              <a:buNone/>
            </a:pPr>
            <a:r>
              <a:rPr b="1" lang="es-ES" sz="4000">
                <a:solidFill>
                  <a:srgbClr val="2F5496"/>
                </a:solidFill>
                <a:latin typeface="Quattrocento Sans"/>
                <a:ea typeface="Quattrocento Sans"/>
                <a:cs typeface="Quattrocento Sans"/>
                <a:sym typeface="Quattrocento Sans"/>
              </a:rPr>
              <a:t>GESTIONES ANTE AUTORIDADES</a:t>
            </a:r>
            <a:endParaRPr b="1" sz="4000">
              <a:solidFill>
                <a:srgbClr val="2F5496"/>
              </a:solidFill>
              <a:latin typeface="Quattrocento Sans"/>
              <a:ea typeface="Quattrocento Sans"/>
              <a:cs typeface="Quattrocento Sans"/>
              <a:sym typeface="Quattrocento Sans"/>
            </a:endParaRPr>
          </a:p>
          <a:p>
            <a:pPr indent="0" lvl="0" marL="0" rtl="0" algn="l">
              <a:spcBef>
                <a:spcPts val="1600"/>
              </a:spcBef>
              <a:spcAft>
                <a:spcPts val="0"/>
              </a:spcAft>
              <a:buNone/>
            </a:pPr>
            <a:r>
              <a:t/>
            </a:r>
            <a:endParaRPr/>
          </a:p>
        </p:txBody>
      </p:sp>
      <p:sp>
        <p:nvSpPr>
          <p:cNvPr id="1616" name="Google Shape;1616;g3dfa7c6c861_0_577"/>
          <p:cNvSpPr txBox="1"/>
          <p:nvPr>
            <p:ph idx="1" type="body"/>
          </p:nvPr>
        </p:nvSpPr>
        <p:spPr>
          <a:xfrm>
            <a:off x="4719067" y="1733450"/>
            <a:ext cx="2567700" cy="2416800"/>
          </a:xfrm>
          <a:prstGeom prst="rect">
            <a:avLst/>
          </a:prstGeom>
        </p:spPr>
        <p:txBody>
          <a:bodyPr anchorCtr="0" anchor="t" bIns="45700" lIns="91425" spcFirstLastPara="1" rIns="91425" wrap="square" tIns="45700">
            <a:normAutofit lnSpcReduction="20000"/>
          </a:bodyPr>
          <a:lstStyle/>
          <a:p>
            <a:pPr indent="0" lvl="0" marL="0" rtl="0" algn="l">
              <a:lnSpc>
                <a:spcPct val="95000"/>
              </a:lnSpc>
              <a:spcBef>
                <a:spcPts val="1000"/>
              </a:spcBef>
              <a:spcAft>
                <a:spcPts val="0"/>
              </a:spcAft>
              <a:buNone/>
            </a:pPr>
            <a:r>
              <a:rPr lang="es-ES" sz="1900">
                <a:solidFill>
                  <a:srgbClr val="2F5496"/>
                </a:solidFill>
                <a:latin typeface="Quattrocento Sans"/>
                <a:ea typeface="Quattrocento Sans"/>
                <a:cs typeface="Quattrocento Sans"/>
                <a:sym typeface="Quattrocento Sans"/>
              </a:rPr>
              <a:t>Carta entregada a presidente</a:t>
            </a:r>
            <a:endParaRPr sz="1900">
              <a:solidFill>
                <a:srgbClr val="2F5496"/>
              </a:solidFill>
              <a:latin typeface="Quattrocento Sans"/>
              <a:ea typeface="Quattrocento Sans"/>
              <a:cs typeface="Quattrocento Sans"/>
              <a:sym typeface="Quattrocento Sans"/>
            </a:endParaRPr>
          </a:p>
          <a:p>
            <a:pPr indent="0" lvl="0" marL="0" rtl="0" algn="l">
              <a:lnSpc>
                <a:spcPct val="95000"/>
              </a:lnSpc>
              <a:spcBef>
                <a:spcPts val="1000"/>
              </a:spcBef>
              <a:spcAft>
                <a:spcPts val="0"/>
              </a:spcAft>
              <a:buNone/>
            </a:pPr>
            <a:r>
              <a:rPr lang="es-ES" sz="1900">
                <a:solidFill>
                  <a:srgbClr val="2F5496"/>
                </a:solidFill>
                <a:latin typeface="Quattrocento Sans"/>
                <a:ea typeface="Quattrocento Sans"/>
                <a:cs typeface="Quattrocento Sans"/>
                <a:sym typeface="Quattrocento Sans"/>
              </a:rPr>
              <a:t>de la</a:t>
            </a:r>
            <a:endParaRPr sz="1900">
              <a:solidFill>
                <a:srgbClr val="2F5496"/>
              </a:solidFill>
              <a:latin typeface="Quattrocento Sans"/>
              <a:ea typeface="Quattrocento Sans"/>
              <a:cs typeface="Quattrocento Sans"/>
              <a:sym typeface="Quattrocento Sans"/>
            </a:endParaRPr>
          </a:p>
          <a:p>
            <a:pPr indent="0" lvl="0" marL="0" rtl="0" algn="l">
              <a:lnSpc>
                <a:spcPct val="95000"/>
              </a:lnSpc>
              <a:spcBef>
                <a:spcPts val="1000"/>
              </a:spcBef>
              <a:spcAft>
                <a:spcPts val="0"/>
              </a:spcAft>
              <a:buNone/>
            </a:pPr>
            <a:r>
              <a:rPr lang="es-ES" sz="1900">
                <a:solidFill>
                  <a:srgbClr val="2F5496"/>
                </a:solidFill>
                <a:latin typeface="Quattrocento Sans"/>
                <a:ea typeface="Quattrocento Sans"/>
                <a:cs typeface="Quattrocento Sans"/>
                <a:sym typeface="Quattrocento Sans"/>
              </a:rPr>
              <a:t>República  Gabriel Boric,</a:t>
            </a:r>
            <a:endParaRPr sz="1900">
              <a:solidFill>
                <a:srgbClr val="2F5496"/>
              </a:solidFill>
              <a:latin typeface="Quattrocento Sans"/>
              <a:ea typeface="Quattrocento Sans"/>
              <a:cs typeface="Quattrocento Sans"/>
              <a:sym typeface="Quattrocento Sans"/>
            </a:endParaRPr>
          </a:p>
          <a:p>
            <a:pPr indent="0" lvl="0" marL="0" rtl="0" algn="l">
              <a:lnSpc>
                <a:spcPct val="95000"/>
              </a:lnSpc>
              <a:spcBef>
                <a:spcPts val="1000"/>
              </a:spcBef>
              <a:spcAft>
                <a:spcPts val="0"/>
              </a:spcAft>
              <a:buNone/>
            </a:pPr>
            <a:r>
              <a:rPr lang="es-ES" sz="1900">
                <a:solidFill>
                  <a:srgbClr val="2F5496"/>
                </a:solidFill>
                <a:latin typeface="Quattrocento Sans"/>
                <a:ea typeface="Quattrocento Sans"/>
                <a:cs typeface="Quattrocento Sans"/>
                <a:sym typeface="Quattrocento Sans"/>
              </a:rPr>
              <a:t>solicitando Recursos</a:t>
            </a:r>
            <a:endParaRPr sz="1900">
              <a:solidFill>
                <a:srgbClr val="2F5496"/>
              </a:solidFill>
              <a:latin typeface="Quattrocento Sans"/>
              <a:ea typeface="Quattrocento Sans"/>
              <a:cs typeface="Quattrocento Sans"/>
              <a:sym typeface="Quattrocento Sans"/>
            </a:endParaRPr>
          </a:p>
          <a:p>
            <a:pPr indent="0" lvl="0" marL="0" rtl="0" algn="l">
              <a:lnSpc>
                <a:spcPct val="95000"/>
              </a:lnSpc>
              <a:spcBef>
                <a:spcPts val="1000"/>
              </a:spcBef>
              <a:spcAft>
                <a:spcPts val="0"/>
              </a:spcAft>
              <a:buNone/>
            </a:pPr>
            <a:r>
              <a:rPr lang="es-ES" sz="1900">
                <a:solidFill>
                  <a:srgbClr val="2F5496"/>
                </a:solidFill>
                <a:latin typeface="Quattrocento Sans"/>
                <a:ea typeface="Quattrocento Sans"/>
                <a:cs typeface="Quattrocento Sans"/>
                <a:sym typeface="Quattrocento Sans"/>
              </a:rPr>
              <a:t>para el Hospital.</a:t>
            </a:r>
            <a:endParaRPr sz="2100"/>
          </a:p>
        </p:txBody>
      </p:sp>
      <p:pic>
        <p:nvPicPr>
          <p:cNvPr id="1617" name="Google Shape;1617;g3dfa7c6c861_0_577"/>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618" name="Google Shape;1618;g3dfa7c6c861_0_577"/>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619" name="Google Shape;1619;g3dfa7c6c861_0_577" title="FOTO SOFI 1.png"/>
          <p:cNvPicPr preferRelativeResize="0"/>
          <p:nvPr/>
        </p:nvPicPr>
        <p:blipFill rotWithShape="1">
          <a:blip r:embed="rId5">
            <a:alphaModFix/>
          </a:blip>
          <a:srcRect b="0" l="30" r="30" t="0"/>
          <a:stretch/>
        </p:blipFill>
        <p:spPr>
          <a:xfrm>
            <a:off x="-12" y="0"/>
            <a:ext cx="2028825" cy="6858000"/>
          </a:xfrm>
          <a:prstGeom prst="rect">
            <a:avLst/>
          </a:prstGeom>
          <a:noFill/>
          <a:ln>
            <a:noFill/>
          </a:ln>
        </p:spPr>
      </p:pic>
      <p:pic>
        <p:nvPicPr>
          <p:cNvPr id="1620" name="Google Shape;1620;g3dfa7c6c861_0_577"/>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621" name="Google Shape;1621;g3dfa7c6c861_0_577" title="autoridad.jpg"/>
          <p:cNvPicPr preferRelativeResize="0"/>
          <p:nvPr/>
        </p:nvPicPr>
        <p:blipFill rotWithShape="1">
          <a:blip r:embed="rId7">
            <a:alphaModFix/>
          </a:blip>
          <a:srcRect b="24255" l="6017" r="3780" t="36086"/>
          <a:stretch/>
        </p:blipFill>
        <p:spPr>
          <a:xfrm>
            <a:off x="8853167" y="4943833"/>
            <a:ext cx="2607600" cy="1842000"/>
          </a:xfrm>
          <a:prstGeom prst="roundRect">
            <a:avLst>
              <a:gd fmla="val 9468" name="adj"/>
            </a:avLst>
          </a:prstGeom>
          <a:noFill/>
          <a:ln>
            <a:noFill/>
          </a:ln>
        </p:spPr>
      </p:pic>
      <p:pic>
        <p:nvPicPr>
          <p:cNvPr id="1622" name="Google Shape;1622;g3dfa7c6c861_0_577" title="autoridad 1.jpg"/>
          <p:cNvPicPr preferRelativeResize="0"/>
          <p:nvPr/>
        </p:nvPicPr>
        <p:blipFill rotWithShape="1">
          <a:blip r:embed="rId8">
            <a:alphaModFix/>
          </a:blip>
          <a:srcRect b="25889" l="0" r="0" t="15204"/>
          <a:stretch/>
        </p:blipFill>
        <p:spPr>
          <a:xfrm>
            <a:off x="2304350" y="4943832"/>
            <a:ext cx="2345100" cy="1842000"/>
          </a:xfrm>
          <a:prstGeom prst="roundRect">
            <a:avLst>
              <a:gd fmla="val 9468" name="adj"/>
            </a:avLst>
          </a:prstGeom>
          <a:noFill/>
          <a:ln>
            <a:noFill/>
          </a:ln>
        </p:spPr>
      </p:pic>
      <p:pic>
        <p:nvPicPr>
          <p:cNvPr id="1623" name="Google Shape;1623;g3dfa7c6c861_0_577" title="martorell.png"/>
          <p:cNvPicPr preferRelativeResize="0"/>
          <p:nvPr/>
        </p:nvPicPr>
        <p:blipFill rotWithShape="1">
          <a:blip r:embed="rId9">
            <a:alphaModFix/>
          </a:blip>
          <a:srcRect b="14208" l="9474" r="8282" t="14215"/>
          <a:stretch/>
        </p:blipFill>
        <p:spPr>
          <a:xfrm>
            <a:off x="7393950" y="1733433"/>
            <a:ext cx="2316000" cy="2250300"/>
          </a:xfrm>
          <a:prstGeom prst="roundRect">
            <a:avLst>
              <a:gd fmla="val 9468" name="adj"/>
            </a:avLst>
          </a:prstGeom>
          <a:noFill/>
          <a:ln>
            <a:noFill/>
          </a:ln>
        </p:spPr>
      </p:pic>
      <p:pic>
        <p:nvPicPr>
          <p:cNvPr id="1624" name="Google Shape;1624;g3dfa7c6c861_0_577" title="boric.jpg"/>
          <p:cNvPicPr preferRelativeResize="0"/>
          <p:nvPr/>
        </p:nvPicPr>
        <p:blipFill rotWithShape="1">
          <a:blip r:embed="rId10">
            <a:alphaModFix/>
          </a:blip>
          <a:srcRect b="15814" l="4105" r="5683" t="10287"/>
          <a:stretch/>
        </p:blipFill>
        <p:spPr>
          <a:xfrm>
            <a:off x="2286583" y="1733417"/>
            <a:ext cx="2367600" cy="2266500"/>
          </a:xfrm>
          <a:prstGeom prst="roundRect">
            <a:avLst>
              <a:gd fmla="val 9468" name="adj"/>
            </a:avLst>
          </a:prstGeom>
          <a:noFill/>
          <a:ln>
            <a:noFill/>
          </a:ln>
        </p:spPr>
      </p:pic>
      <p:pic>
        <p:nvPicPr>
          <p:cNvPr id="1625" name="Google Shape;1625;g3dfa7c6c861_0_577" title="g.jpg"/>
          <p:cNvPicPr preferRelativeResize="0"/>
          <p:nvPr/>
        </p:nvPicPr>
        <p:blipFill rotWithShape="1">
          <a:blip r:embed="rId11">
            <a:alphaModFix/>
          </a:blip>
          <a:srcRect b="4697" l="1800" r="28157" t="15558"/>
          <a:stretch/>
        </p:blipFill>
        <p:spPr>
          <a:xfrm>
            <a:off x="5326383" y="4943833"/>
            <a:ext cx="3085500" cy="1842000"/>
          </a:xfrm>
          <a:prstGeom prst="roundRect">
            <a:avLst>
              <a:gd fmla="val 9468" name="adj"/>
            </a:avLst>
          </a:prstGeom>
          <a:noFill/>
          <a:ln>
            <a:noFill/>
          </a:ln>
        </p:spPr>
      </p:pic>
      <p:sp>
        <p:nvSpPr>
          <p:cNvPr id="1626" name="Google Shape;1626;g3dfa7c6c861_0_577"/>
          <p:cNvSpPr txBox="1"/>
          <p:nvPr/>
        </p:nvSpPr>
        <p:spPr>
          <a:xfrm>
            <a:off x="9774567" y="1733417"/>
            <a:ext cx="2345100" cy="1914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lang="es-ES" sz="1900">
                <a:solidFill>
                  <a:srgbClr val="2F5496"/>
                </a:solidFill>
                <a:latin typeface="Quattrocento Sans"/>
                <a:ea typeface="Quattrocento Sans"/>
                <a:cs typeface="Quattrocento Sans"/>
                <a:sym typeface="Quattrocento Sans"/>
              </a:rPr>
              <a:t>Dr. Bernardo Martorell, Subsecretario de Redes Asistenciales.</a:t>
            </a:r>
            <a:endParaRPr sz="1900">
              <a:solidFill>
                <a:srgbClr val="2F5496"/>
              </a:solidFill>
              <a:latin typeface="Quattrocento Sans"/>
              <a:ea typeface="Quattrocento Sans"/>
              <a:cs typeface="Quattrocento Sans"/>
              <a:sym typeface="Quattrocento Sans"/>
            </a:endParaRPr>
          </a:p>
          <a:p>
            <a:pPr indent="0" lvl="0" marL="0" rtl="0" algn="l">
              <a:lnSpc>
                <a:spcPct val="115000"/>
              </a:lnSpc>
              <a:spcBef>
                <a:spcPts val="0"/>
              </a:spcBef>
              <a:spcAft>
                <a:spcPts val="0"/>
              </a:spcAft>
              <a:buNone/>
            </a:pPr>
            <a:r>
              <a:t/>
            </a:r>
            <a:endParaRPr sz="2100">
              <a:solidFill>
                <a:srgbClr val="2F5496"/>
              </a:solidFill>
              <a:latin typeface="Quattrocento Sans"/>
              <a:ea typeface="Quattrocento Sans"/>
              <a:cs typeface="Quattrocento Sans"/>
              <a:sym typeface="Quattrocento Sans"/>
            </a:endParaRPr>
          </a:p>
        </p:txBody>
      </p:sp>
      <p:sp>
        <p:nvSpPr>
          <p:cNvPr id="1627" name="Google Shape;1627;g3dfa7c6c861_0_577"/>
          <p:cNvSpPr txBox="1"/>
          <p:nvPr/>
        </p:nvSpPr>
        <p:spPr>
          <a:xfrm>
            <a:off x="2132400" y="4100867"/>
            <a:ext cx="9869100" cy="8751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None/>
            </a:pPr>
            <a:r>
              <a:rPr lang="es-ES" sz="1900">
                <a:solidFill>
                  <a:srgbClr val="4472C4"/>
                </a:solidFill>
                <a:latin typeface="Quattrocento Sans"/>
                <a:ea typeface="Quattrocento Sans"/>
                <a:cs typeface="Quattrocento Sans"/>
                <a:sym typeface="Quattrocento Sans"/>
              </a:rPr>
              <a:t>Entrega de Informe sobre Seguridad en entorno del hospital a Delegado Presidencial, Directores de Departamentos municipales de Salud y Ministerio de Salud</a:t>
            </a:r>
            <a:endParaRPr sz="1900">
              <a:solidFill>
                <a:srgbClr val="4472C4"/>
              </a:solidFill>
              <a:latin typeface="Quattrocento Sans"/>
              <a:ea typeface="Quattrocento Sans"/>
              <a:cs typeface="Quattrocento Sans"/>
              <a:sym typeface="Quattrocento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g3dfa7c6c861_0_638"/>
          <p:cNvSpPr txBox="1"/>
          <p:nvPr>
            <p:ph type="title"/>
          </p:nvPr>
        </p:nvSpPr>
        <p:spPr>
          <a:xfrm>
            <a:off x="2342400" y="969758"/>
            <a:ext cx="6187200" cy="763500"/>
          </a:xfrm>
          <a:prstGeom prst="rect">
            <a:avLst/>
          </a:prstGeom>
        </p:spPr>
        <p:txBody>
          <a:bodyPr anchorCtr="0" anchor="ctr" bIns="45700" lIns="91425" spcFirstLastPara="1" rIns="91425" wrap="square" tIns="45700">
            <a:normAutofit fontScale="90000"/>
          </a:bodyPr>
          <a:lstStyle/>
          <a:p>
            <a:pPr indent="0" lvl="0" marL="0" rtl="0" algn="l">
              <a:lnSpc>
                <a:spcPct val="115000"/>
              </a:lnSpc>
              <a:spcBef>
                <a:spcPts val="1600"/>
              </a:spcBef>
              <a:spcAft>
                <a:spcPts val="0"/>
              </a:spcAft>
              <a:buClr>
                <a:schemeClr val="dk1"/>
              </a:buClr>
              <a:buSzPct val="37500"/>
              <a:buFont typeface="Arial"/>
              <a:buNone/>
            </a:pPr>
            <a:r>
              <a:rPr b="1" lang="es-ES" sz="4000">
                <a:solidFill>
                  <a:srgbClr val="2F5496"/>
                </a:solidFill>
                <a:latin typeface="Quattrocento Sans"/>
                <a:ea typeface="Quattrocento Sans"/>
                <a:cs typeface="Quattrocento Sans"/>
                <a:sym typeface="Quattrocento Sans"/>
              </a:rPr>
              <a:t>PARTICIPACIÓN EN ANCOSALUD</a:t>
            </a:r>
            <a:endParaRPr b="1" sz="4000">
              <a:solidFill>
                <a:srgbClr val="2F5496"/>
              </a:solidFill>
              <a:latin typeface="Quattrocento Sans"/>
              <a:ea typeface="Quattrocento Sans"/>
              <a:cs typeface="Quattrocento Sans"/>
              <a:sym typeface="Quattrocento Sans"/>
            </a:endParaRPr>
          </a:p>
          <a:p>
            <a:pPr indent="0" lvl="0" marL="0" rtl="0" algn="l">
              <a:spcBef>
                <a:spcPts val="1600"/>
              </a:spcBef>
              <a:spcAft>
                <a:spcPts val="0"/>
              </a:spcAft>
              <a:buNone/>
            </a:pPr>
            <a:r>
              <a:t/>
            </a:r>
            <a:endParaRPr/>
          </a:p>
        </p:txBody>
      </p:sp>
      <p:sp>
        <p:nvSpPr>
          <p:cNvPr id="1633" name="Google Shape;1633;g3dfa7c6c861_0_638"/>
          <p:cNvSpPr txBox="1"/>
          <p:nvPr>
            <p:ph idx="1" type="body"/>
          </p:nvPr>
        </p:nvSpPr>
        <p:spPr>
          <a:xfrm>
            <a:off x="2342400" y="1729533"/>
            <a:ext cx="9434100" cy="4555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500"/>
              <a:buFont typeface="Arial"/>
              <a:buNone/>
            </a:pPr>
            <a:r>
              <a:rPr lang="es-ES" sz="2000">
                <a:solidFill>
                  <a:srgbClr val="2F5496"/>
                </a:solidFill>
                <a:latin typeface="Quattrocento Sans"/>
                <a:ea typeface="Quattrocento Sans"/>
                <a:cs typeface="Quattrocento Sans"/>
                <a:sym typeface="Quattrocento Sans"/>
              </a:rPr>
              <a:t>El Consejo  de Usuarios participa en diferentes instancias también fuera del hospital, generando redes de apoyo y colaboración para la gestión pública de salud.</a:t>
            </a:r>
            <a:endParaRPr sz="2000">
              <a:solidFill>
                <a:srgbClr val="2F5496"/>
              </a:solidFill>
              <a:latin typeface="Quattrocento Sans"/>
              <a:ea typeface="Quattrocento Sans"/>
              <a:cs typeface="Quattrocento Sans"/>
              <a:sym typeface="Quattrocento Sans"/>
            </a:endParaRPr>
          </a:p>
          <a:p>
            <a:pPr indent="0" lvl="0" marL="0" rtl="0" algn="l">
              <a:spcBef>
                <a:spcPts val="1000"/>
              </a:spcBef>
              <a:spcAft>
                <a:spcPts val="0"/>
              </a:spcAft>
              <a:buNone/>
            </a:pPr>
            <a:r>
              <a:t/>
            </a:r>
            <a:endParaRPr/>
          </a:p>
        </p:txBody>
      </p:sp>
      <p:pic>
        <p:nvPicPr>
          <p:cNvPr id="1634" name="Google Shape;1634;g3dfa7c6c861_0_638"/>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635" name="Google Shape;1635;g3dfa7c6c861_0_638"/>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636" name="Google Shape;1636;g3dfa7c6c861_0_638" title="82.jp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637" name="Google Shape;1637;g3dfa7c6c861_0_638"/>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638" name="Google Shape;1638;g3dfa7c6c861_0_638" title="ancosalud.jpg"/>
          <p:cNvPicPr preferRelativeResize="0"/>
          <p:nvPr/>
        </p:nvPicPr>
        <p:blipFill rotWithShape="1">
          <a:blip r:embed="rId7">
            <a:alphaModFix/>
          </a:blip>
          <a:srcRect b="0" l="10808" r="10816" t="0"/>
          <a:stretch/>
        </p:blipFill>
        <p:spPr>
          <a:xfrm>
            <a:off x="2748600" y="2858333"/>
            <a:ext cx="3506700" cy="3356700"/>
          </a:xfrm>
          <a:prstGeom prst="roundRect">
            <a:avLst>
              <a:gd fmla="val 9468" name="adj"/>
            </a:avLst>
          </a:prstGeom>
          <a:noFill/>
          <a:ln>
            <a:noFill/>
          </a:ln>
        </p:spPr>
      </p:pic>
      <p:pic>
        <p:nvPicPr>
          <p:cNvPr id="1639" name="Google Shape;1639;g3dfa7c6c861_0_638" title="ancosalud 2.jpg"/>
          <p:cNvPicPr preferRelativeResize="0"/>
          <p:nvPr/>
        </p:nvPicPr>
        <p:blipFill rotWithShape="1">
          <a:blip r:embed="rId8">
            <a:alphaModFix/>
          </a:blip>
          <a:srcRect b="3016" l="0" r="0" t="3016"/>
          <a:stretch/>
        </p:blipFill>
        <p:spPr>
          <a:xfrm>
            <a:off x="7634200" y="2897733"/>
            <a:ext cx="3424500" cy="3278100"/>
          </a:xfrm>
          <a:prstGeom prst="roundRect">
            <a:avLst>
              <a:gd fmla="val 9468" name="adj"/>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g3dfa7c6c861_0_694"/>
          <p:cNvSpPr txBox="1"/>
          <p:nvPr>
            <p:ph type="ctrTitle"/>
          </p:nvPr>
        </p:nvSpPr>
        <p:spPr>
          <a:xfrm>
            <a:off x="2032000" y="1496484"/>
            <a:ext cx="12192000" cy="31836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t/>
            </a:r>
            <a:endParaRPr/>
          </a:p>
        </p:txBody>
      </p:sp>
      <p:sp>
        <p:nvSpPr>
          <p:cNvPr id="1645" name="Google Shape;1645;g3dfa7c6c861_0_694"/>
          <p:cNvSpPr txBox="1"/>
          <p:nvPr>
            <p:ph idx="1" type="subTitle"/>
          </p:nvPr>
        </p:nvSpPr>
        <p:spPr>
          <a:xfrm>
            <a:off x="2032000" y="4802717"/>
            <a:ext cx="12192000" cy="22077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t/>
            </a:r>
            <a:endParaRPr/>
          </a:p>
        </p:txBody>
      </p:sp>
      <p:pic>
        <p:nvPicPr>
          <p:cNvPr id="1646" name="Google Shape;1646;g3dfa7c6c861_0_694" title="WhatsApp Image 2026-05-08 at 9.28.07 AM.jpeg"/>
          <p:cNvPicPr preferRelativeResize="0"/>
          <p:nvPr/>
        </p:nvPicPr>
        <p:blipFill rotWithShape="1">
          <a:blip r:embed="rId3">
            <a:alphaModFix/>
          </a:blip>
          <a:srcRect b="13160" l="0" r="0" t="13153"/>
          <a:stretch/>
        </p:blipFill>
        <p:spPr>
          <a:xfrm>
            <a:off x="0" y="-169433"/>
            <a:ext cx="14902170" cy="7326500"/>
          </a:xfrm>
          <a:prstGeom prst="rect">
            <a:avLst/>
          </a:prstGeom>
          <a:noFill/>
          <a:ln>
            <a:noFill/>
          </a:ln>
          <a:effectLst>
            <a:outerShdw blurRad="76200" rotWithShape="0" algn="bl" dir="5400000" dist="25400">
              <a:srgbClr val="000000">
                <a:alpha val="50000"/>
              </a:srgbClr>
            </a:outerShdw>
          </a:effectLst>
        </p:spPr>
      </p:pic>
      <p:pic>
        <p:nvPicPr>
          <p:cNvPr id="1647" name="Google Shape;1647;g3dfa7c6c861_0_694"/>
          <p:cNvPicPr preferRelativeResize="0"/>
          <p:nvPr/>
        </p:nvPicPr>
        <p:blipFill rotWithShape="1">
          <a:blip r:embed="rId4">
            <a:alphaModFix amt="70000"/>
          </a:blip>
          <a:srcRect b="0" l="0" r="0" t="0"/>
          <a:stretch/>
        </p:blipFill>
        <p:spPr>
          <a:xfrm>
            <a:off x="2721900" y="2272266"/>
            <a:ext cx="7534400" cy="3888333"/>
          </a:xfrm>
          <a:prstGeom prst="rect">
            <a:avLst/>
          </a:prstGeom>
          <a:noFill/>
          <a:ln>
            <a:noFill/>
          </a:ln>
        </p:spPr>
      </p:pic>
      <p:pic>
        <p:nvPicPr>
          <p:cNvPr id="1648" name="Google Shape;1648;g3dfa7c6c861_0_694"/>
          <p:cNvPicPr preferRelativeResize="0"/>
          <p:nvPr/>
        </p:nvPicPr>
        <p:blipFill rotWithShape="1">
          <a:blip r:embed="rId5">
            <a:alphaModFix/>
          </a:blip>
          <a:srcRect b="7995" l="0" r="0" t="4531"/>
          <a:stretch/>
        </p:blipFill>
        <p:spPr>
          <a:xfrm>
            <a:off x="5491950" y="226600"/>
            <a:ext cx="1208092" cy="1056800"/>
          </a:xfrm>
          <a:prstGeom prst="rect">
            <a:avLst/>
          </a:prstGeom>
          <a:noFill/>
          <a:ln>
            <a:noFill/>
          </a:ln>
        </p:spPr>
      </p:pic>
      <p:sp>
        <p:nvSpPr>
          <p:cNvPr id="1649" name="Google Shape;1649;g3dfa7c6c861_0_694"/>
          <p:cNvSpPr txBox="1"/>
          <p:nvPr/>
        </p:nvSpPr>
        <p:spPr>
          <a:xfrm>
            <a:off x="2721900" y="3339800"/>
            <a:ext cx="7485300" cy="1576200"/>
          </a:xfrm>
          <a:prstGeom prst="rect">
            <a:avLst/>
          </a:prstGeom>
          <a:noFill/>
          <a:ln>
            <a:noFill/>
          </a:ln>
        </p:spPr>
        <p:txBody>
          <a:bodyPr anchorCtr="0" anchor="t" bIns="121900" lIns="121900" spcFirstLastPara="1" rIns="121900" wrap="square" tIns="121900">
            <a:spAutoFit/>
          </a:bodyPr>
          <a:lstStyle/>
          <a:p>
            <a:pPr indent="0" lvl="0" marL="0" rtl="0" algn="ctr">
              <a:lnSpc>
                <a:spcPct val="90000"/>
              </a:lnSpc>
              <a:spcBef>
                <a:spcPts val="0"/>
              </a:spcBef>
              <a:spcAft>
                <a:spcPts val="0"/>
              </a:spcAft>
              <a:buNone/>
            </a:pPr>
            <a:r>
              <a:rPr lang="es-ES" sz="4800">
                <a:solidFill>
                  <a:srgbClr val="1F3864"/>
                </a:solidFill>
                <a:latin typeface="Quattrocento Sans"/>
                <a:ea typeface="Quattrocento Sans"/>
                <a:cs typeface="Quattrocento Sans"/>
                <a:sym typeface="Quattrocento Sans"/>
              </a:rPr>
              <a:t>LOGROS AÑO </a:t>
            </a:r>
            <a:endParaRPr sz="4800">
              <a:solidFill>
                <a:srgbClr val="1F3864"/>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None/>
            </a:pPr>
            <a:r>
              <a:rPr lang="es-ES" sz="4800">
                <a:solidFill>
                  <a:srgbClr val="1F3864"/>
                </a:solidFill>
                <a:latin typeface="Quattrocento Sans"/>
                <a:ea typeface="Quattrocento Sans"/>
                <a:cs typeface="Quattrocento Sans"/>
                <a:sym typeface="Quattrocento Sans"/>
              </a:rPr>
              <a:t>2025</a:t>
            </a:r>
            <a:endParaRPr sz="4800">
              <a:solidFill>
                <a:srgbClr val="1F3864"/>
              </a:solidFill>
              <a:latin typeface="Quattrocento Sans"/>
              <a:ea typeface="Quattrocento Sans"/>
              <a:cs typeface="Quattrocento Sans"/>
              <a:sym typeface="Quattrocento Sans"/>
            </a:endParaRPr>
          </a:p>
        </p:txBody>
      </p:sp>
      <p:cxnSp>
        <p:nvCxnSpPr>
          <p:cNvPr id="1650" name="Google Shape;1650;g3dfa7c6c861_0_694"/>
          <p:cNvCxnSpPr/>
          <p:nvPr/>
        </p:nvCxnSpPr>
        <p:spPr>
          <a:xfrm>
            <a:off x="2982500" y="5093667"/>
            <a:ext cx="7013100" cy="9900"/>
          </a:xfrm>
          <a:prstGeom prst="straightConnector1">
            <a:avLst/>
          </a:prstGeom>
          <a:noFill/>
          <a:ln cap="flat" cmpd="sng" w="50800">
            <a:solidFill>
              <a:srgbClr val="4472C4"/>
            </a:solidFill>
            <a:prstDash val="solid"/>
            <a:miter lim="800000"/>
            <a:headEnd len="sm" w="sm" type="none"/>
            <a:tailEnd len="sm" w="sm" type="none"/>
          </a:ln>
        </p:spPr>
      </p:cxnSp>
      <p:cxnSp>
        <p:nvCxnSpPr>
          <p:cNvPr id="1651" name="Google Shape;1651;g3dfa7c6c861_0_694"/>
          <p:cNvCxnSpPr/>
          <p:nvPr/>
        </p:nvCxnSpPr>
        <p:spPr>
          <a:xfrm>
            <a:off x="2970467" y="3207667"/>
            <a:ext cx="7013100" cy="9900"/>
          </a:xfrm>
          <a:prstGeom prst="straightConnector1">
            <a:avLst/>
          </a:prstGeom>
          <a:noFill/>
          <a:ln cap="flat" cmpd="sng" w="50800">
            <a:solidFill>
              <a:srgbClr val="4472C4"/>
            </a:solidFill>
            <a:prstDash val="solid"/>
            <a:miter lim="800000"/>
            <a:headEnd len="sm" w="sm" type="none"/>
            <a:tailEnd len="sm" w="sm" type="none"/>
          </a:ln>
        </p:spPr>
      </p:cxnSp>
      <p:sp>
        <p:nvSpPr>
          <p:cNvPr id="1652" name="Google Shape;1652;g3dfa7c6c861_0_694"/>
          <p:cNvSpPr txBox="1"/>
          <p:nvPr/>
        </p:nvSpPr>
        <p:spPr>
          <a:xfrm>
            <a:off x="3921783" y="4029833"/>
            <a:ext cx="5812500" cy="375600"/>
          </a:xfrm>
          <a:prstGeom prst="rect">
            <a:avLst/>
          </a:prstGeom>
          <a:noFill/>
          <a:ln>
            <a:noFill/>
          </a:ln>
        </p:spPr>
        <p:txBody>
          <a:bodyPr anchorCtr="0" anchor="t" bIns="121900" lIns="121900" spcFirstLastPara="1" rIns="121900" wrap="square" tIns="121900">
            <a:spAutoFit/>
          </a:bodyPr>
          <a:lstStyle/>
          <a:p>
            <a:pPr indent="0" lvl="0" marL="0" rtl="0" algn="ctr">
              <a:lnSpc>
                <a:spcPct val="70000"/>
              </a:lnSpc>
              <a:spcBef>
                <a:spcPts val="0"/>
              </a:spcBef>
              <a:spcAft>
                <a:spcPts val="0"/>
              </a:spcAft>
              <a:buNone/>
            </a:pPr>
            <a:r>
              <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979479b532_0_22"/>
          <p:cNvSpPr txBox="1"/>
          <p:nvPr>
            <p:ph type="title"/>
          </p:nvPr>
        </p:nvSpPr>
        <p:spPr>
          <a:xfrm>
            <a:off x="2322350" y="363475"/>
            <a:ext cx="88083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PLANIFICACIÓN ESTRATÉGICA</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6579"/>
              <a:buFont typeface="Quattrocento Sans"/>
              <a:buNone/>
            </a:pPr>
            <a:r>
              <a:rPr b="1" lang="es-ES" sz="3040">
                <a:solidFill>
                  <a:srgbClr val="2F5496"/>
                </a:solidFill>
                <a:latin typeface="Quattrocento Sans"/>
                <a:ea typeface="Quattrocento Sans"/>
                <a:cs typeface="Quattrocento Sans"/>
                <a:sym typeface="Quattrocento Sans"/>
              </a:rPr>
              <a:t>2026 - 2030</a:t>
            </a:r>
            <a:endParaRPr b="1" sz="3040">
              <a:solidFill>
                <a:srgbClr val="2F5496"/>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rgbClr val="1F3864"/>
              </a:buClr>
              <a:buSzPct val="100000"/>
              <a:buFont typeface="Quattrocento Sans"/>
              <a:buNone/>
            </a:pPr>
            <a:r>
              <a:t/>
            </a:r>
            <a:endParaRPr sz="3600">
              <a:solidFill>
                <a:srgbClr val="1F3864"/>
              </a:solidFill>
              <a:latin typeface="Quattrocento Sans"/>
              <a:ea typeface="Quattrocento Sans"/>
              <a:cs typeface="Quattrocento Sans"/>
              <a:sym typeface="Quattrocento Sans"/>
            </a:endParaRPr>
          </a:p>
        </p:txBody>
      </p:sp>
      <p:pic>
        <p:nvPicPr>
          <p:cNvPr id="245" name="Google Shape;245;g3979479b532_0_22" title="ppt 27.jpg"/>
          <p:cNvPicPr preferRelativeResize="0"/>
          <p:nvPr/>
        </p:nvPicPr>
        <p:blipFill rotWithShape="1">
          <a:blip r:embed="rId3">
            <a:alphaModFix/>
          </a:blip>
          <a:srcRect b="0" l="20" r="20" t="0"/>
          <a:stretch/>
        </p:blipFill>
        <p:spPr>
          <a:xfrm>
            <a:off x="0" y="0"/>
            <a:ext cx="2028094" cy="6858000"/>
          </a:xfrm>
          <a:prstGeom prst="rect">
            <a:avLst/>
          </a:prstGeom>
          <a:noFill/>
          <a:ln>
            <a:noFill/>
          </a:ln>
        </p:spPr>
      </p:pic>
      <p:pic>
        <p:nvPicPr>
          <p:cNvPr id="246" name="Google Shape;246;g3979479b532_0_22"/>
          <p:cNvPicPr preferRelativeResize="0"/>
          <p:nvPr/>
        </p:nvPicPr>
        <p:blipFill rotWithShape="1">
          <a:blip r:embed="rId4">
            <a:alphaModFix/>
          </a:blip>
          <a:srcRect b="0" l="0" r="0" t="0"/>
          <a:stretch/>
        </p:blipFill>
        <p:spPr>
          <a:xfrm>
            <a:off x="10106108" y="75493"/>
            <a:ext cx="1724929" cy="683086"/>
          </a:xfrm>
          <a:prstGeom prst="rect">
            <a:avLst/>
          </a:prstGeom>
          <a:noFill/>
          <a:ln>
            <a:noFill/>
          </a:ln>
        </p:spPr>
      </p:pic>
      <p:pic>
        <p:nvPicPr>
          <p:cNvPr id="247" name="Google Shape;247;g3979479b532_0_22"/>
          <p:cNvPicPr preferRelativeResize="0"/>
          <p:nvPr/>
        </p:nvPicPr>
        <p:blipFill rotWithShape="1">
          <a:blip r:embed="rId5">
            <a:alphaModFix/>
          </a:blip>
          <a:srcRect b="0" l="0" r="0" t="0"/>
          <a:stretch/>
        </p:blipFill>
        <p:spPr>
          <a:xfrm>
            <a:off x="492002" y="89490"/>
            <a:ext cx="1044087" cy="911364"/>
          </a:xfrm>
          <a:prstGeom prst="rect">
            <a:avLst/>
          </a:prstGeom>
          <a:noFill/>
          <a:ln>
            <a:noFill/>
          </a:ln>
        </p:spPr>
      </p:pic>
      <p:pic>
        <p:nvPicPr>
          <p:cNvPr id="248" name="Google Shape;248;g3979479b532_0_22" title="Misión 2026.png"/>
          <p:cNvPicPr preferRelativeResize="0"/>
          <p:nvPr/>
        </p:nvPicPr>
        <p:blipFill rotWithShape="1">
          <a:blip r:embed="rId6">
            <a:alphaModFix/>
          </a:blip>
          <a:srcRect b="0" l="7677" r="7677" t="0"/>
          <a:stretch/>
        </p:blipFill>
        <p:spPr>
          <a:xfrm>
            <a:off x="2478448" y="1557500"/>
            <a:ext cx="7235100" cy="4807800"/>
          </a:xfrm>
          <a:prstGeom prst="roundRect">
            <a:avLst>
              <a:gd fmla="val 4854" name="adj"/>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g3dfa7c6c861_0_751"/>
          <p:cNvSpPr txBox="1"/>
          <p:nvPr>
            <p:ph type="title"/>
          </p:nvPr>
        </p:nvSpPr>
        <p:spPr>
          <a:xfrm>
            <a:off x="2342500" y="968869"/>
            <a:ext cx="6750000" cy="1338000"/>
          </a:xfrm>
          <a:prstGeom prst="rect">
            <a:avLst/>
          </a:prstGeom>
        </p:spPr>
        <p:txBody>
          <a:bodyPr anchorCtr="0" anchor="ctr" bIns="45700" lIns="91425" spcFirstLastPara="1" rIns="91425" wrap="square" tIns="45700">
            <a:noAutofit/>
          </a:bodyPr>
          <a:lstStyle/>
          <a:p>
            <a:pPr indent="0" lvl="0" marL="0" rtl="0" algn="l">
              <a:lnSpc>
                <a:spcPct val="115000"/>
              </a:lnSpc>
              <a:spcBef>
                <a:spcPts val="1600"/>
              </a:spcBef>
              <a:spcAft>
                <a:spcPts val="0"/>
              </a:spcAft>
              <a:buClr>
                <a:schemeClr val="dk1"/>
              </a:buClr>
              <a:buSzPts val="1300"/>
              <a:buFont typeface="Arial"/>
              <a:buNone/>
            </a:pPr>
            <a:r>
              <a:rPr b="1" lang="es-ES" sz="3600">
                <a:solidFill>
                  <a:srgbClr val="2F5496"/>
                </a:solidFill>
                <a:latin typeface="Quattrocento Sans"/>
                <a:ea typeface="Quattrocento Sans"/>
                <a:cs typeface="Quattrocento Sans"/>
                <a:sym typeface="Quattrocento Sans"/>
              </a:rPr>
              <a:t>PROYECTO FIV (FONDO DE INVERSIÓN VECINAL) DE SAN RAMÓN</a:t>
            </a:r>
            <a:endParaRPr b="1" sz="3600">
              <a:solidFill>
                <a:srgbClr val="2F5496"/>
              </a:solidFill>
              <a:latin typeface="Quattrocento Sans"/>
              <a:ea typeface="Quattrocento Sans"/>
              <a:cs typeface="Quattrocento Sans"/>
              <a:sym typeface="Quattrocento Sans"/>
            </a:endParaRPr>
          </a:p>
          <a:p>
            <a:pPr indent="0" lvl="0" marL="0" rtl="0" algn="l">
              <a:spcBef>
                <a:spcPts val="1600"/>
              </a:spcBef>
              <a:spcAft>
                <a:spcPts val="0"/>
              </a:spcAft>
              <a:buSzPts val="1300"/>
              <a:buNone/>
            </a:pPr>
            <a:r>
              <a:t/>
            </a:r>
            <a:endParaRPr sz="3400"/>
          </a:p>
        </p:txBody>
      </p:sp>
      <p:sp>
        <p:nvSpPr>
          <p:cNvPr id="1658" name="Google Shape;1658;g3dfa7c6c861_0_751"/>
          <p:cNvSpPr txBox="1"/>
          <p:nvPr>
            <p:ph idx="1" type="body"/>
          </p:nvPr>
        </p:nvSpPr>
        <p:spPr>
          <a:xfrm>
            <a:off x="2342500" y="2322533"/>
            <a:ext cx="6620400" cy="3769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500"/>
              <a:buFont typeface="Arial"/>
              <a:buNone/>
            </a:pPr>
            <a:r>
              <a:rPr lang="es-ES" sz="2000">
                <a:solidFill>
                  <a:srgbClr val="4472C4"/>
                </a:solidFill>
                <a:latin typeface="Quattrocento Sans"/>
                <a:ea typeface="Quattrocento Sans"/>
                <a:cs typeface="Quattrocento Sans"/>
                <a:sym typeface="Quattrocento Sans"/>
              </a:rPr>
              <a:t>Compra de polerones para integrantes del Consejo y de pendón del Consejo</a:t>
            </a:r>
            <a:endParaRPr sz="2000">
              <a:solidFill>
                <a:srgbClr val="4472C4"/>
              </a:solidFill>
              <a:latin typeface="Quattrocento Sans"/>
              <a:ea typeface="Quattrocento Sans"/>
              <a:cs typeface="Quattrocento Sans"/>
              <a:sym typeface="Quattrocento Sans"/>
            </a:endParaRPr>
          </a:p>
          <a:p>
            <a:pPr indent="0" lvl="0" marL="0" rtl="0" algn="l">
              <a:spcBef>
                <a:spcPts val="1000"/>
              </a:spcBef>
              <a:spcAft>
                <a:spcPts val="0"/>
              </a:spcAft>
              <a:buNone/>
            </a:pPr>
            <a:r>
              <a:t/>
            </a:r>
            <a:endParaRPr sz="2000">
              <a:latin typeface="Quattrocento Sans"/>
              <a:ea typeface="Quattrocento Sans"/>
              <a:cs typeface="Quattrocento Sans"/>
              <a:sym typeface="Quattrocento Sans"/>
            </a:endParaRPr>
          </a:p>
        </p:txBody>
      </p:sp>
      <p:pic>
        <p:nvPicPr>
          <p:cNvPr id="1659" name="Google Shape;1659;g3dfa7c6c861_0_751"/>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660" name="Google Shape;1660;g3dfa7c6c861_0_751"/>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661" name="Google Shape;1661;g3dfa7c6c861_0_751" title="cdu lado 0.jpg"/>
          <p:cNvPicPr preferRelativeResize="0"/>
          <p:nvPr/>
        </p:nvPicPr>
        <p:blipFill rotWithShape="1">
          <a:blip r:embed="rId5">
            <a:alphaModFix/>
          </a:blip>
          <a:srcRect b="0" l="1286" r="1296" t="0"/>
          <a:stretch/>
        </p:blipFill>
        <p:spPr>
          <a:xfrm>
            <a:off x="-12" y="0"/>
            <a:ext cx="2028825" cy="6858001"/>
          </a:xfrm>
          <a:prstGeom prst="rect">
            <a:avLst/>
          </a:prstGeom>
          <a:noFill/>
          <a:ln>
            <a:noFill/>
          </a:ln>
        </p:spPr>
      </p:pic>
      <p:pic>
        <p:nvPicPr>
          <p:cNvPr id="1662" name="Google Shape;1662;g3dfa7c6c861_0_751"/>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663" name="Google Shape;1663;g3dfa7c6c861_0_751" title="POLERON 2.jpg"/>
          <p:cNvPicPr preferRelativeResize="0"/>
          <p:nvPr/>
        </p:nvPicPr>
        <p:blipFill rotWithShape="1">
          <a:blip r:embed="rId7">
            <a:alphaModFix/>
          </a:blip>
          <a:srcRect b="23083" l="4979" r="4988" t="12546"/>
          <a:stretch/>
        </p:blipFill>
        <p:spPr>
          <a:xfrm>
            <a:off x="9276600" y="1403733"/>
            <a:ext cx="2243700" cy="2560500"/>
          </a:xfrm>
          <a:prstGeom prst="roundRect">
            <a:avLst>
              <a:gd fmla="val 9468" name="adj"/>
            </a:avLst>
          </a:prstGeom>
          <a:noFill/>
          <a:ln>
            <a:noFill/>
          </a:ln>
        </p:spPr>
      </p:pic>
      <p:pic>
        <p:nvPicPr>
          <p:cNvPr id="1664" name="Google Shape;1664;g3dfa7c6c861_0_751" title="POLERON 1.jpg"/>
          <p:cNvPicPr preferRelativeResize="0"/>
          <p:nvPr/>
        </p:nvPicPr>
        <p:blipFill rotWithShape="1">
          <a:blip r:embed="rId8">
            <a:alphaModFix/>
          </a:blip>
          <a:srcRect b="5764" l="13568" r="13561" t="6908"/>
          <a:stretch/>
        </p:blipFill>
        <p:spPr>
          <a:xfrm flipH="1">
            <a:off x="5415550" y="4073518"/>
            <a:ext cx="3000000" cy="2508300"/>
          </a:xfrm>
          <a:prstGeom prst="roundRect">
            <a:avLst>
              <a:gd fmla="val 9468" name="adj"/>
            </a:avLst>
          </a:prstGeom>
          <a:noFill/>
          <a:ln>
            <a:noFill/>
          </a:ln>
        </p:spPr>
      </p:pic>
      <p:pic>
        <p:nvPicPr>
          <p:cNvPr id="1665" name="Google Shape;1665;g3dfa7c6c861_0_751" title="POLERON.jpg"/>
          <p:cNvPicPr preferRelativeResize="0"/>
          <p:nvPr/>
        </p:nvPicPr>
        <p:blipFill rotWithShape="1">
          <a:blip r:embed="rId9">
            <a:alphaModFix/>
          </a:blip>
          <a:srcRect b="6642" l="14317" r="14310" t="4800"/>
          <a:stretch/>
        </p:blipFill>
        <p:spPr>
          <a:xfrm>
            <a:off x="2287067" y="4106933"/>
            <a:ext cx="2879700" cy="2441700"/>
          </a:xfrm>
          <a:prstGeom prst="roundRect">
            <a:avLst>
              <a:gd fmla="val 9468" name="adj"/>
            </a:avLst>
          </a:prstGeom>
          <a:noFill/>
          <a:ln>
            <a:noFill/>
          </a:ln>
        </p:spPr>
      </p:pic>
      <p:pic>
        <p:nvPicPr>
          <p:cNvPr id="1666" name="Google Shape;1666;g3dfa7c6c861_0_751" title="POLERON 5.jpg"/>
          <p:cNvPicPr preferRelativeResize="0"/>
          <p:nvPr/>
        </p:nvPicPr>
        <p:blipFill rotWithShape="1">
          <a:blip r:embed="rId10">
            <a:alphaModFix/>
          </a:blip>
          <a:srcRect b="6579" l="18334" r="25236" t="5230"/>
          <a:stretch/>
        </p:blipFill>
        <p:spPr>
          <a:xfrm>
            <a:off x="8618531" y="4106933"/>
            <a:ext cx="3296400" cy="2441700"/>
          </a:xfrm>
          <a:prstGeom prst="roundRect">
            <a:avLst>
              <a:gd fmla="val 9468" name="adj"/>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0" name="Shape 1670"/>
        <p:cNvGrpSpPr/>
        <p:nvPr/>
      </p:nvGrpSpPr>
      <p:grpSpPr>
        <a:xfrm>
          <a:off x="0" y="0"/>
          <a:ext cx="0" cy="0"/>
          <a:chOff x="0" y="0"/>
          <a:chExt cx="0" cy="0"/>
        </a:xfrm>
      </p:grpSpPr>
      <p:sp>
        <p:nvSpPr>
          <p:cNvPr id="1671" name="Google Shape;1671;g3dfa7c6c861_0_809"/>
          <p:cNvSpPr txBox="1"/>
          <p:nvPr>
            <p:ph type="title"/>
          </p:nvPr>
        </p:nvSpPr>
        <p:spPr>
          <a:xfrm>
            <a:off x="2411033" y="1547008"/>
            <a:ext cx="6782700" cy="763500"/>
          </a:xfrm>
          <a:prstGeom prst="rect">
            <a:avLst/>
          </a:prstGeom>
        </p:spPr>
        <p:txBody>
          <a:bodyPr anchorCtr="0" anchor="ctr" bIns="45700" lIns="91425" spcFirstLastPara="1" rIns="91425" wrap="square" tIns="45700">
            <a:noAutofit/>
          </a:bodyPr>
          <a:lstStyle/>
          <a:p>
            <a:pPr indent="0" lvl="0" marL="0" rtl="0" algn="l">
              <a:lnSpc>
                <a:spcPct val="115000"/>
              </a:lnSpc>
              <a:spcBef>
                <a:spcPts val="1600"/>
              </a:spcBef>
              <a:spcAft>
                <a:spcPts val="0"/>
              </a:spcAft>
              <a:buClr>
                <a:schemeClr val="dk1"/>
              </a:buClr>
              <a:buSzPts val="1300"/>
              <a:buFont typeface="Arial"/>
              <a:buNone/>
            </a:pPr>
            <a:r>
              <a:rPr b="1" lang="es-ES" sz="3600">
                <a:solidFill>
                  <a:srgbClr val="2F5496"/>
                </a:solidFill>
                <a:latin typeface="Quattrocento Sans"/>
                <a:ea typeface="Quattrocento Sans"/>
                <a:cs typeface="Quattrocento Sans"/>
                <a:sym typeface="Quattrocento Sans"/>
              </a:rPr>
              <a:t>HITO: OBTENCIÓN DE SUBVENCIÓN MUNICIPAL EN APOYO A FAMILIAS DE PACIENTES OSTOMIZADOS</a:t>
            </a:r>
            <a:endParaRPr b="1" sz="3600">
              <a:solidFill>
                <a:srgbClr val="2F5496"/>
              </a:solidFill>
              <a:latin typeface="Quattrocento Sans"/>
              <a:ea typeface="Quattrocento Sans"/>
              <a:cs typeface="Quattrocento Sans"/>
              <a:sym typeface="Quattrocento Sans"/>
            </a:endParaRPr>
          </a:p>
          <a:p>
            <a:pPr indent="0" lvl="0" marL="0" rtl="0" algn="l">
              <a:spcBef>
                <a:spcPts val="1600"/>
              </a:spcBef>
              <a:spcAft>
                <a:spcPts val="0"/>
              </a:spcAft>
              <a:buSzPts val="1300"/>
              <a:buNone/>
            </a:pPr>
            <a:r>
              <a:t/>
            </a:r>
            <a:endParaRPr sz="3400"/>
          </a:p>
        </p:txBody>
      </p:sp>
      <p:sp>
        <p:nvSpPr>
          <p:cNvPr id="1672" name="Google Shape;1672;g3dfa7c6c861_0_809"/>
          <p:cNvSpPr txBox="1"/>
          <p:nvPr>
            <p:ph idx="1" type="body"/>
          </p:nvPr>
        </p:nvSpPr>
        <p:spPr>
          <a:xfrm>
            <a:off x="2475333" y="2828933"/>
            <a:ext cx="9301200" cy="3348900"/>
          </a:xfrm>
          <a:prstGeom prst="rect">
            <a:avLst/>
          </a:prstGeom>
        </p:spPr>
        <p:txBody>
          <a:bodyPr anchorCtr="0" anchor="t" bIns="45700" lIns="91425" spcFirstLastPara="1" rIns="91425" wrap="square" tIns="45700">
            <a:normAutofit/>
          </a:bodyPr>
          <a:lstStyle/>
          <a:p>
            <a:pPr indent="0" lvl="0" marL="0" rtl="0" algn="just">
              <a:spcBef>
                <a:spcPts val="1000"/>
              </a:spcBef>
              <a:spcAft>
                <a:spcPts val="0"/>
              </a:spcAft>
              <a:buClr>
                <a:schemeClr val="dk1"/>
              </a:buClr>
              <a:buSzPts val="1500"/>
              <a:buFont typeface="Arial"/>
              <a:buNone/>
            </a:pPr>
            <a:r>
              <a:rPr lang="es-ES" sz="2000">
                <a:solidFill>
                  <a:srgbClr val="2F5496"/>
                </a:solidFill>
                <a:latin typeface="Quattrocento Sans"/>
                <a:ea typeface="Quattrocento Sans"/>
                <a:cs typeface="Quattrocento Sans"/>
                <a:sym typeface="Quattrocento Sans"/>
              </a:rPr>
              <a:t>Una alianza fundamental del consejo de usuarios con Agrupación de Ostomizados en la búsqueda de una salud más Humanizada para nuestra</a:t>
            </a:r>
            <a:endParaRPr sz="2000">
              <a:solidFill>
                <a:srgbClr val="2F5496"/>
              </a:solidFill>
              <a:latin typeface="Quattrocento Sans"/>
              <a:ea typeface="Quattrocento Sans"/>
              <a:cs typeface="Quattrocento Sans"/>
              <a:sym typeface="Quattrocento Sans"/>
            </a:endParaRPr>
          </a:p>
          <a:p>
            <a:pPr indent="0" lvl="0" marL="0" rtl="0" algn="just">
              <a:spcBef>
                <a:spcPts val="1000"/>
              </a:spcBef>
              <a:spcAft>
                <a:spcPts val="0"/>
              </a:spcAft>
              <a:buClr>
                <a:schemeClr val="dk1"/>
              </a:buClr>
              <a:buSzPts val="1500"/>
              <a:buFont typeface="Arial"/>
              <a:buNone/>
            </a:pPr>
            <a:r>
              <a:rPr lang="es-ES" sz="2000">
                <a:solidFill>
                  <a:srgbClr val="2F5496"/>
                </a:solidFill>
                <a:latin typeface="Quattrocento Sans"/>
                <a:ea typeface="Quattrocento Sans"/>
                <a:cs typeface="Quattrocento Sans"/>
                <a:sym typeface="Quattrocento Sans"/>
              </a:rPr>
              <a:t>Red  Santa Rosa. </a:t>
            </a:r>
            <a:endParaRPr sz="2000">
              <a:solidFill>
                <a:srgbClr val="2F5496"/>
              </a:solidFill>
              <a:latin typeface="Quattrocento Sans"/>
              <a:ea typeface="Quattrocento Sans"/>
              <a:cs typeface="Quattrocento Sans"/>
              <a:sym typeface="Quattrocento Sans"/>
            </a:endParaRPr>
          </a:p>
          <a:p>
            <a:pPr indent="0" lvl="0" marL="0" rtl="0" algn="just">
              <a:spcBef>
                <a:spcPts val="1000"/>
              </a:spcBef>
              <a:spcAft>
                <a:spcPts val="0"/>
              </a:spcAft>
              <a:buNone/>
            </a:pPr>
            <a:r>
              <a:t/>
            </a:r>
            <a:endParaRPr sz="2000"/>
          </a:p>
        </p:txBody>
      </p:sp>
      <p:pic>
        <p:nvPicPr>
          <p:cNvPr id="1673" name="Google Shape;1673;g3dfa7c6c861_0_809"/>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674" name="Google Shape;1674;g3dfa7c6c861_0_809"/>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675" name="Google Shape;1675;g3dfa7c6c861_0_809" title="ppt 24.png"/>
          <p:cNvPicPr preferRelativeResize="0"/>
          <p:nvPr/>
        </p:nvPicPr>
        <p:blipFill rotWithShape="1">
          <a:blip r:embed="rId5">
            <a:alphaModFix/>
          </a:blip>
          <a:srcRect b="0" l="0" r="0" t="0"/>
          <a:stretch/>
        </p:blipFill>
        <p:spPr>
          <a:xfrm>
            <a:off x="9956" y="0"/>
            <a:ext cx="2028825" cy="6858000"/>
          </a:xfrm>
          <a:prstGeom prst="rect">
            <a:avLst/>
          </a:prstGeom>
          <a:noFill/>
          <a:ln>
            <a:noFill/>
          </a:ln>
        </p:spPr>
      </p:pic>
      <p:pic>
        <p:nvPicPr>
          <p:cNvPr id="1676" name="Google Shape;1676;g3dfa7c6c861_0_809"/>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677" name="Google Shape;1677;g3dfa7c6c861_0_809" title="00.1.jpg"/>
          <p:cNvPicPr preferRelativeResize="0"/>
          <p:nvPr/>
        </p:nvPicPr>
        <p:blipFill rotWithShape="1">
          <a:blip r:embed="rId7">
            <a:alphaModFix/>
          </a:blip>
          <a:srcRect b="0" l="12513" r="12513" t="0"/>
          <a:stretch/>
        </p:blipFill>
        <p:spPr>
          <a:xfrm>
            <a:off x="2287067" y="4106933"/>
            <a:ext cx="2879700" cy="2441700"/>
          </a:xfrm>
          <a:prstGeom prst="roundRect">
            <a:avLst>
              <a:gd fmla="val 9468" name="adj"/>
            </a:avLst>
          </a:prstGeom>
          <a:noFill/>
          <a:ln>
            <a:noFill/>
          </a:ln>
        </p:spPr>
      </p:pic>
      <p:pic>
        <p:nvPicPr>
          <p:cNvPr id="1678" name="Google Shape;1678;g3dfa7c6c861_0_809" title="00.2.jpg"/>
          <p:cNvPicPr preferRelativeResize="0"/>
          <p:nvPr/>
        </p:nvPicPr>
        <p:blipFill rotWithShape="1">
          <a:blip r:embed="rId8">
            <a:alphaModFix/>
          </a:blip>
          <a:srcRect b="0" l="5791" r="5791" t="0"/>
          <a:stretch/>
        </p:blipFill>
        <p:spPr>
          <a:xfrm>
            <a:off x="8896800" y="4106933"/>
            <a:ext cx="2879700" cy="2441700"/>
          </a:xfrm>
          <a:prstGeom prst="roundRect">
            <a:avLst>
              <a:gd fmla="val 9468" name="adj"/>
            </a:avLst>
          </a:prstGeom>
          <a:noFill/>
          <a:ln>
            <a:noFill/>
          </a:ln>
        </p:spPr>
      </p:pic>
      <p:pic>
        <p:nvPicPr>
          <p:cNvPr id="1679" name="Google Shape;1679;g3dfa7c6c861_0_809" title="00.3.jpg"/>
          <p:cNvPicPr preferRelativeResize="0"/>
          <p:nvPr/>
        </p:nvPicPr>
        <p:blipFill rotWithShape="1">
          <a:blip r:embed="rId9">
            <a:alphaModFix/>
          </a:blip>
          <a:srcRect b="0" l="10285" r="10293" t="0"/>
          <a:stretch/>
        </p:blipFill>
        <p:spPr>
          <a:xfrm>
            <a:off x="5640000" y="4106933"/>
            <a:ext cx="2879700" cy="2441700"/>
          </a:xfrm>
          <a:prstGeom prst="roundRect">
            <a:avLst>
              <a:gd fmla="val 9468" name="adj"/>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3" name="Shape 1683"/>
        <p:cNvGrpSpPr/>
        <p:nvPr/>
      </p:nvGrpSpPr>
      <p:grpSpPr>
        <a:xfrm>
          <a:off x="0" y="0"/>
          <a:ext cx="0" cy="0"/>
          <a:chOff x="0" y="0"/>
          <a:chExt cx="0" cy="0"/>
        </a:xfrm>
      </p:grpSpPr>
      <p:sp>
        <p:nvSpPr>
          <p:cNvPr id="1684" name="Google Shape;1684;g3dfa7c6c861_0_866"/>
          <p:cNvSpPr txBox="1"/>
          <p:nvPr>
            <p:ph type="title"/>
          </p:nvPr>
        </p:nvSpPr>
        <p:spPr>
          <a:xfrm>
            <a:off x="2282667" y="773033"/>
            <a:ext cx="9493500" cy="763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300"/>
              <a:buNone/>
            </a:pPr>
            <a:r>
              <a:rPr b="1" lang="es-ES" sz="3600">
                <a:solidFill>
                  <a:srgbClr val="2F5496"/>
                </a:solidFill>
                <a:latin typeface="Quattrocento Sans"/>
                <a:ea typeface="Quattrocento Sans"/>
                <a:cs typeface="Quattrocento Sans"/>
                <a:sym typeface="Quattrocento Sans"/>
              </a:rPr>
              <a:t>VÍNCULO CON UNIVERSIDADES</a:t>
            </a:r>
            <a:endParaRPr b="1" sz="3600">
              <a:solidFill>
                <a:srgbClr val="2F5496"/>
              </a:solidFill>
              <a:latin typeface="Quattrocento Sans"/>
              <a:ea typeface="Quattrocento Sans"/>
              <a:cs typeface="Quattrocento Sans"/>
              <a:sym typeface="Quattrocento Sans"/>
            </a:endParaRPr>
          </a:p>
        </p:txBody>
      </p:sp>
      <p:sp>
        <p:nvSpPr>
          <p:cNvPr id="1685" name="Google Shape;1685;g3dfa7c6c861_0_866"/>
          <p:cNvSpPr txBox="1"/>
          <p:nvPr>
            <p:ph idx="1" type="body"/>
          </p:nvPr>
        </p:nvSpPr>
        <p:spPr>
          <a:xfrm>
            <a:off x="2651500" y="4058033"/>
            <a:ext cx="3927300" cy="6567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s-ES" sz="2000">
                <a:solidFill>
                  <a:srgbClr val="4472C4"/>
                </a:solidFill>
                <a:latin typeface="Quattrocento Sans"/>
                <a:ea typeface="Quattrocento Sans"/>
                <a:cs typeface="Quattrocento Sans"/>
                <a:sym typeface="Quattrocento Sans"/>
              </a:rPr>
              <a:t>Universidad del Desarrollo</a:t>
            </a:r>
            <a:endParaRPr sz="2000">
              <a:solidFill>
                <a:srgbClr val="4472C4"/>
              </a:solidFill>
              <a:latin typeface="Quattrocento Sans"/>
              <a:ea typeface="Quattrocento Sans"/>
              <a:cs typeface="Quattrocento Sans"/>
              <a:sym typeface="Quattrocento Sans"/>
            </a:endParaRPr>
          </a:p>
        </p:txBody>
      </p:sp>
      <p:pic>
        <p:nvPicPr>
          <p:cNvPr id="1686" name="Google Shape;1686;g3dfa7c6c861_0_866"/>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687" name="Google Shape;1687;g3dfa7c6c861_0_866"/>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688" name="Google Shape;1688;g3dfa7c6c861_0_866" title="FOTO SOFI 2.png"/>
          <p:cNvPicPr preferRelativeResize="0"/>
          <p:nvPr/>
        </p:nvPicPr>
        <p:blipFill rotWithShape="1">
          <a:blip r:embed="rId5">
            <a:alphaModFix/>
          </a:blip>
          <a:srcRect b="0" l="1485" r="1485" t="0"/>
          <a:stretch/>
        </p:blipFill>
        <p:spPr>
          <a:xfrm>
            <a:off x="-12" y="0"/>
            <a:ext cx="2028825" cy="6858000"/>
          </a:xfrm>
          <a:prstGeom prst="rect">
            <a:avLst/>
          </a:prstGeom>
          <a:noFill/>
          <a:ln>
            <a:noFill/>
          </a:ln>
        </p:spPr>
      </p:pic>
      <p:pic>
        <p:nvPicPr>
          <p:cNvPr id="1689" name="Google Shape;1689;g3dfa7c6c861_0_866"/>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690" name="Google Shape;1690;g3dfa7c6c861_0_866" title="uni 1.png"/>
          <p:cNvPicPr preferRelativeResize="0"/>
          <p:nvPr/>
        </p:nvPicPr>
        <p:blipFill rotWithShape="1">
          <a:blip r:embed="rId7">
            <a:alphaModFix/>
          </a:blip>
          <a:srcRect b="0" l="1672" r="2780" t="0"/>
          <a:stretch/>
        </p:blipFill>
        <p:spPr>
          <a:xfrm>
            <a:off x="2886400" y="1576533"/>
            <a:ext cx="3209700" cy="2441700"/>
          </a:xfrm>
          <a:prstGeom prst="roundRect">
            <a:avLst>
              <a:gd fmla="val 9468" name="adj"/>
            </a:avLst>
          </a:prstGeom>
          <a:noFill/>
          <a:ln>
            <a:noFill/>
          </a:ln>
        </p:spPr>
      </p:pic>
      <p:pic>
        <p:nvPicPr>
          <p:cNvPr id="1691" name="Google Shape;1691;g3dfa7c6c861_0_866" title="uni.jpg"/>
          <p:cNvPicPr preferRelativeResize="0"/>
          <p:nvPr/>
        </p:nvPicPr>
        <p:blipFill rotWithShape="1">
          <a:blip r:embed="rId8">
            <a:alphaModFix/>
          </a:blip>
          <a:srcRect b="0" l="8878" r="12487" t="0"/>
          <a:stretch/>
        </p:blipFill>
        <p:spPr>
          <a:xfrm>
            <a:off x="7745867" y="3165633"/>
            <a:ext cx="3608400" cy="2441700"/>
          </a:xfrm>
          <a:prstGeom prst="roundRect">
            <a:avLst>
              <a:gd fmla="val 9468" name="adj"/>
            </a:avLst>
          </a:prstGeom>
          <a:noFill/>
          <a:ln>
            <a:noFill/>
          </a:ln>
        </p:spPr>
      </p:pic>
      <p:sp>
        <p:nvSpPr>
          <p:cNvPr id="1692" name="Google Shape;1692;g3dfa7c6c861_0_866"/>
          <p:cNvSpPr txBox="1"/>
          <p:nvPr/>
        </p:nvSpPr>
        <p:spPr>
          <a:xfrm>
            <a:off x="7745867" y="5607233"/>
            <a:ext cx="3999900" cy="14673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None/>
            </a:pPr>
            <a:r>
              <a:rPr lang="es-ES" sz="2000">
                <a:solidFill>
                  <a:srgbClr val="4472C4"/>
                </a:solidFill>
                <a:latin typeface="Quattrocento Sans"/>
                <a:ea typeface="Quattrocento Sans"/>
                <a:cs typeface="Quattrocento Sans"/>
                <a:sym typeface="Quattrocento Sans"/>
              </a:rPr>
              <a:t>Universidad Academia de Humanismo Cristiano</a:t>
            </a:r>
            <a:endParaRPr sz="2000">
              <a:solidFill>
                <a:srgbClr val="4472C4"/>
              </a:solidFill>
              <a:latin typeface="Quattrocento Sans"/>
              <a:ea typeface="Quattrocento Sans"/>
              <a:cs typeface="Quattrocento Sans"/>
              <a:sym typeface="Quattrocento Sans"/>
            </a:endParaRPr>
          </a:p>
          <a:p>
            <a:pPr indent="0" lvl="0" marL="0" rtl="0" algn="l">
              <a:lnSpc>
                <a:spcPct val="115000"/>
              </a:lnSpc>
              <a:spcBef>
                <a:spcPts val="1600"/>
              </a:spcBef>
              <a:spcAft>
                <a:spcPts val="1600"/>
              </a:spcAft>
              <a:buNone/>
            </a:pPr>
            <a:r>
              <a:t/>
            </a:r>
            <a:endParaRPr sz="2000">
              <a:solidFill>
                <a:srgbClr val="4472C4"/>
              </a:solidFill>
              <a:latin typeface="Quattrocento Sans"/>
              <a:ea typeface="Quattrocento Sans"/>
              <a:cs typeface="Quattrocento Sans"/>
              <a:sym typeface="Quattrocento Sans"/>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g3dfa7c6c861_0_979"/>
          <p:cNvSpPr txBox="1"/>
          <p:nvPr>
            <p:ph type="title"/>
          </p:nvPr>
        </p:nvSpPr>
        <p:spPr>
          <a:xfrm>
            <a:off x="2202933" y="258683"/>
            <a:ext cx="7032300" cy="763500"/>
          </a:xfrm>
          <a:prstGeom prst="rect">
            <a:avLst/>
          </a:prstGeom>
        </p:spPr>
        <p:txBody>
          <a:bodyPr anchorCtr="0" anchor="t" bIns="121900" lIns="121900" spcFirstLastPara="1" rIns="121900" wrap="square" tIns="121900">
            <a:noAutofit/>
          </a:bodyPr>
          <a:lstStyle/>
          <a:p>
            <a:pPr indent="0" lvl="0" marL="0" rtl="0" algn="l">
              <a:lnSpc>
                <a:spcPct val="115000"/>
              </a:lnSpc>
              <a:spcBef>
                <a:spcPts val="1600"/>
              </a:spcBef>
              <a:spcAft>
                <a:spcPts val="0"/>
              </a:spcAft>
              <a:buClr>
                <a:schemeClr val="dk1"/>
              </a:buClr>
              <a:buSzPts val="1300"/>
              <a:buFont typeface="Arial"/>
              <a:buNone/>
            </a:pPr>
            <a:r>
              <a:rPr b="1" lang="es-ES" sz="3600">
                <a:solidFill>
                  <a:srgbClr val="2F5496"/>
                </a:solidFill>
                <a:latin typeface="Quattrocento Sans"/>
                <a:ea typeface="Quattrocento Sans"/>
                <a:cs typeface="Quattrocento Sans"/>
                <a:sym typeface="Quattrocento Sans"/>
              </a:rPr>
              <a:t>RECONOCIMIENTO A DIRIGENTES DEL CDU</a:t>
            </a:r>
            <a:endParaRPr b="1" sz="3600">
              <a:solidFill>
                <a:srgbClr val="2F5496"/>
              </a:solidFill>
              <a:latin typeface="Quattrocento Sans"/>
              <a:ea typeface="Quattrocento Sans"/>
              <a:cs typeface="Quattrocento Sans"/>
              <a:sym typeface="Quattrocento Sans"/>
            </a:endParaRPr>
          </a:p>
          <a:p>
            <a:pPr indent="0" lvl="0" marL="0" rtl="0" algn="l">
              <a:spcBef>
                <a:spcPts val="1600"/>
              </a:spcBef>
              <a:spcAft>
                <a:spcPts val="0"/>
              </a:spcAft>
              <a:buSzPts val="1300"/>
              <a:buNone/>
            </a:pPr>
            <a:r>
              <a:t/>
            </a:r>
            <a:endParaRPr sz="3400"/>
          </a:p>
        </p:txBody>
      </p:sp>
      <p:sp>
        <p:nvSpPr>
          <p:cNvPr id="1698" name="Google Shape;1698;g3dfa7c6c861_0_979"/>
          <p:cNvSpPr txBox="1"/>
          <p:nvPr>
            <p:ph idx="1" type="body"/>
          </p:nvPr>
        </p:nvSpPr>
        <p:spPr>
          <a:xfrm>
            <a:off x="2342500" y="1536633"/>
            <a:ext cx="94341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s-ES" sz="1900">
                <a:solidFill>
                  <a:srgbClr val="2F5496"/>
                </a:solidFill>
                <a:latin typeface="Quattrocento Sans"/>
                <a:ea typeface="Quattrocento Sans"/>
                <a:cs typeface="Quattrocento Sans"/>
                <a:sym typeface="Quattrocento Sans"/>
              </a:rPr>
              <a:t>Dirección del Hospital destacó la larga trayectoria de: Arnaldo Cáceres y Bernarda Yague</a:t>
            </a:r>
            <a:endParaRPr sz="1900">
              <a:solidFill>
                <a:srgbClr val="2F5496"/>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1500"/>
              <a:buFont typeface="Arial"/>
              <a:buNone/>
            </a:pPr>
            <a:r>
              <a:t/>
            </a:r>
            <a:endParaRPr b="1" sz="2700">
              <a:solidFill>
                <a:srgbClr val="2F5496"/>
              </a:solidFill>
              <a:latin typeface="Quattrocento Sans"/>
              <a:ea typeface="Quattrocento Sans"/>
              <a:cs typeface="Quattrocento Sans"/>
              <a:sym typeface="Quattrocento Sans"/>
            </a:endParaRPr>
          </a:p>
          <a:p>
            <a:pPr indent="0" lvl="0" marL="0" rtl="0" algn="l">
              <a:spcBef>
                <a:spcPts val="0"/>
              </a:spcBef>
              <a:spcAft>
                <a:spcPts val="1600"/>
              </a:spcAft>
              <a:buNone/>
            </a:pPr>
            <a:r>
              <a:t/>
            </a:r>
            <a:endParaRPr/>
          </a:p>
        </p:txBody>
      </p:sp>
      <p:pic>
        <p:nvPicPr>
          <p:cNvPr id="1699" name="Google Shape;1699;g3dfa7c6c861_0_979"/>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700" name="Google Shape;1700;g3dfa7c6c861_0_979"/>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701" name="Google Shape;1701;g3dfa7c6c861_0_979" title="ppt 19.pn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702" name="Google Shape;1702;g3dfa7c6c861_0_979"/>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703" name="Google Shape;1703;g3dfa7c6c861_0_979" title="reconocimiento 2.png"/>
          <p:cNvPicPr preferRelativeResize="0"/>
          <p:nvPr/>
        </p:nvPicPr>
        <p:blipFill rotWithShape="1">
          <a:blip r:embed="rId7">
            <a:alphaModFix/>
          </a:blip>
          <a:srcRect b="0" l="1449" r="0" t="0"/>
          <a:stretch/>
        </p:blipFill>
        <p:spPr>
          <a:xfrm>
            <a:off x="2898500" y="2818200"/>
            <a:ext cx="4227600" cy="2570400"/>
          </a:xfrm>
          <a:prstGeom prst="roundRect">
            <a:avLst>
              <a:gd fmla="val 9468" name="adj"/>
            </a:avLst>
          </a:prstGeom>
          <a:noFill/>
          <a:ln>
            <a:noFill/>
          </a:ln>
        </p:spPr>
      </p:pic>
      <p:pic>
        <p:nvPicPr>
          <p:cNvPr id="1704" name="Google Shape;1704;g3dfa7c6c861_0_979" title="reconocimiento.png"/>
          <p:cNvPicPr preferRelativeResize="0"/>
          <p:nvPr/>
        </p:nvPicPr>
        <p:blipFill rotWithShape="1">
          <a:blip r:embed="rId8">
            <a:alphaModFix/>
          </a:blip>
          <a:srcRect b="0" l="6951" r="0" t="0"/>
          <a:stretch/>
        </p:blipFill>
        <p:spPr>
          <a:xfrm>
            <a:off x="7940267" y="2818200"/>
            <a:ext cx="3167100" cy="2485200"/>
          </a:xfrm>
          <a:prstGeom prst="roundRect">
            <a:avLst>
              <a:gd fmla="val 9468" name="adj"/>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g3dfa7c6c861_0_1035"/>
          <p:cNvSpPr txBox="1"/>
          <p:nvPr>
            <p:ph type="title"/>
          </p:nvPr>
        </p:nvSpPr>
        <p:spPr>
          <a:xfrm>
            <a:off x="2272633" y="374333"/>
            <a:ext cx="67383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b="1" lang="es-ES">
                <a:solidFill>
                  <a:srgbClr val="2F5496"/>
                </a:solidFill>
                <a:latin typeface="Quattrocento Sans"/>
                <a:ea typeface="Quattrocento Sans"/>
                <a:cs typeface="Quattrocento Sans"/>
                <a:sym typeface="Quattrocento Sans"/>
              </a:rPr>
              <a:t>INTEGRACIÓN A CELEBRACIONES DEL HOSPITAL </a:t>
            </a:r>
            <a:endParaRPr b="1">
              <a:solidFill>
                <a:srgbClr val="2F5496"/>
              </a:solidFill>
              <a:latin typeface="Quattrocento Sans"/>
              <a:ea typeface="Quattrocento Sans"/>
              <a:cs typeface="Quattrocento Sans"/>
              <a:sym typeface="Quattrocento Sans"/>
            </a:endParaRPr>
          </a:p>
        </p:txBody>
      </p:sp>
      <p:sp>
        <p:nvSpPr>
          <p:cNvPr id="1710" name="Google Shape;1710;g3dfa7c6c861_0_1035"/>
          <p:cNvSpPr txBox="1"/>
          <p:nvPr>
            <p:ph idx="1" type="body"/>
          </p:nvPr>
        </p:nvSpPr>
        <p:spPr>
          <a:xfrm>
            <a:off x="2342400" y="1436867"/>
            <a:ext cx="94341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Clr>
                <a:schemeClr val="dk1"/>
              </a:buClr>
              <a:buSzPts val="1500"/>
              <a:buFont typeface="Arial"/>
              <a:buNone/>
            </a:pPr>
            <a:r>
              <a:rPr lang="es-ES" sz="2000">
                <a:solidFill>
                  <a:srgbClr val="2F5496"/>
                </a:solidFill>
                <a:latin typeface="Quattrocento Sans"/>
                <a:ea typeface="Quattrocento Sans"/>
                <a:cs typeface="Quattrocento Sans"/>
                <a:sym typeface="Quattrocento Sans"/>
              </a:rPr>
              <a:t>Integrantes de Consejo participaron como jurado en actividades de Aniversario del Hospital y en celebración de Fiestas Patrias.</a:t>
            </a:r>
            <a:endParaRPr sz="2000">
              <a:solidFill>
                <a:srgbClr val="2F5496"/>
              </a:solidFill>
              <a:latin typeface="Quattrocento Sans"/>
              <a:ea typeface="Quattrocento Sans"/>
              <a:cs typeface="Quattrocento Sans"/>
              <a:sym typeface="Quattrocento Sans"/>
            </a:endParaRPr>
          </a:p>
          <a:p>
            <a:pPr indent="0" lvl="0" marL="0" rtl="0" algn="l">
              <a:spcBef>
                <a:spcPts val="0"/>
              </a:spcBef>
              <a:spcAft>
                <a:spcPts val="1600"/>
              </a:spcAft>
              <a:buNone/>
            </a:pPr>
            <a:r>
              <a:t/>
            </a:r>
            <a:endParaRPr/>
          </a:p>
        </p:txBody>
      </p:sp>
      <p:pic>
        <p:nvPicPr>
          <p:cNvPr id="1711" name="Google Shape;1711;g3dfa7c6c861_0_1035"/>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712" name="Google Shape;1712;g3dfa7c6c861_0_1035"/>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713" name="Google Shape;1713;g3dfa7c6c861_0_1035" title="ppt 28.jpg"/>
          <p:cNvPicPr preferRelativeResize="0"/>
          <p:nvPr/>
        </p:nvPicPr>
        <p:blipFill rotWithShape="1">
          <a:blip r:embed="rId5">
            <a:alphaModFix/>
          </a:blip>
          <a:srcRect b="0" l="0" r="0" t="0"/>
          <a:stretch/>
        </p:blipFill>
        <p:spPr>
          <a:xfrm>
            <a:off x="0" y="-44850"/>
            <a:ext cx="2028800" cy="6947699"/>
          </a:xfrm>
          <a:prstGeom prst="rect">
            <a:avLst/>
          </a:prstGeom>
          <a:noFill/>
          <a:ln>
            <a:noFill/>
          </a:ln>
        </p:spPr>
      </p:pic>
      <p:pic>
        <p:nvPicPr>
          <p:cNvPr id="1714" name="Google Shape;1714;g3dfa7c6c861_0_1035"/>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715" name="Google Shape;1715;g3dfa7c6c861_0_1035" title="WhatsApp Image 2026-05-08 at 10.52.28 AM.jpeg"/>
          <p:cNvPicPr preferRelativeResize="0"/>
          <p:nvPr/>
        </p:nvPicPr>
        <p:blipFill rotWithShape="1">
          <a:blip r:embed="rId7">
            <a:alphaModFix/>
          </a:blip>
          <a:srcRect b="0" l="6874" r="6882" t="0"/>
          <a:stretch/>
        </p:blipFill>
        <p:spPr>
          <a:xfrm>
            <a:off x="3882967" y="2390000"/>
            <a:ext cx="3417900" cy="2078100"/>
          </a:xfrm>
          <a:prstGeom prst="roundRect">
            <a:avLst>
              <a:gd fmla="val 9468" name="adj"/>
            </a:avLst>
          </a:prstGeom>
          <a:noFill/>
          <a:ln>
            <a:noFill/>
          </a:ln>
        </p:spPr>
      </p:pic>
      <p:pic>
        <p:nvPicPr>
          <p:cNvPr id="1716" name="Google Shape;1716;g3dfa7c6c861_0_1035" title="WhatsApp Image 2026-05-08 at 10.52.27 AM.jpeg"/>
          <p:cNvPicPr preferRelativeResize="0"/>
          <p:nvPr/>
        </p:nvPicPr>
        <p:blipFill rotWithShape="1">
          <a:blip r:embed="rId8">
            <a:alphaModFix/>
          </a:blip>
          <a:srcRect b="27198" l="0" r="0" t="27198"/>
          <a:stretch/>
        </p:blipFill>
        <p:spPr>
          <a:xfrm>
            <a:off x="3933231" y="4579433"/>
            <a:ext cx="3417300" cy="2078100"/>
          </a:xfrm>
          <a:prstGeom prst="roundRect">
            <a:avLst>
              <a:gd fmla="val 9468" name="adj"/>
            </a:avLst>
          </a:prstGeom>
          <a:noFill/>
          <a:ln>
            <a:noFill/>
          </a:ln>
        </p:spPr>
      </p:pic>
      <p:pic>
        <p:nvPicPr>
          <p:cNvPr id="1717" name="Google Shape;1717;g3dfa7c6c861_0_1035" title="participación.png"/>
          <p:cNvPicPr preferRelativeResize="0"/>
          <p:nvPr/>
        </p:nvPicPr>
        <p:blipFill rotWithShape="1">
          <a:blip r:embed="rId9">
            <a:alphaModFix/>
          </a:blip>
          <a:srcRect b="21719" l="0" r="0" t="21719"/>
          <a:stretch/>
        </p:blipFill>
        <p:spPr>
          <a:xfrm>
            <a:off x="7498767" y="4579226"/>
            <a:ext cx="3417900" cy="2078400"/>
          </a:xfrm>
          <a:prstGeom prst="roundRect">
            <a:avLst>
              <a:gd fmla="val 9468" name="adj"/>
            </a:avLst>
          </a:prstGeom>
          <a:noFill/>
          <a:ln>
            <a:noFill/>
          </a:ln>
        </p:spPr>
      </p:pic>
      <p:pic>
        <p:nvPicPr>
          <p:cNvPr id="1718" name="Google Shape;1718;g3dfa7c6c861_0_1035" title="participación 1.png"/>
          <p:cNvPicPr preferRelativeResize="0"/>
          <p:nvPr/>
        </p:nvPicPr>
        <p:blipFill rotWithShape="1">
          <a:blip r:embed="rId10">
            <a:alphaModFix/>
          </a:blip>
          <a:srcRect b="10405" l="0" r="0" t="7728"/>
          <a:stretch/>
        </p:blipFill>
        <p:spPr>
          <a:xfrm>
            <a:off x="7498767" y="2372200"/>
            <a:ext cx="3417900" cy="2113500"/>
          </a:xfrm>
          <a:prstGeom prst="roundRect">
            <a:avLst>
              <a:gd fmla="val 9468" name="adj"/>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g3dfa7c6c861_0_1093"/>
          <p:cNvSpPr txBox="1"/>
          <p:nvPr>
            <p:ph type="title"/>
          </p:nvPr>
        </p:nvSpPr>
        <p:spPr>
          <a:xfrm>
            <a:off x="2294333" y="418933"/>
            <a:ext cx="67863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1300"/>
              <a:buNone/>
            </a:pPr>
            <a:r>
              <a:rPr b="1" lang="es-ES" sz="3500">
                <a:solidFill>
                  <a:srgbClr val="2F5496"/>
                </a:solidFill>
                <a:latin typeface="Quattrocento Sans"/>
                <a:ea typeface="Quattrocento Sans"/>
                <a:cs typeface="Quattrocento Sans"/>
                <a:sym typeface="Quattrocento Sans"/>
              </a:rPr>
              <a:t>ENTREGA DE RECONOCIMIENTO</a:t>
            </a:r>
            <a:endParaRPr b="1" sz="3500">
              <a:solidFill>
                <a:srgbClr val="2F5496"/>
              </a:solidFill>
              <a:latin typeface="Quattrocento Sans"/>
              <a:ea typeface="Quattrocento Sans"/>
              <a:cs typeface="Quattrocento Sans"/>
              <a:sym typeface="Quattrocento Sans"/>
            </a:endParaRPr>
          </a:p>
        </p:txBody>
      </p:sp>
      <p:sp>
        <p:nvSpPr>
          <p:cNvPr id="1724" name="Google Shape;1724;g3dfa7c6c861_0_1093"/>
          <p:cNvSpPr txBox="1"/>
          <p:nvPr>
            <p:ph idx="1" type="body"/>
          </p:nvPr>
        </p:nvSpPr>
        <p:spPr>
          <a:xfrm>
            <a:off x="2342500" y="1536633"/>
            <a:ext cx="9434100" cy="4555200"/>
          </a:xfrm>
          <a:prstGeom prst="rect">
            <a:avLst/>
          </a:prstGeom>
        </p:spPr>
        <p:txBody>
          <a:bodyPr anchorCtr="0" anchor="t" bIns="121900" lIns="121900" spcFirstLastPara="1" rIns="121900" wrap="square" tIns="121900">
            <a:normAutofit/>
          </a:bodyPr>
          <a:lstStyle/>
          <a:p>
            <a:pPr indent="0" lvl="0" marL="0" rtl="0" algn="l">
              <a:spcBef>
                <a:spcPts val="0"/>
              </a:spcBef>
              <a:spcAft>
                <a:spcPts val="1600"/>
              </a:spcAft>
              <a:buNone/>
            </a:pPr>
            <a:r>
              <a:t/>
            </a:r>
            <a:endParaRPr/>
          </a:p>
        </p:txBody>
      </p:sp>
      <p:pic>
        <p:nvPicPr>
          <p:cNvPr id="1725" name="Google Shape;1725;g3dfa7c6c861_0_1093"/>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726" name="Google Shape;1726;g3dfa7c6c861_0_1093"/>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727" name="Google Shape;1727;g3dfa7c6c861_0_1093" title="ppt 0.jpg"/>
          <p:cNvPicPr preferRelativeResize="0"/>
          <p:nvPr/>
        </p:nvPicPr>
        <p:blipFill rotWithShape="1">
          <a:blip r:embed="rId5">
            <a:alphaModFix/>
          </a:blip>
          <a:srcRect b="475" l="0" r="0" t="485"/>
          <a:stretch/>
        </p:blipFill>
        <p:spPr>
          <a:xfrm>
            <a:off x="-12" y="0"/>
            <a:ext cx="2028825" cy="6858000"/>
          </a:xfrm>
          <a:prstGeom prst="rect">
            <a:avLst/>
          </a:prstGeom>
          <a:noFill/>
          <a:ln>
            <a:noFill/>
          </a:ln>
        </p:spPr>
      </p:pic>
      <p:pic>
        <p:nvPicPr>
          <p:cNvPr id="1728" name="Google Shape;1728;g3dfa7c6c861_0_1093"/>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pic>
        <p:nvPicPr>
          <p:cNvPr id="1729" name="Google Shape;1729;g3dfa7c6c861_0_1093" title="ENTREGA DE REFCONOCMIENTO.png"/>
          <p:cNvPicPr preferRelativeResize="0"/>
          <p:nvPr/>
        </p:nvPicPr>
        <p:blipFill rotWithShape="1">
          <a:blip r:embed="rId7">
            <a:alphaModFix/>
          </a:blip>
          <a:srcRect b="0" l="10" r="-10" t="0"/>
          <a:stretch/>
        </p:blipFill>
        <p:spPr>
          <a:xfrm>
            <a:off x="3130567" y="2095233"/>
            <a:ext cx="7615500" cy="3347700"/>
          </a:xfrm>
          <a:prstGeom prst="roundRect">
            <a:avLst>
              <a:gd fmla="val 9468" name="adj"/>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sp>
        <p:nvSpPr>
          <p:cNvPr id="1734" name="Google Shape;1734;g3dfa7c6c861_0_1148"/>
          <p:cNvSpPr txBox="1"/>
          <p:nvPr>
            <p:ph type="ctrTitle"/>
          </p:nvPr>
        </p:nvSpPr>
        <p:spPr>
          <a:xfrm>
            <a:off x="554148" y="1323689"/>
            <a:ext cx="15147600" cy="3649200"/>
          </a:xfrm>
          <a:prstGeom prst="rect">
            <a:avLst/>
          </a:prstGeom>
        </p:spPr>
        <p:txBody>
          <a:bodyPr anchorCtr="0" anchor="b" bIns="121900" lIns="121900" spcFirstLastPara="1" rIns="121900" wrap="square" tIns="121900">
            <a:normAutofit/>
          </a:bodyPr>
          <a:lstStyle/>
          <a:p>
            <a:pPr indent="0" lvl="0" marL="0" rtl="0" algn="ctr">
              <a:spcBef>
                <a:spcPts val="0"/>
              </a:spcBef>
              <a:spcAft>
                <a:spcPts val="0"/>
              </a:spcAft>
              <a:buNone/>
            </a:pPr>
            <a:r>
              <a:t/>
            </a:r>
            <a:endParaRPr/>
          </a:p>
        </p:txBody>
      </p:sp>
      <p:sp>
        <p:nvSpPr>
          <p:cNvPr id="1735" name="Google Shape;1735;g3dfa7c6c861_0_1148"/>
          <p:cNvSpPr txBox="1"/>
          <p:nvPr>
            <p:ph idx="1" type="subTitle"/>
          </p:nvPr>
        </p:nvSpPr>
        <p:spPr>
          <a:xfrm>
            <a:off x="554133" y="5038444"/>
            <a:ext cx="15147600" cy="1409100"/>
          </a:xfrm>
          <a:prstGeom prst="rect">
            <a:avLst/>
          </a:prstGeom>
        </p:spPr>
        <p:txBody>
          <a:bodyPr anchorCtr="0" anchor="t" bIns="121900" lIns="121900" spcFirstLastPara="1" rIns="121900" wrap="square" tIns="121900">
            <a:normAutofit/>
          </a:bodyPr>
          <a:lstStyle/>
          <a:p>
            <a:pPr indent="0" lvl="0" marL="0" rtl="0" algn="ctr">
              <a:spcBef>
                <a:spcPts val="0"/>
              </a:spcBef>
              <a:spcAft>
                <a:spcPts val="0"/>
              </a:spcAft>
              <a:buNone/>
            </a:pPr>
            <a:r>
              <a:t/>
            </a:r>
            <a:endParaRPr/>
          </a:p>
        </p:txBody>
      </p:sp>
      <p:pic>
        <p:nvPicPr>
          <p:cNvPr id="1736" name="Google Shape;1736;g3dfa7c6c861_0_1148" title="WhatsApp Image 2026-05-07 at 1.05.49 PM.jpeg"/>
          <p:cNvPicPr preferRelativeResize="0"/>
          <p:nvPr/>
        </p:nvPicPr>
        <p:blipFill rotWithShape="1">
          <a:blip r:embed="rId3">
            <a:alphaModFix/>
          </a:blip>
          <a:srcRect b="17221" l="0" r="0" t="17227"/>
          <a:stretch/>
        </p:blipFill>
        <p:spPr>
          <a:xfrm>
            <a:off x="-1106800" y="-44100"/>
            <a:ext cx="13949232" cy="6976632"/>
          </a:xfrm>
          <a:prstGeom prst="rect">
            <a:avLst/>
          </a:prstGeom>
          <a:noFill/>
          <a:ln>
            <a:noFill/>
          </a:ln>
          <a:effectLst>
            <a:outerShdw blurRad="76200" rotWithShape="0" algn="bl" dir="5400000" dist="25400">
              <a:srgbClr val="000000">
                <a:alpha val="50000"/>
              </a:srgbClr>
            </a:outerShdw>
          </a:effectLst>
        </p:spPr>
      </p:pic>
      <p:pic>
        <p:nvPicPr>
          <p:cNvPr id="1737" name="Google Shape;1737;g3dfa7c6c861_0_1148"/>
          <p:cNvPicPr preferRelativeResize="0"/>
          <p:nvPr/>
        </p:nvPicPr>
        <p:blipFill rotWithShape="1">
          <a:blip r:embed="rId4">
            <a:alphaModFix amt="70000"/>
          </a:blip>
          <a:srcRect b="0" l="0" r="0" t="0"/>
          <a:stretch/>
        </p:blipFill>
        <p:spPr>
          <a:xfrm>
            <a:off x="2721900" y="2272266"/>
            <a:ext cx="7534400" cy="3888333"/>
          </a:xfrm>
          <a:prstGeom prst="rect">
            <a:avLst/>
          </a:prstGeom>
          <a:noFill/>
          <a:ln>
            <a:noFill/>
          </a:ln>
        </p:spPr>
      </p:pic>
      <p:pic>
        <p:nvPicPr>
          <p:cNvPr id="1738" name="Google Shape;1738;g3dfa7c6c861_0_1148"/>
          <p:cNvPicPr preferRelativeResize="0"/>
          <p:nvPr/>
        </p:nvPicPr>
        <p:blipFill rotWithShape="1">
          <a:blip r:embed="rId5">
            <a:alphaModFix/>
          </a:blip>
          <a:srcRect b="7995" l="0" r="0" t="4531"/>
          <a:stretch/>
        </p:blipFill>
        <p:spPr>
          <a:xfrm>
            <a:off x="5491950" y="226600"/>
            <a:ext cx="1208092" cy="1056800"/>
          </a:xfrm>
          <a:prstGeom prst="rect">
            <a:avLst/>
          </a:prstGeom>
          <a:noFill/>
          <a:ln>
            <a:noFill/>
          </a:ln>
        </p:spPr>
      </p:pic>
      <p:sp>
        <p:nvSpPr>
          <p:cNvPr id="1739" name="Google Shape;1739;g3dfa7c6c861_0_1148"/>
          <p:cNvSpPr txBox="1"/>
          <p:nvPr/>
        </p:nvSpPr>
        <p:spPr>
          <a:xfrm>
            <a:off x="2656667" y="3700067"/>
            <a:ext cx="7485300" cy="911100"/>
          </a:xfrm>
          <a:prstGeom prst="rect">
            <a:avLst/>
          </a:prstGeom>
          <a:noFill/>
          <a:ln>
            <a:noFill/>
          </a:ln>
        </p:spPr>
        <p:txBody>
          <a:bodyPr anchorCtr="0" anchor="t" bIns="121900" lIns="121900" spcFirstLastPara="1" rIns="121900" wrap="square" tIns="121900">
            <a:spAutoFit/>
          </a:bodyPr>
          <a:lstStyle/>
          <a:p>
            <a:pPr indent="0" lvl="0" marL="0" rtl="0" algn="ctr">
              <a:lnSpc>
                <a:spcPct val="90000"/>
              </a:lnSpc>
              <a:spcBef>
                <a:spcPts val="0"/>
              </a:spcBef>
              <a:spcAft>
                <a:spcPts val="0"/>
              </a:spcAft>
              <a:buNone/>
            </a:pPr>
            <a:r>
              <a:rPr lang="es-ES" sz="4800">
                <a:solidFill>
                  <a:srgbClr val="1F3864"/>
                </a:solidFill>
                <a:latin typeface="Quattrocento Sans"/>
                <a:ea typeface="Quattrocento Sans"/>
                <a:cs typeface="Quattrocento Sans"/>
                <a:sym typeface="Quattrocento Sans"/>
              </a:rPr>
              <a:t>DESAFÍOS</a:t>
            </a:r>
            <a:endParaRPr sz="4800">
              <a:solidFill>
                <a:srgbClr val="1F3864"/>
              </a:solidFill>
              <a:latin typeface="Quattrocento Sans"/>
              <a:ea typeface="Quattrocento Sans"/>
              <a:cs typeface="Quattrocento Sans"/>
              <a:sym typeface="Quattrocento Sans"/>
            </a:endParaRPr>
          </a:p>
        </p:txBody>
      </p:sp>
      <p:cxnSp>
        <p:nvCxnSpPr>
          <p:cNvPr id="1740" name="Google Shape;1740;g3dfa7c6c861_0_1148"/>
          <p:cNvCxnSpPr/>
          <p:nvPr/>
        </p:nvCxnSpPr>
        <p:spPr>
          <a:xfrm>
            <a:off x="2982500" y="5093667"/>
            <a:ext cx="7013100" cy="9900"/>
          </a:xfrm>
          <a:prstGeom prst="straightConnector1">
            <a:avLst/>
          </a:prstGeom>
          <a:noFill/>
          <a:ln cap="flat" cmpd="sng" w="50800">
            <a:solidFill>
              <a:srgbClr val="4472C4"/>
            </a:solidFill>
            <a:prstDash val="solid"/>
            <a:miter lim="800000"/>
            <a:headEnd len="sm" w="sm" type="none"/>
            <a:tailEnd len="sm" w="sm" type="none"/>
          </a:ln>
        </p:spPr>
      </p:cxnSp>
      <p:cxnSp>
        <p:nvCxnSpPr>
          <p:cNvPr id="1741" name="Google Shape;1741;g3dfa7c6c861_0_1148"/>
          <p:cNvCxnSpPr/>
          <p:nvPr/>
        </p:nvCxnSpPr>
        <p:spPr>
          <a:xfrm>
            <a:off x="2970467" y="3207667"/>
            <a:ext cx="7013100" cy="9900"/>
          </a:xfrm>
          <a:prstGeom prst="straightConnector1">
            <a:avLst/>
          </a:prstGeom>
          <a:noFill/>
          <a:ln cap="flat" cmpd="sng" w="50800">
            <a:solidFill>
              <a:srgbClr val="4472C4"/>
            </a:solidFill>
            <a:prstDash val="solid"/>
            <a:miter lim="800000"/>
            <a:headEnd len="sm" w="sm" type="none"/>
            <a:tailEnd len="sm" w="sm" type="none"/>
          </a:ln>
        </p:spPr>
      </p:cxnSp>
      <p:sp>
        <p:nvSpPr>
          <p:cNvPr id="1742" name="Google Shape;1742;g3dfa7c6c861_0_1148"/>
          <p:cNvSpPr txBox="1"/>
          <p:nvPr/>
        </p:nvSpPr>
        <p:spPr>
          <a:xfrm>
            <a:off x="3921783" y="4029833"/>
            <a:ext cx="5812500" cy="375600"/>
          </a:xfrm>
          <a:prstGeom prst="rect">
            <a:avLst/>
          </a:prstGeom>
          <a:noFill/>
          <a:ln>
            <a:noFill/>
          </a:ln>
        </p:spPr>
        <p:txBody>
          <a:bodyPr anchorCtr="0" anchor="t" bIns="121900" lIns="121900" spcFirstLastPara="1" rIns="121900" wrap="square" tIns="121900">
            <a:spAutoFit/>
          </a:bodyPr>
          <a:lstStyle/>
          <a:p>
            <a:pPr indent="0" lvl="0" marL="0" rtl="0" algn="ctr">
              <a:lnSpc>
                <a:spcPct val="70000"/>
              </a:lnSpc>
              <a:spcBef>
                <a:spcPts val="0"/>
              </a:spcBef>
              <a:spcAft>
                <a:spcPts val="0"/>
              </a:spcAft>
              <a:buNone/>
            </a:pPr>
            <a:r>
              <a:t/>
            </a:r>
            <a:endParaRPr sz="12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g3dfa7c6c861_0_1205"/>
          <p:cNvSpPr txBox="1"/>
          <p:nvPr>
            <p:ph type="title"/>
          </p:nvPr>
        </p:nvSpPr>
        <p:spPr>
          <a:xfrm>
            <a:off x="2342500" y="773033"/>
            <a:ext cx="95736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b="1" lang="es-ES">
                <a:solidFill>
                  <a:srgbClr val="2F5496"/>
                </a:solidFill>
                <a:latin typeface="Quattrocento Sans"/>
                <a:ea typeface="Quattrocento Sans"/>
                <a:cs typeface="Quattrocento Sans"/>
                <a:sym typeface="Quattrocento Sans"/>
              </a:rPr>
              <a:t>DESAFÍOS</a:t>
            </a:r>
            <a:endParaRPr b="1">
              <a:solidFill>
                <a:srgbClr val="2F5496"/>
              </a:solidFill>
              <a:latin typeface="Quattrocento Sans"/>
              <a:ea typeface="Quattrocento Sans"/>
              <a:cs typeface="Quattrocento Sans"/>
              <a:sym typeface="Quattrocento Sans"/>
            </a:endParaRPr>
          </a:p>
        </p:txBody>
      </p:sp>
      <p:sp>
        <p:nvSpPr>
          <p:cNvPr id="1748" name="Google Shape;1748;g3dfa7c6c861_0_1205"/>
          <p:cNvSpPr txBox="1"/>
          <p:nvPr>
            <p:ph idx="1" type="body"/>
          </p:nvPr>
        </p:nvSpPr>
        <p:spPr>
          <a:xfrm>
            <a:off x="2342500" y="1536633"/>
            <a:ext cx="9434100" cy="4555200"/>
          </a:xfrm>
          <a:prstGeom prst="rect">
            <a:avLst/>
          </a:prstGeom>
        </p:spPr>
        <p:txBody>
          <a:bodyPr anchorCtr="0" anchor="t" bIns="121900" lIns="121900" spcFirstLastPara="1" rIns="121900" wrap="square" tIns="121900">
            <a:normAutofit/>
          </a:bodyPr>
          <a:lstStyle/>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Lista de espera en especialidades ( Cardiología, Ginecología)</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Cuidados de los baños para usuarios en el CRS</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Gran número de pacientes amputados</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Contar con sillas en salas de espera de Servicios de Urgencia</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Espacio exterior en Servicio de Urgencia Adultos donde usuarios quedan expuestos a frío, lluvia, calor y humo del tabaco.</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Tener credenciales para integrantes del Consejo que forman parte de comisiones.</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Baja participación de otros usuarios</a:t>
            </a:r>
            <a:endParaRPr sz="2000">
              <a:solidFill>
                <a:srgbClr val="2F5496"/>
              </a:solidFill>
              <a:latin typeface="Quattrocento Sans"/>
              <a:ea typeface="Quattrocento Sans"/>
              <a:cs typeface="Quattrocento Sans"/>
              <a:sym typeface="Quattrocento Sans"/>
            </a:endParaRPr>
          </a:p>
          <a:p>
            <a:pPr indent="0" lvl="0" marL="0" rtl="0" algn="l">
              <a:spcBef>
                <a:spcPts val="0"/>
              </a:spcBef>
              <a:spcAft>
                <a:spcPts val="1600"/>
              </a:spcAft>
              <a:buNone/>
            </a:pPr>
            <a:r>
              <a:t/>
            </a:r>
            <a:endParaRPr/>
          </a:p>
        </p:txBody>
      </p:sp>
      <p:pic>
        <p:nvPicPr>
          <p:cNvPr id="1749" name="Google Shape;1749;g3dfa7c6c861_0_1205"/>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750" name="Google Shape;1750;g3dfa7c6c861_0_1205"/>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751" name="Google Shape;1751;g3dfa7c6c861_0_1205" title="FOTO SOFI 3.jpg"/>
          <p:cNvPicPr preferRelativeResize="0"/>
          <p:nvPr/>
        </p:nvPicPr>
        <p:blipFill rotWithShape="1">
          <a:blip r:embed="rId5">
            <a:alphaModFix/>
          </a:blip>
          <a:srcRect b="0" l="0" r="0" t="0"/>
          <a:stretch/>
        </p:blipFill>
        <p:spPr>
          <a:xfrm>
            <a:off x="-12" y="0"/>
            <a:ext cx="2028824" cy="6858000"/>
          </a:xfrm>
          <a:prstGeom prst="rect">
            <a:avLst/>
          </a:prstGeom>
          <a:noFill/>
          <a:ln>
            <a:noFill/>
          </a:ln>
        </p:spPr>
      </p:pic>
      <p:pic>
        <p:nvPicPr>
          <p:cNvPr id="1752" name="Google Shape;1752;g3dfa7c6c861_0_1205"/>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g3dfa7c6c861_0_1259"/>
          <p:cNvSpPr txBox="1"/>
          <p:nvPr>
            <p:ph type="title"/>
          </p:nvPr>
        </p:nvSpPr>
        <p:spPr>
          <a:xfrm>
            <a:off x="2342500" y="713233"/>
            <a:ext cx="94341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b="1" lang="es-ES">
                <a:solidFill>
                  <a:srgbClr val="2F5496"/>
                </a:solidFill>
                <a:latin typeface="Quattrocento Sans"/>
                <a:ea typeface="Quattrocento Sans"/>
                <a:cs typeface="Quattrocento Sans"/>
                <a:sym typeface="Quattrocento Sans"/>
              </a:rPr>
              <a:t>DESAFÍOS</a:t>
            </a:r>
            <a:endParaRPr b="1">
              <a:solidFill>
                <a:srgbClr val="2F5496"/>
              </a:solidFill>
              <a:latin typeface="Quattrocento Sans"/>
              <a:ea typeface="Quattrocento Sans"/>
              <a:cs typeface="Quattrocento Sans"/>
              <a:sym typeface="Quattrocento Sans"/>
            </a:endParaRPr>
          </a:p>
        </p:txBody>
      </p:sp>
      <p:sp>
        <p:nvSpPr>
          <p:cNvPr id="1758" name="Google Shape;1758;g3dfa7c6c861_0_1259"/>
          <p:cNvSpPr txBox="1"/>
          <p:nvPr>
            <p:ph idx="1" type="body"/>
          </p:nvPr>
        </p:nvSpPr>
        <p:spPr>
          <a:xfrm>
            <a:off x="2342500" y="1536633"/>
            <a:ext cx="9434100" cy="4555200"/>
          </a:xfrm>
          <a:prstGeom prst="rect">
            <a:avLst/>
          </a:prstGeom>
        </p:spPr>
        <p:txBody>
          <a:bodyPr anchorCtr="0" anchor="t" bIns="121900" lIns="121900" spcFirstLastPara="1" rIns="121900" wrap="square" tIns="121900">
            <a:normAutofit/>
          </a:bodyPr>
          <a:lstStyle/>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Lista de espera en especialidades ( Cardiología, Ginecología)</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Cuidados de los baños para usuarios en el CRS</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Gran número de pacientes amputados</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Contar con sillas en salas de espera de Servicios de Urgencia</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Espacio exterior en Servicio de Urgencia Adultos donde usuarios quedan expuestos a frío, lluvia, calor y humo del tabaco.</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Tener credenciales para integrantes del Consejo que forman parte de comisiones.</a:t>
            </a:r>
            <a:endParaRPr sz="2000">
              <a:solidFill>
                <a:srgbClr val="2F5496"/>
              </a:solidFill>
              <a:latin typeface="Quattrocento Sans"/>
              <a:ea typeface="Quattrocento Sans"/>
              <a:cs typeface="Quattrocento Sans"/>
              <a:sym typeface="Quattrocento Sans"/>
            </a:endParaRPr>
          </a:p>
          <a:p>
            <a:pPr indent="0" lvl="0" marL="0" rtl="0" algn="l">
              <a:spcBef>
                <a:spcPts val="700"/>
              </a:spcBef>
              <a:spcAft>
                <a:spcPts val="0"/>
              </a:spcAft>
              <a:buNone/>
            </a:pPr>
            <a:r>
              <a:rPr lang="es-ES" sz="2000">
                <a:solidFill>
                  <a:srgbClr val="2F5496"/>
                </a:solidFill>
                <a:latin typeface="Quattrocento Sans"/>
                <a:ea typeface="Quattrocento Sans"/>
                <a:cs typeface="Quattrocento Sans"/>
                <a:sym typeface="Quattrocento Sans"/>
              </a:rPr>
              <a:t>Baja participación de otros usuarios</a:t>
            </a:r>
            <a:endParaRPr sz="2000">
              <a:solidFill>
                <a:srgbClr val="2F5496"/>
              </a:solidFill>
              <a:latin typeface="Quattrocento Sans"/>
              <a:ea typeface="Quattrocento Sans"/>
              <a:cs typeface="Quattrocento Sans"/>
              <a:sym typeface="Quattrocento Sans"/>
            </a:endParaRPr>
          </a:p>
          <a:p>
            <a:pPr indent="0" lvl="0" marL="0" rtl="0" algn="l">
              <a:spcBef>
                <a:spcPts val="0"/>
              </a:spcBef>
              <a:spcAft>
                <a:spcPts val="1600"/>
              </a:spcAft>
              <a:buNone/>
            </a:pPr>
            <a:r>
              <a:t/>
            </a:r>
            <a:endParaRPr/>
          </a:p>
        </p:txBody>
      </p:sp>
      <p:pic>
        <p:nvPicPr>
          <p:cNvPr id="1759" name="Google Shape;1759;g3dfa7c6c861_0_1259"/>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760" name="Google Shape;1760;g3dfa7c6c861_0_1259"/>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761" name="Google Shape;1761;g3dfa7c6c861_0_1259" title="ppppp.jp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762" name="Google Shape;1762;g3dfa7c6c861_0_1259"/>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g3dfa7c6c861_0_1313"/>
          <p:cNvSpPr txBox="1"/>
          <p:nvPr>
            <p:ph type="title"/>
          </p:nvPr>
        </p:nvSpPr>
        <p:spPr>
          <a:xfrm>
            <a:off x="415600" y="773033"/>
            <a:ext cx="113607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t/>
            </a:r>
            <a:endParaRPr/>
          </a:p>
        </p:txBody>
      </p:sp>
      <p:sp>
        <p:nvSpPr>
          <p:cNvPr id="1768" name="Google Shape;1768;g3dfa7c6c861_0_1313"/>
          <p:cNvSpPr txBox="1"/>
          <p:nvPr>
            <p:ph idx="1" type="body"/>
          </p:nvPr>
        </p:nvSpPr>
        <p:spPr>
          <a:xfrm>
            <a:off x="2292667" y="1267500"/>
            <a:ext cx="9434100" cy="4555200"/>
          </a:xfrm>
          <a:prstGeom prst="rect">
            <a:avLst/>
          </a:prstGeom>
        </p:spPr>
        <p:txBody>
          <a:bodyPr anchorCtr="0" anchor="t" bIns="121900" lIns="121900" spcFirstLastPara="1" rIns="121900" wrap="square" tIns="121900">
            <a:noAutofit/>
          </a:bodyPr>
          <a:lstStyle/>
          <a:p>
            <a:pPr indent="0" lvl="0" marL="0" rtl="0" algn="ctr">
              <a:spcBef>
                <a:spcPts val="500"/>
              </a:spcBef>
              <a:spcAft>
                <a:spcPts val="0"/>
              </a:spcAft>
              <a:buNone/>
            </a:pPr>
            <a:r>
              <a:rPr lang="es-ES" sz="1600">
                <a:solidFill>
                  <a:srgbClr val="2F5496"/>
                </a:solidFill>
                <a:latin typeface="Quattrocento Sans"/>
                <a:ea typeface="Quattrocento Sans"/>
                <a:cs typeface="Quattrocento Sans"/>
                <a:sym typeface="Quattrocento Sans"/>
              </a:rPr>
              <a:t>El Consejo de Usuarios Hospital Padre Hurtado agradece el compromiso ,apoyo y disposición de todos quienes han contribuido a fortalecer  la participación  ciudadana  y mejorar la atención de salud.</a:t>
            </a:r>
            <a:endParaRPr sz="1600">
              <a:solidFill>
                <a:srgbClr val="2F5496"/>
              </a:solidFill>
              <a:latin typeface="Quattrocento Sans"/>
              <a:ea typeface="Quattrocento Sans"/>
              <a:cs typeface="Quattrocento Sans"/>
              <a:sym typeface="Quattrocento Sans"/>
            </a:endParaRPr>
          </a:p>
          <a:p>
            <a:pPr indent="0" lvl="0" marL="0" rtl="0" algn="ctr">
              <a:spcBef>
                <a:spcPts val="500"/>
              </a:spcBef>
              <a:spcAft>
                <a:spcPts val="0"/>
              </a:spcAft>
              <a:buNone/>
            </a:pPr>
            <a:r>
              <a:rPr lang="es-ES" sz="1600">
                <a:solidFill>
                  <a:srgbClr val="2F5496"/>
                </a:solidFill>
                <a:latin typeface="Quattrocento Sans"/>
                <a:ea typeface="Quattrocento Sans"/>
                <a:cs typeface="Quattrocento Sans"/>
                <a:sym typeface="Quattrocento Sans"/>
              </a:rPr>
              <a:t>Su trabajo  conjunto con la comunidad es fundamental para avanzar hacia una atención más digna ,cercana y de calidad.</a:t>
            </a:r>
            <a:endParaRPr sz="1600">
              <a:solidFill>
                <a:srgbClr val="2F5496"/>
              </a:solidFill>
              <a:latin typeface="Quattrocento Sans"/>
              <a:ea typeface="Quattrocento Sans"/>
              <a:cs typeface="Quattrocento Sans"/>
              <a:sym typeface="Quattrocento Sans"/>
            </a:endParaRPr>
          </a:p>
          <a:p>
            <a:pPr indent="0" lvl="0" marL="0" rtl="0" algn="ctr">
              <a:spcBef>
                <a:spcPts val="500"/>
              </a:spcBef>
              <a:spcAft>
                <a:spcPts val="0"/>
              </a:spcAft>
              <a:buNone/>
            </a:pPr>
            <a:r>
              <a:rPr lang="es-ES" sz="1600">
                <a:solidFill>
                  <a:srgbClr val="2F5496"/>
                </a:solidFill>
                <a:latin typeface="Quattrocento Sans"/>
                <a:ea typeface="Quattrocento Sans"/>
                <a:cs typeface="Quattrocento Sans"/>
                <a:sym typeface="Quattrocento Sans"/>
              </a:rPr>
              <a:t>Esperamos seguir Trabajando por un buen trato y Humanización.</a:t>
            </a:r>
            <a:endParaRPr sz="1600">
              <a:solidFill>
                <a:srgbClr val="2F5496"/>
              </a:solidFill>
              <a:latin typeface="Quattrocento Sans"/>
              <a:ea typeface="Quattrocento Sans"/>
              <a:cs typeface="Quattrocento Sans"/>
              <a:sym typeface="Quattrocento Sans"/>
            </a:endParaRPr>
          </a:p>
          <a:p>
            <a:pPr indent="0" lvl="0" marL="0" rtl="0" algn="ctr">
              <a:spcBef>
                <a:spcPts val="500"/>
              </a:spcBef>
              <a:spcAft>
                <a:spcPts val="0"/>
              </a:spcAft>
              <a:buNone/>
            </a:pPr>
            <a:r>
              <a:rPr lang="es-ES" sz="1600">
                <a:solidFill>
                  <a:srgbClr val="2F5496"/>
                </a:solidFill>
                <a:latin typeface="Quattrocento Sans"/>
                <a:ea typeface="Quattrocento Sans"/>
                <a:cs typeface="Quattrocento Sans"/>
                <a:sym typeface="Quattrocento Sans"/>
              </a:rPr>
              <a:t>La Participación activa es la mejor forma  de hacer OIR y ser parte de la solución para mejorar la atención e involucrar a los usuarios.</a:t>
            </a:r>
            <a:endParaRPr sz="1600">
              <a:solidFill>
                <a:srgbClr val="2F5496"/>
              </a:solidFill>
              <a:latin typeface="Quattrocento Sans"/>
              <a:ea typeface="Quattrocento Sans"/>
              <a:cs typeface="Quattrocento Sans"/>
              <a:sym typeface="Quattrocento Sans"/>
            </a:endParaRPr>
          </a:p>
          <a:p>
            <a:pPr indent="0" lvl="0" marL="0" rtl="0" algn="ctr">
              <a:spcBef>
                <a:spcPts val="500"/>
              </a:spcBef>
              <a:spcAft>
                <a:spcPts val="0"/>
              </a:spcAft>
              <a:buNone/>
            </a:pPr>
            <a:r>
              <a:rPr lang="es-ES" sz="1600">
                <a:solidFill>
                  <a:srgbClr val="2F5496"/>
                </a:solidFill>
                <a:latin typeface="Quattrocento Sans"/>
                <a:ea typeface="Quattrocento Sans"/>
                <a:cs typeface="Quattrocento Sans"/>
                <a:sym typeface="Quattrocento Sans"/>
              </a:rPr>
              <a:t>El Amor por lo que hacemos, con el aporte de cada uno de ustedes, se traduce en logros y nos anima a seguir trabajando día a día por una mejor salud.</a:t>
            </a:r>
            <a:endParaRPr sz="1600">
              <a:solidFill>
                <a:srgbClr val="2F5496"/>
              </a:solidFill>
              <a:latin typeface="Quattrocento Sans"/>
              <a:ea typeface="Quattrocento Sans"/>
              <a:cs typeface="Quattrocento Sans"/>
              <a:sym typeface="Quattrocento Sans"/>
            </a:endParaRPr>
          </a:p>
          <a:p>
            <a:pPr indent="0" lvl="0" marL="0" rtl="0" algn="ctr">
              <a:spcBef>
                <a:spcPts val="500"/>
              </a:spcBef>
              <a:spcAft>
                <a:spcPts val="0"/>
              </a:spcAft>
              <a:buNone/>
            </a:pPr>
            <a:r>
              <a:rPr lang="es-ES" sz="1600">
                <a:solidFill>
                  <a:srgbClr val="2F5496"/>
                </a:solidFill>
                <a:latin typeface="Quattrocento Sans"/>
                <a:ea typeface="Quattrocento Sans"/>
                <a:cs typeface="Quattrocento Sans"/>
                <a:sym typeface="Quattrocento Sans"/>
              </a:rPr>
              <a:t>Recordemos siempre que la salud es un derecho.</a:t>
            </a:r>
            <a:endParaRPr sz="1600">
              <a:solidFill>
                <a:srgbClr val="2F5496"/>
              </a:solidFill>
              <a:latin typeface="Quattrocento Sans"/>
              <a:ea typeface="Quattrocento Sans"/>
              <a:cs typeface="Quattrocento Sans"/>
              <a:sym typeface="Quattrocento Sans"/>
            </a:endParaRPr>
          </a:p>
          <a:p>
            <a:pPr indent="0" lvl="0" marL="0" rtl="0" algn="ctr">
              <a:spcBef>
                <a:spcPts val="500"/>
              </a:spcBef>
              <a:spcAft>
                <a:spcPts val="0"/>
              </a:spcAft>
              <a:buNone/>
            </a:pPr>
            <a:r>
              <a:rPr lang="es-ES" sz="1600">
                <a:solidFill>
                  <a:srgbClr val="2F5496"/>
                </a:solidFill>
                <a:latin typeface="Quattrocento Sans"/>
                <a:ea typeface="Quattrocento Sans"/>
                <a:cs typeface="Quattrocento Sans"/>
                <a:sym typeface="Quattrocento Sans"/>
              </a:rPr>
              <a:t>Gracias a las autoridades y equipos de participación de cada centro de salud y del nuestro hospital Padre Hurtado.</a:t>
            </a:r>
            <a:endParaRPr sz="1600">
              <a:solidFill>
                <a:srgbClr val="2F5496"/>
              </a:solidFill>
              <a:latin typeface="Quattrocento Sans"/>
              <a:ea typeface="Quattrocento Sans"/>
              <a:cs typeface="Quattrocento Sans"/>
              <a:sym typeface="Quattrocento Sans"/>
            </a:endParaRPr>
          </a:p>
        </p:txBody>
      </p:sp>
      <p:pic>
        <p:nvPicPr>
          <p:cNvPr id="1769" name="Google Shape;1769;g3dfa7c6c861_0_1313"/>
          <p:cNvPicPr preferRelativeResize="0"/>
          <p:nvPr/>
        </p:nvPicPr>
        <p:blipFill rotWithShape="1">
          <a:blip r:embed="rId3">
            <a:alphaModFix/>
          </a:blip>
          <a:srcRect b="0" l="0" r="0" t="0"/>
          <a:stretch/>
        </p:blipFill>
        <p:spPr>
          <a:xfrm>
            <a:off x="9128733" y="87467"/>
            <a:ext cx="941100" cy="941100"/>
          </a:xfrm>
          <a:prstGeom prst="roundRect">
            <a:avLst>
              <a:gd fmla="val 8594" name="adj"/>
            </a:avLst>
          </a:prstGeom>
          <a:solidFill>
            <a:srgbClr val="66FFFF"/>
          </a:solidFill>
          <a:ln>
            <a:noFill/>
          </a:ln>
          <a:effectLst>
            <a:reflection blurRad="0" dir="5400000" dist="6667" endA="0" endPos="28000" fadeDir="5400012" kx="0" rotWithShape="0" algn="bl" stA="38000" stPos="0" sy="-100000" ky="0"/>
          </a:effectLst>
        </p:spPr>
      </p:pic>
      <p:pic>
        <p:nvPicPr>
          <p:cNvPr id="1770" name="Google Shape;1770;g3dfa7c6c861_0_1313"/>
          <p:cNvPicPr preferRelativeResize="0"/>
          <p:nvPr/>
        </p:nvPicPr>
        <p:blipFill rotWithShape="1">
          <a:blip r:embed="rId4">
            <a:alphaModFix/>
          </a:blip>
          <a:srcRect b="0" l="0" r="0" t="0"/>
          <a:stretch/>
        </p:blipFill>
        <p:spPr>
          <a:xfrm>
            <a:off x="10117934" y="312109"/>
            <a:ext cx="1658465" cy="656759"/>
          </a:xfrm>
          <a:prstGeom prst="rect">
            <a:avLst/>
          </a:prstGeom>
          <a:noFill/>
          <a:ln>
            <a:noFill/>
          </a:ln>
        </p:spPr>
      </p:pic>
      <p:pic>
        <p:nvPicPr>
          <p:cNvPr id="1771" name="Google Shape;1771;g3dfa7c6c861_0_1313" title="ppt 31.png"/>
          <p:cNvPicPr preferRelativeResize="0"/>
          <p:nvPr/>
        </p:nvPicPr>
        <p:blipFill rotWithShape="1">
          <a:blip r:embed="rId5">
            <a:alphaModFix/>
          </a:blip>
          <a:srcRect b="0" l="0" r="0" t="0"/>
          <a:stretch/>
        </p:blipFill>
        <p:spPr>
          <a:xfrm>
            <a:off x="-12" y="0"/>
            <a:ext cx="2028825" cy="6858000"/>
          </a:xfrm>
          <a:prstGeom prst="rect">
            <a:avLst/>
          </a:prstGeom>
          <a:noFill/>
          <a:ln>
            <a:noFill/>
          </a:ln>
        </p:spPr>
      </p:pic>
      <p:pic>
        <p:nvPicPr>
          <p:cNvPr id="1772" name="Google Shape;1772;g3dfa7c6c861_0_1313"/>
          <p:cNvPicPr preferRelativeResize="0"/>
          <p:nvPr/>
        </p:nvPicPr>
        <p:blipFill rotWithShape="1">
          <a:blip r:embed="rId6">
            <a:alphaModFix/>
          </a:blip>
          <a:srcRect b="7995" l="0" r="0" t="4531"/>
          <a:stretch/>
        </p:blipFill>
        <p:spPr>
          <a:xfrm>
            <a:off x="543800" y="146401"/>
            <a:ext cx="941200" cy="823339"/>
          </a:xfrm>
          <a:prstGeom prst="rect">
            <a:avLst/>
          </a:prstGeom>
          <a:noFill/>
          <a:ln>
            <a:noFill/>
          </a:ln>
        </p:spPr>
      </p:pic>
      <p:sp>
        <p:nvSpPr>
          <p:cNvPr id="1773" name="Google Shape;1773;g3dfa7c6c861_0_1313"/>
          <p:cNvSpPr txBox="1"/>
          <p:nvPr/>
        </p:nvSpPr>
        <p:spPr>
          <a:xfrm>
            <a:off x="3688133" y="5173400"/>
            <a:ext cx="6927600" cy="14166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800"/>
              </a:spcBef>
              <a:spcAft>
                <a:spcPts val="0"/>
              </a:spcAft>
              <a:buNone/>
            </a:pPr>
            <a:r>
              <a:rPr b="1" lang="es-ES" sz="1900">
                <a:solidFill>
                  <a:srgbClr val="2F5496"/>
                </a:solidFill>
                <a:latin typeface="Constantia"/>
                <a:ea typeface="Constantia"/>
                <a:cs typeface="Constantia"/>
                <a:sym typeface="Constantia"/>
              </a:rPr>
              <a:t>Con Gratitud y Compromiso</a:t>
            </a:r>
            <a:endParaRPr b="1" sz="1900">
              <a:solidFill>
                <a:srgbClr val="2F5496"/>
              </a:solidFill>
              <a:latin typeface="Constantia"/>
              <a:ea typeface="Constantia"/>
              <a:cs typeface="Constantia"/>
              <a:sym typeface="Constantia"/>
            </a:endParaRPr>
          </a:p>
          <a:p>
            <a:pPr indent="0" lvl="0" marL="0" rtl="0" algn="ctr">
              <a:lnSpc>
                <a:spcPct val="115000"/>
              </a:lnSpc>
              <a:spcBef>
                <a:spcPts val="800"/>
              </a:spcBef>
              <a:spcAft>
                <a:spcPts val="0"/>
              </a:spcAft>
              <a:buNone/>
            </a:pPr>
            <a:r>
              <a:rPr b="1" lang="es-ES" sz="1900">
                <a:solidFill>
                  <a:srgbClr val="2F5496"/>
                </a:solidFill>
                <a:latin typeface="Constantia"/>
                <a:ea typeface="Constantia"/>
                <a:cs typeface="Constantia"/>
                <a:sym typeface="Constantia"/>
              </a:rPr>
              <a:t>Consejo de Usuarios Hospital Padre Hurtado</a:t>
            </a:r>
            <a:endParaRPr b="1" sz="1900">
              <a:solidFill>
                <a:srgbClr val="2F5496"/>
              </a:solidFill>
              <a:latin typeface="Constantia"/>
              <a:ea typeface="Constantia"/>
              <a:cs typeface="Constantia"/>
              <a:sym typeface="Constantia"/>
            </a:endParaRPr>
          </a:p>
          <a:p>
            <a:pPr indent="0" lvl="0" marL="0" rtl="0" algn="ctr">
              <a:lnSpc>
                <a:spcPct val="115000"/>
              </a:lnSpc>
              <a:spcBef>
                <a:spcPts val="800"/>
              </a:spcBef>
              <a:spcAft>
                <a:spcPts val="0"/>
              </a:spcAft>
              <a:buNone/>
            </a:pPr>
            <a:r>
              <a:rPr b="1" lang="es-ES" sz="1900">
                <a:solidFill>
                  <a:srgbClr val="2F5496"/>
                </a:solidFill>
                <a:latin typeface="Constantia"/>
                <a:ea typeface="Constantia"/>
                <a:cs typeface="Constantia"/>
                <a:sym typeface="Constantia"/>
              </a:rPr>
              <a:t>¡GRACIAS!</a:t>
            </a:r>
            <a:endParaRPr b="1" sz="1900">
              <a:solidFill>
                <a:srgbClr val="2F5496"/>
              </a:solidFill>
              <a:latin typeface="Constantia"/>
              <a:ea typeface="Constantia"/>
              <a:cs typeface="Constantia"/>
              <a:sym typeface="Constant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2026-04-15T14:41:44Z</dcterms:created>
  <dc:creator>Camila Antonia Alvarez Montecinos</dc:creator>
</cp:coreProperties>
</file>